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8" r:id="rId3"/>
    <p:sldId id="264" r:id="rId4"/>
    <p:sldId id="267" r:id="rId5"/>
    <p:sldId id="268" r:id="rId6"/>
    <p:sldId id="269" r:id="rId7"/>
    <p:sldId id="270" r:id="rId8"/>
    <p:sldId id="266" r:id="rId9"/>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99FF"/>
    <a:srgbClr val="996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autoAdjust="0"/>
    <p:restoredTop sz="94660"/>
  </p:normalViewPr>
  <p:slideViewPr>
    <p:cSldViewPr snapToGrid="0">
      <p:cViewPr>
        <p:scale>
          <a:sx n="77" d="100"/>
          <a:sy n="77" d="100"/>
        </p:scale>
        <p:origin x="5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B585E7A8-0A50-4A17-A6AE-6193BCE08024}" type="datetimeFigureOut">
              <a:rPr lang="es-MX" smtClean="0"/>
              <a:t>26/09/2021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2812412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85E7A8-0A50-4A17-A6AE-6193BCE08024}" type="datetimeFigureOut">
              <a:rPr lang="es-MX" smtClean="0"/>
              <a:t>26/09/2021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345098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85E7A8-0A50-4A17-A6AE-6193BCE08024}" type="datetimeFigureOut">
              <a:rPr lang="es-MX" smtClean="0"/>
              <a:t>26/09/2021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3757544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B585E7A8-0A50-4A17-A6AE-6193BCE08024}" type="datetimeFigureOut">
              <a:rPr lang="es-MX" smtClean="0"/>
              <a:t>26/09/2021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418800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585E7A8-0A50-4A17-A6AE-6193BCE08024}" type="datetimeFigureOut">
              <a:rPr lang="es-MX" smtClean="0"/>
              <a:t>26/09/2021</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3864362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B585E7A8-0A50-4A17-A6AE-6193BCE08024}" type="datetimeFigureOut">
              <a:rPr lang="es-MX" smtClean="0"/>
              <a:t>26/09/2021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344544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B585E7A8-0A50-4A17-A6AE-6193BCE08024}" type="datetimeFigureOut">
              <a:rPr lang="es-MX" smtClean="0"/>
              <a:t>26/09/2021</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812154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B585E7A8-0A50-4A17-A6AE-6193BCE08024}" type="datetimeFigureOut">
              <a:rPr lang="es-MX" smtClean="0"/>
              <a:t>26/09/2021</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62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85E7A8-0A50-4A17-A6AE-6193BCE08024}" type="datetimeFigureOut">
              <a:rPr lang="es-MX" smtClean="0"/>
              <a:t>26/09/2021</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167509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585E7A8-0A50-4A17-A6AE-6193BCE08024}" type="datetimeFigureOut">
              <a:rPr lang="es-MX" smtClean="0"/>
              <a:t>26/09/2021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204569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585E7A8-0A50-4A17-A6AE-6193BCE08024}" type="datetimeFigureOut">
              <a:rPr lang="es-MX" smtClean="0"/>
              <a:t>26/09/2021</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BC9D8C50-E50F-44FF-9A62-EA86B2572E26}" type="slidenum">
              <a:rPr lang="es-MX" smtClean="0"/>
              <a:t>‹Nº›</a:t>
            </a:fld>
            <a:endParaRPr lang="es-MX"/>
          </a:p>
        </p:txBody>
      </p:sp>
    </p:spTree>
    <p:extLst>
      <p:ext uri="{BB962C8B-B14F-4D97-AF65-F5344CB8AC3E}">
        <p14:creationId xmlns:p14="http://schemas.microsoft.com/office/powerpoint/2010/main" val="301352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5E7A8-0A50-4A17-A6AE-6193BCE08024}" type="datetimeFigureOut">
              <a:rPr lang="es-MX" smtClean="0"/>
              <a:t>26/09/2021</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D8C50-E50F-44FF-9A62-EA86B2572E26}" type="slidenum">
              <a:rPr lang="es-MX" smtClean="0"/>
              <a:t>‹Nº›</a:t>
            </a:fld>
            <a:endParaRPr lang="es-MX"/>
          </a:p>
        </p:txBody>
      </p:sp>
    </p:spTree>
    <p:extLst>
      <p:ext uri="{BB962C8B-B14F-4D97-AF65-F5344CB8AC3E}">
        <p14:creationId xmlns:p14="http://schemas.microsoft.com/office/powerpoint/2010/main" val="55854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6054810" y="0"/>
            <a:ext cx="6137189" cy="6858000"/>
          </a:xfrm>
          <a:prstGeom prst="rect">
            <a:avLst/>
          </a:prstGeom>
          <a:solidFill>
            <a:schemeClr val="accent2">
              <a:lumMod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6" name="Resorte"/>
          <p:cNvGrpSpPr/>
          <p:nvPr/>
        </p:nvGrpSpPr>
        <p:grpSpPr>
          <a:xfrm>
            <a:off x="5526131" y="443327"/>
            <a:ext cx="1195624" cy="6058110"/>
            <a:chOff x="5526131" y="443327"/>
            <a:chExt cx="1195624" cy="6058110"/>
          </a:xfrm>
        </p:grpSpPr>
        <p:grpSp>
          <p:nvGrpSpPr>
            <p:cNvPr id="4" name="Grupo 3"/>
            <p:cNvGrpSpPr/>
            <p:nvPr/>
          </p:nvGrpSpPr>
          <p:grpSpPr>
            <a:xfrm>
              <a:off x="5538814" y="443327"/>
              <a:ext cx="1182941" cy="710648"/>
              <a:chOff x="5715817" y="429866"/>
              <a:chExt cx="857245" cy="710648"/>
            </a:xfrm>
          </p:grpSpPr>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3" name="Grupo 72"/>
            <p:cNvGrpSpPr/>
            <p:nvPr/>
          </p:nvGrpSpPr>
          <p:grpSpPr>
            <a:xfrm>
              <a:off x="5538811" y="1264497"/>
              <a:ext cx="1182941" cy="710648"/>
              <a:chOff x="5715817" y="429866"/>
              <a:chExt cx="857245" cy="710648"/>
            </a:xfrm>
          </p:grpSpPr>
          <p:sp>
            <p:nvSpPr>
              <p:cNvPr id="74" name="Rectángulo 7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5" name="Arco de bloque 74"/>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76" name="Grupo 75"/>
            <p:cNvGrpSpPr/>
            <p:nvPr/>
          </p:nvGrpSpPr>
          <p:grpSpPr>
            <a:xfrm>
              <a:off x="5530334" y="2166318"/>
              <a:ext cx="1182941" cy="710648"/>
              <a:chOff x="5715817" y="429866"/>
              <a:chExt cx="857245" cy="710648"/>
            </a:xfrm>
          </p:grpSpPr>
          <p:sp>
            <p:nvSpPr>
              <p:cNvPr id="77" name="Rectángulo 76"/>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8" name="Arco de bloque 77"/>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3" name="Grupo 92"/>
            <p:cNvGrpSpPr/>
            <p:nvPr/>
          </p:nvGrpSpPr>
          <p:grpSpPr>
            <a:xfrm>
              <a:off x="5526131" y="3948346"/>
              <a:ext cx="1182941" cy="710648"/>
              <a:chOff x="5715817" y="429866"/>
              <a:chExt cx="857245" cy="710648"/>
            </a:xfrm>
          </p:grpSpPr>
          <p:sp>
            <p:nvSpPr>
              <p:cNvPr id="94" name="Rectángulo 9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5" name="Arco de bloque 94"/>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6" name="Grupo 95"/>
            <p:cNvGrpSpPr/>
            <p:nvPr/>
          </p:nvGrpSpPr>
          <p:grpSpPr>
            <a:xfrm>
              <a:off x="5530334" y="4847814"/>
              <a:ext cx="1182941" cy="710648"/>
              <a:chOff x="5715817" y="429866"/>
              <a:chExt cx="857245" cy="710648"/>
            </a:xfrm>
          </p:grpSpPr>
          <p:sp>
            <p:nvSpPr>
              <p:cNvPr id="97" name="Rectángulo 96"/>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8" name="Arco de bloque 97"/>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99" name="Grupo 98"/>
            <p:cNvGrpSpPr/>
            <p:nvPr/>
          </p:nvGrpSpPr>
          <p:grpSpPr>
            <a:xfrm>
              <a:off x="5530334" y="5790789"/>
              <a:ext cx="1182941" cy="710648"/>
              <a:chOff x="5715817" y="429866"/>
              <a:chExt cx="857245" cy="710648"/>
            </a:xfrm>
          </p:grpSpPr>
          <p:sp>
            <p:nvSpPr>
              <p:cNvPr id="100" name="Rectángulo 9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1" name="Arco de bloque 100"/>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102" name="Grupo 101"/>
            <p:cNvGrpSpPr/>
            <p:nvPr/>
          </p:nvGrpSpPr>
          <p:grpSpPr>
            <a:xfrm>
              <a:off x="5538811" y="3059409"/>
              <a:ext cx="1182941" cy="710648"/>
              <a:chOff x="5715817" y="429866"/>
              <a:chExt cx="857245" cy="710648"/>
            </a:xfrm>
          </p:grpSpPr>
          <p:sp>
            <p:nvSpPr>
              <p:cNvPr id="103" name="Rectángulo 102"/>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4" name="Arco de bloque 103"/>
              <p:cNvSpPr/>
              <p:nvPr/>
            </p:nvSpPr>
            <p:spPr>
              <a:xfrm>
                <a:off x="5715817" y="429866"/>
                <a:ext cx="797609" cy="710648"/>
              </a:xfrm>
              <a:prstGeom prst="blockArc">
                <a:avLst>
                  <a:gd name="adj1" fmla="val 5483781"/>
                  <a:gd name="adj2" fmla="val 0"/>
                  <a:gd name="adj3" fmla="val 25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7" name="titulo"/>
          <p:cNvSpPr txBox="1"/>
          <p:nvPr/>
        </p:nvSpPr>
        <p:spPr>
          <a:xfrm>
            <a:off x="6926692" y="689321"/>
            <a:ext cx="4942379" cy="830997"/>
          </a:xfrm>
          <a:prstGeom prst="rect">
            <a:avLst/>
          </a:prstGeom>
          <a:solidFill>
            <a:schemeClr val="accent2">
              <a:lumMod val="60000"/>
              <a:lumOff val="40000"/>
            </a:schemeClr>
          </a:solidFill>
          <a:ln w="57150" cmpd="dbl">
            <a:solidFill>
              <a:schemeClr val="accent2">
                <a:lumMod val="50000"/>
              </a:schemeClr>
            </a:solidFill>
          </a:ln>
        </p:spPr>
        <p:txBody>
          <a:bodyPr wrap="none" rtlCol="0">
            <a:spAutoFit/>
          </a:bodyPr>
          <a:lstStyle/>
          <a:p>
            <a:r>
              <a:rPr lang="es-MX" sz="4800" dirty="0" smtClean="0">
                <a:effectLst>
                  <a:outerShdw blurRad="38100" dist="38100" dir="2700000" algn="tl">
                    <a:srgbClr val="000000">
                      <a:alpha val="43137"/>
                    </a:srgbClr>
                  </a:outerShdw>
                </a:effectLst>
                <a:latin typeface="Algerian" panose="04020705040A02060702" pitchFamily="82" charset="0"/>
              </a:rPr>
              <a:t>“EL PATITO FEO”</a:t>
            </a:r>
            <a:endParaRPr lang="es-MX" sz="4800" dirty="0">
              <a:effectLst>
                <a:outerShdw blurRad="38100" dist="38100" dir="2700000" algn="tl">
                  <a:srgbClr val="000000">
                    <a:alpha val="43137"/>
                  </a:srgbClr>
                </a:outerShdw>
              </a:effectLst>
              <a:latin typeface="Algerian" panose="04020705040A02060702" pitchFamily="82" charset="0"/>
            </a:endParaRPr>
          </a:p>
        </p:txBody>
      </p:sp>
      <p:grpSp>
        <p:nvGrpSpPr>
          <p:cNvPr id="2" name="imagen 1"/>
          <p:cNvGrpSpPr/>
          <p:nvPr/>
        </p:nvGrpSpPr>
        <p:grpSpPr>
          <a:xfrm>
            <a:off x="7047299" y="1908072"/>
            <a:ext cx="4813501" cy="4128711"/>
            <a:chOff x="7047299" y="1908072"/>
            <a:chExt cx="4813501" cy="4128711"/>
          </a:xfrm>
        </p:grpSpPr>
        <p:pic>
          <p:nvPicPr>
            <p:cNvPr id="8" name="Imagen 7"/>
            <p:cNvPicPr>
              <a:picLocks noChangeAspect="1"/>
            </p:cNvPicPr>
            <p:nvPr/>
          </p:nvPicPr>
          <p:blipFill>
            <a:blip r:embed="rId2"/>
            <a:stretch>
              <a:fillRect/>
            </a:stretch>
          </p:blipFill>
          <p:spPr>
            <a:xfrm>
              <a:off x="7142273" y="1908072"/>
              <a:ext cx="4718527" cy="4128711"/>
            </a:xfrm>
            <a:prstGeom prst="rect">
              <a:avLst/>
            </a:prstGeom>
            <a:ln>
              <a:noFill/>
            </a:ln>
            <a:effectLst>
              <a:softEdge rad="112500"/>
            </a:effectLst>
          </p:spPr>
        </p:pic>
        <p:pic>
          <p:nvPicPr>
            <p:cNvPr id="31" name="Imagen 30"/>
            <p:cNvPicPr>
              <a:picLocks noChangeAspect="1"/>
            </p:cNvPicPr>
            <p:nvPr/>
          </p:nvPicPr>
          <p:blipFill rotWithShape="1">
            <a:blip r:embed="rId3"/>
            <a:srcRect l="43206" t="516" b="10203"/>
            <a:stretch/>
          </p:blipFill>
          <p:spPr>
            <a:xfrm>
              <a:off x="7047299" y="2630973"/>
              <a:ext cx="3712914" cy="3268618"/>
            </a:xfrm>
            <a:prstGeom prst="rect">
              <a:avLst/>
            </a:prstGeom>
          </p:spPr>
        </p:pic>
      </p:grpSp>
    </p:spTree>
    <p:extLst>
      <p:ext uri="{BB962C8B-B14F-4D97-AF65-F5344CB8AC3E}">
        <p14:creationId xmlns:p14="http://schemas.microsoft.com/office/powerpoint/2010/main" val="41221531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Hoja"/>
          <p:cNvSpPr/>
          <p:nvPr/>
        </p:nvSpPr>
        <p:spPr>
          <a:xfrm>
            <a:off x="6096000" y="17031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nvGrpSpPr>
          <p:cNvPr id="10" name="Grupo 9"/>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7" name="Texto"/>
          <p:cNvSpPr txBox="1"/>
          <p:nvPr/>
        </p:nvSpPr>
        <p:spPr>
          <a:xfrm>
            <a:off x="7006811" y="443327"/>
            <a:ext cx="4386276" cy="5755422"/>
          </a:xfrm>
          <a:prstGeom prst="rect">
            <a:avLst/>
          </a:prstGeom>
          <a:noFill/>
        </p:spPr>
        <p:txBody>
          <a:bodyPr wrap="square" rtlCol="0">
            <a:spAutoFit/>
          </a:bodyPr>
          <a:lstStyle/>
          <a:p>
            <a:r>
              <a:rPr lang="es-MX" sz="1600" dirty="0" smtClean="0">
                <a:latin typeface="Century Gothic" panose="020B0502020202020204" pitchFamily="34" charset="0"/>
              </a:rPr>
              <a:t>Todos </a:t>
            </a:r>
            <a:r>
              <a:rPr lang="es-MX" sz="1600" dirty="0">
                <a:latin typeface="Century Gothic" panose="020B0502020202020204" pitchFamily="34" charset="0"/>
              </a:rPr>
              <a:t>esperaban en la granja el gran acontecimiento. El nacimiento de los polluelos de mamá pata. Llevaba días empollándolos y podían llegar en cualquier momento</a:t>
            </a:r>
            <a:r>
              <a:rPr lang="es-MX" sz="1600" dirty="0" smtClean="0">
                <a:latin typeface="Century Gothic" panose="020B0502020202020204" pitchFamily="34" charset="0"/>
              </a:rPr>
              <a:t>.</a:t>
            </a: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pPr algn="r"/>
            <a:r>
              <a:rPr lang="es-MX" sz="1600" dirty="0">
                <a:latin typeface="Century Gothic" panose="020B0502020202020204" pitchFamily="34" charset="0"/>
              </a:rPr>
              <a:t>El día más caluroso del verano mamá pata escuchó de repente…¡cuac, cuac! y vio al levantarse cómo uno por uno empezaban a romper el cascarón. Bueno, todos menos uno.</a:t>
            </a:r>
          </a:p>
        </p:txBody>
      </p:sp>
      <p:pic>
        <p:nvPicPr>
          <p:cNvPr id="8" name="Imagen 1"/>
          <p:cNvPicPr>
            <a:picLocks noChangeAspect="1"/>
          </p:cNvPicPr>
          <p:nvPr/>
        </p:nvPicPr>
        <p:blipFill rotWithShape="1">
          <a:blip r:embed="rId2"/>
          <a:srcRect l="8052" t="22141" r="33974" b="26302"/>
          <a:stretch/>
        </p:blipFill>
        <p:spPr>
          <a:xfrm>
            <a:off x="6959887" y="1997246"/>
            <a:ext cx="4328148" cy="2579140"/>
          </a:xfrm>
          <a:prstGeom prst="rect">
            <a:avLst/>
          </a:prstGeom>
          <a:ln>
            <a:noFill/>
          </a:ln>
          <a:effectLst>
            <a:softEdge rad="112500"/>
          </a:effectLst>
        </p:spPr>
      </p:pic>
    </p:spTree>
    <p:extLst>
      <p:ext uri="{BB962C8B-B14F-4D97-AF65-F5344CB8AC3E}">
        <p14:creationId xmlns:p14="http://schemas.microsoft.com/office/powerpoint/2010/main" val="1861360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8"/>
                                        </p:tgtEl>
                                        <p:attrNameLst>
                                          <p:attrName>r</p:attrName>
                                        </p:attrNameLst>
                                      </p:cBhvr>
                                    </p:animRot>
                                    <p:animRot by="-240000">
                                      <p:cBhvr>
                                        <p:cTn id="15" dur="200" fill="hold">
                                          <p:stCondLst>
                                            <p:cond delay="200"/>
                                          </p:stCondLst>
                                        </p:cTn>
                                        <p:tgtEl>
                                          <p:spTgt spid="8"/>
                                        </p:tgtEl>
                                        <p:attrNameLst>
                                          <p:attrName>r</p:attrName>
                                        </p:attrNameLst>
                                      </p:cBhvr>
                                    </p:animRot>
                                    <p:animRot by="240000">
                                      <p:cBhvr>
                                        <p:cTn id="16" dur="200" fill="hold">
                                          <p:stCondLst>
                                            <p:cond delay="400"/>
                                          </p:stCondLst>
                                        </p:cTn>
                                        <p:tgtEl>
                                          <p:spTgt spid="8"/>
                                        </p:tgtEl>
                                        <p:attrNameLst>
                                          <p:attrName>r</p:attrName>
                                        </p:attrNameLst>
                                      </p:cBhvr>
                                    </p:animRot>
                                    <p:animRot by="-240000">
                                      <p:cBhvr>
                                        <p:cTn id="17" dur="200" fill="hold">
                                          <p:stCondLst>
                                            <p:cond delay="600"/>
                                          </p:stCondLst>
                                        </p:cTn>
                                        <p:tgtEl>
                                          <p:spTgt spid="8"/>
                                        </p:tgtEl>
                                        <p:attrNameLst>
                                          <p:attrName>r</p:attrName>
                                        </p:attrNameLst>
                                      </p:cBhvr>
                                    </p:animRot>
                                    <p:animRot by="120000">
                                      <p:cBhvr>
                                        <p:cTn id="18"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7" name="hojas"/>
          <p:cNvGrpSpPr/>
          <p:nvPr/>
        </p:nvGrpSpPr>
        <p:grpSpPr>
          <a:xfrm>
            <a:off x="397498" y="178904"/>
            <a:ext cx="11436796" cy="6500192"/>
            <a:chOff x="397498" y="178904"/>
            <a:chExt cx="11436796" cy="6500192"/>
          </a:xfrm>
        </p:grpSpPr>
        <p:sp>
          <p:nvSpPr>
            <p:cNvPr id="6" name="Rectángulo 5"/>
            <p:cNvSpPr/>
            <p:nvPr/>
          </p:nvSpPr>
          <p:spPr>
            <a:xfrm>
              <a:off x="6215372" y="17890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9749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65" name="Texto 1"/>
          <p:cNvSpPr txBox="1"/>
          <p:nvPr/>
        </p:nvSpPr>
        <p:spPr>
          <a:xfrm>
            <a:off x="794829" y="433369"/>
            <a:ext cx="4386276" cy="5755422"/>
          </a:xfrm>
          <a:prstGeom prst="rect">
            <a:avLst/>
          </a:prstGeom>
          <a:noFill/>
        </p:spPr>
        <p:txBody>
          <a:bodyPr wrap="square" rtlCol="0">
            <a:spAutoFit/>
          </a:bodyPr>
          <a:lstStyle/>
          <a:p>
            <a:r>
              <a:rPr lang="es-MX" sz="1600" dirty="0">
                <a:latin typeface="Century Gothic" panose="020B0502020202020204" pitchFamily="34" charset="0"/>
              </a:rPr>
              <a:t>- ¡Eso es un huevo de pavo!, le dijo una pata vieja a mamá pata.</a:t>
            </a:r>
          </a:p>
          <a:p>
            <a:r>
              <a:rPr lang="es-MX" sz="1600" dirty="0">
                <a:latin typeface="Century Gothic" panose="020B0502020202020204" pitchFamily="34" charset="0"/>
              </a:rPr>
              <a:t>- No importa, le daré un poco más de calor para que salga.</a:t>
            </a:r>
          </a:p>
          <a:p>
            <a:endParaRPr lang="es-MX" sz="1600" dirty="0">
              <a:latin typeface="Century Gothic" panose="020B0502020202020204" pitchFamily="34" charset="0"/>
            </a:endParaRPr>
          </a:p>
          <a:p>
            <a:r>
              <a:rPr lang="es-MX" sz="1600" dirty="0">
                <a:latin typeface="Century Gothic" panose="020B0502020202020204" pitchFamily="34" charset="0"/>
              </a:rPr>
              <a:t>Pero cuando por fin salió resultó que ser un pato totalmente diferente al resto. Era grande y feo, y no parecía un pavo. El resto de animales del corral no tardaron en fijarse en su aspecto y comenzaron a reírse de él</a:t>
            </a:r>
            <a:r>
              <a:rPr lang="es-MX" sz="1600" dirty="0" smtClean="0">
                <a:latin typeface="Century Gothic" panose="020B0502020202020204" pitchFamily="34" charset="0"/>
              </a:rPr>
              <a:t>.</a:t>
            </a:r>
          </a:p>
          <a:p>
            <a:endParaRPr lang="es-MX" sz="1600" dirty="0">
              <a:latin typeface="Century Gothic" panose="020B0502020202020204" pitchFamily="34" charset="0"/>
            </a:endParaRPr>
          </a:p>
          <a:p>
            <a:endParaRPr lang="es-MX" sz="1600" dirty="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p:txBody>
      </p:sp>
      <p:sp>
        <p:nvSpPr>
          <p:cNvPr id="66" name="texto 2"/>
          <p:cNvSpPr txBox="1"/>
          <p:nvPr/>
        </p:nvSpPr>
        <p:spPr>
          <a:xfrm>
            <a:off x="7161853" y="5268875"/>
            <a:ext cx="4386276" cy="830997"/>
          </a:xfrm>
          <a:prstGeom prst="rect">
            <a:avLst/>
          </a:prstGeom>
          <a:noFill/>
        </p:spPr>
        <p:txBody>
          <a:bodyPr wrap="square" rtlCol="0">
            <a:spAutoFit/>
          </a:bodyPr>
          <a:lstStyle/>
          <a:p>
            <a:pPr algn="r"/>
            <a:r>
              <a:rPr lang="es-MX" sz="1600" dirty="0">
                <a:latin typeface="Century Gothic" panose="020B0502020202020204" pitchFamily="34" charset="0"/>
              </a:rPr>
              <a:t>- ¡Feo, feo, eres muy feo!, le cantaban</a:t>
            </a: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p:txBody>
      </p:sp>
      <p:pic>
        <p:nvPicPr>
          <p:cNvPr id="10" name="Imagen 1"/>
          <p:cNvPicPr>
            <a:picLocks noChangeAspect="1"/>
          </p:cNvPicPr>
          <p:nvPr/>
        </p:nvPicPr>
        <p:blipFill rotWithShape="1">
          <a:blip r:embed="rId2"/>
          <a:srcRect l="7500" t="21895" r="33583" b="26111"/>
          <a:stretch/>
        </p:blipFill>
        <p:spPr>
          <a:xfrm>
            <a:off x="753516" y="3363853"/>
            <a:ext cx="4484366" cy="2683114"/>
          </a:xfrm>
          <a:prstGeom prst="rect">
            <a:avLst/>
          </a:prstGeom>
          <a:ln>
            <a:noFill/>
          </a:ln>
          <a:effectLst>
            <a:softEdge rad="112500"/>
          </a:effectLst>
        </p:spPr>
      </p:pic>
      <p:pic>
        <p:nvPicPr>
          <p:cNvPr id="11" name="Imagen 2"/>
          <p:cNvPicPr>
            <a:picLocks noChangeAspect="1"/>
          </p:cNvPicPr>
          <p:nvPr/>
        </p:nvPicPr>
        <p:blipFill rotWithShape="1">
          <a:blip r:embed="rId3"/>
          <a:srcRect l="7531" t="21378" r="33573" b="26596"/>
          <a:stretch/>
        </p:blipFill>
        <p:spPr>
          <a:xfrm>
            <a:off x="6940387" y="1409657"/>
            <a:ext cx="4607742" cy="3674525"/>
          </a:xfrm>
          <a:prstGeom prst="rect">
            <a:avLst/>
          </a:prstGeom>
          <a:ln>
            <a:noFill/>
          </a:ln>
          <a:effectLst>
            <a:softEdge rad="112500"/>
          </a:effectLst>
        </p:spPr>
      </p:pic>
    </p:spTree>
    <p:extLst>
      <p:ext uri="{BB962C8B-B14F-4D97-AF65-F5344CB8AC3E}">
        <p14:creationId xmlns:p14="http://schemas.microsoft.com/office/powerpoint/2010/main" val="2086893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10"/>
                                        </p:tgtEl>
                                        <p:attrNameLst>
                                          <p:attrName>r</p:attrName>
                                        </p:attrNameLst>
                                      </p:cBhvr>
                                    </p:animRot>
                                    <p:animRot by="-240000">
                                      <p:cBhvr>
                                        <p:cTn id="15" dur="200" fill="hold">
                                          <p:stCondLst>
                                            <p:cond delay="200"/>
                                          </p:stCondLst>
                                        </p:cTn>
                                        <p:tgtEl>
                                          <p:spTgt spid="10"/>
                                        </p:tgtEl>
                                        <p:attrNameLst>
                                          <p:attrName>r</p:attrName>
                                        </p:attrNameLst>
                                      </p:cBhvr>
                                    </p:animRot>
                                    <p:animRot by="240000">
                                      <p:cBhvr>
                                        <p:cTn id="16" dur="200" fill="hold">
                                          <p:stCondLst>
                                            <p:cond delay="400"/>
                                          </p:stCondLst>
                                        </p:cTn>
                                        <p:tgtEl>
                                          <p:spTgt spid="10"/>
                                        </p:tgtEl>
                                        <p:attrNameLst>
                                          <p:attrName>r</p:attrName>
                                        </p:attrNameLst>
                                      </p:cBhvr>
                                    </p:animRot>
                                    <p:animRot by="-240000">
                                      <p:cBhvr>
                                        <p:cTn id="17" dur="200" fill="hold">
                                          <p:stCondLst>
                                            <p:cond delay="600"/>
                                          </p:stCondLst>
                                        </p:cTn>
                                        <p:tgtEl>
                                          <p:spTgt spid="10"/>
                                        </p:tgtEl>
                                        <p:attrNameLst>
                                          <p:attrName>r</p:attrName>
                                        </p:attrNameLst>
                                      </p:cBhvr>
                                    </p:animRot>
                                    <p:animRot by="120000">
                                      <p:cBhvr>
                                        <p:cTn id="18" dur="200" fill="hold">
                                          <p:stCondLst>
                                            <p:cond delay="800"/>
                                          </p:stCondLst>
                                        </p:cTn>
                                        <p:tgtEl>
                                          <p:spTgt spid="10"/>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fade">
                                      <p:cBhvr>
                                        <p:cTn id="22" dur="500"/>
                                        <p:tgtEl>
                                          <p:spTgt spid="66"/>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11"/>
                                        </p:tgtEl>
                                        <p:attrNameLst>
                                          <p:attrName>r</p:attrName>
                                        </p:attrNameLst>
                                      </p:cBhvr>
                                    </p:animRot>
                                    <p:animRot by="-240000">
                                      <p:cBhvr>
                                        <p:cTn id="30" dur="200" fill="hold">
                                          <p:stCondLst>
                                            <p:cond delay="200"/>
                                          </p:stCondLst>
                                        </p:cTn>
                                        <p:tgtEl>
                                          <p:spTgt spid="11"/>
                                        </p:tgtEl>
                                        <p:attrNameLst>
                                          <p:attrName>r</p:attrName>
                                        </p:attrNameLst>
                                      </p:cBhvr>
                                    </p:animRot>
                                    <p:animRot by="240000">
                                      <p:cBhvr>
                                        <p:cTn id="31" dur="200" fill="hold">
                                          <p:stCondLst>
                                            <p:cond delay="400"/>
                                          </p:stCondLst>
                                        </p:cTn>
                                        <p:tgtEl>
                                          <p:spTgt spid="11"/>
                                        </p:tgtEl>
                                        <p:attrNameLst>
                                          <p:attrName>r</p:attrName>
                                        </p:attrNameLst>
                                      </p:cBhvr>
                                    </p:animRot>
                                    <p:animRot by="-240000">
                                      <p:cBhvr>
                                        <p:cTn id="32" dur="200" fill="hold">
                                          <p:stCondLst>
                                            <p:cond delay="600"/>
                                          </p:stCondLst>
                                        </p:cTn>
                                        <p:tgtEl>
                                          <p:spTgt spid="11"/>
                                        </p:tgtEl>
                                        <p:attrNameLst>
                                          <p:attrName>r</p:attrName>
                                        </p:attrNameLst>
                                      </p:cBhvr>
                                    </p:animRot>
                                    <p:animRot by="120000">
                                      <p:cBhvr>
                                        <p:cTn id="33"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0" name="Hojas"/>
          <p:cNvGrpSpPr/>
          <p:nvPr/>
        </p:nvGrpSpPr>
        <p:grpSpPr>
          <a:xfrm>
            <a:off x="397498" y="178904"/>
            <a:ext cx="11436796" cy="6500192"/>
            <a:chOff x="397498" y="178904"/>
            <a:chExt cx="11436796" cy="6500192"/>
          </a:xfrm>
        </p:grpSpPr>
        <p:sp>
          <p:nvSpPr>
            <p:cNvPr id="6" name="Rectángulo 5"/>
            <p:cNvSpPr/>
            <p:nvPr/>
          </p:nvSpPr>
          <p:spPr>
            <a:xfrm>
              <a:off x="6215372" y="17890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9749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7"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50" name="texto 2"/>
          <p:cNvSpPr txBox="1"/>
          <p:nvPr/>
        </p:nvSpPr>
        <p:spPr>
          <a:xfrm>
            <a:off x="6927163" y="449906"/>
            <a:ext cx="4386276" cy="4278094"/>
          </a:xfrm>
          <a:prstGeom prst="rect">
            <a:avLst/>
          </a:prstGeom>
          <a:noFill/>
        </p:spPr>
        <p:txBody>
          <a:bodyPr wrap="square" rtlCol="0">
            <a:spAutoFit/>
          </a:bodyPr>
          <a:lstStyle/>
          <a:p>
            <a:r>
              <a:rPr lang="es-MX" sz="1600" dirty="0" smtClean="0">
                <a:latin typeface="Century Gothic" panose="020B0502020202020204" pitchFamily="34" charset="0"/>
              </a:rPr>
              <a:t>El </a:t>
            </a:r>
            <a:r>
              <a:rPr lang="es-MX" sz="1600" dirty="0">
                <a:latin typeface="Century Gothic" panose="020B0502020202020204" pitchFamily="34" charset="0"/>
              </a:rPr>
              <a:t>pobre patito se sintió muy triste al oír esas palabras y escapó corriendo de allí ante el rechazo de todos.</a:t>
            </a: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pPr algn="r"/>
            <a:endParaRPr lang="es-MX" sz="1600" dirty="0">
              <a:latin typeface="Century Gothic" panose="020B0502020202020204" pitchFamily="34" charset="0"/>
            </a:endParaRPr>
          </a:p>
        </p:txBody>
      </p:sp>
      <p:sp>
        <p:nvSpPr>
          <p:cNvPr id="51" name="texto 1"/>
          <p:cNvSpPr txBox="1"/>
          <p:nvPr/>
        </p:nvSpPr>
        <p:spPr>
          <a:xfrm>
            <a:off x="853744" y="551289"/>
            <a:ext cx="4386276" cy="5755422"/>
          </a:xfrm>
          <a:prstGeom prst="rect">
            <a:avLst/>
          </a:prstGeom>
          <a:noFill/>
        </p:spPr>
        <p:txBody>
          <a:bodyPr wrap="square" rtlCol="0">
            <a:spAutoFit/>
          </a:bodyPr>
          <a:lstStyle/>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r>
              <a:rPr lang="es-MX" sz="1600" dirty="0" smtClean="0">
                <a:latin typeface="Century Gothic" panose="020B0502020202020204" pitchFamily="34" charset="0"/>
              </a:rPr>
              <a:t>Su </a:t>
            </a:r>
            <a:r>
              <a:rPr lang="es-MX" sz="1600" dirty="0">
                <a:latin typeface="Century Gothic" panose="020B0502020202020204" pitchFamily="34" charset="0"/>
              </a:rPr>
              <a:t>madre lo defendía pero pasado el tiempo ya no supo qué decir. Los patos le daban picotazos, los pavos le perseguían y las gallinas se burlaban de él. Al final su propia madre acabó convencida de que era un pato feo y tonto.</a:t>
            </a:r>
          </a:p>
          <a:p>
            <a:pPr algn="r"/>
            <a:endParaRPr lang="es-MX" sz="1600" dirty="0">
              <a:latin typeface="Century Gothic" panose="020B0502020202020204" pitchFamily="34" charset="0"/>
            </a:endParaRPr>
          </a:p>
          <a:p>
            <a:pPr algn="r"/>
            <a:r>
              <a:rPr lang="es-MX" sz="1600" dirty="0">
                <a:latin typeface="Century Gothic" panose="020B0502020202020204" pitchFamily="34" charset="0"/>
              </a:rPr>
              <a:t>- ¡Vete, no quiero que estés aquí</a:t>
            </a:r>
            <a:r>
              <a:rPr lang="es-MX" sz="1600" dirty="0" smtClean="0">
                <a:latin typeface="Century Gothic" panose="020B0502020202020204" pitchFamily="34" charset="0"/>
              </a:rPr>
              <a:t>!</a:t>
            </a:r>
          </a:p>
          <a:p>
            <a:endParaRPr lang="es-MX" sz="1600" dirty="0">
              <a:latin typeface="Century Gothic" panose="020B0502020202020204" pitchFamily="34" charset="0"/>
            </a:endParaRPr>
          </a:p>
        </p:txBody>
      </p:sp>
      <p:pic>
        <p:nvPicPr>
          <p:cNvPr id="11" name="Imagen 1"/>
          <p:cNvPicPr>
            <a:picLocks noChangeAspect="1"/>
          </p:cNvPicPr>
          <p:nvPr/>
        </p:nvPicPr>
        <p:blipFill rotWithShape="1">
          <a:blip r:embed="rId2"/>
          <a:srcRect l="7833" t="21875" r="33993" b="26562"/>
          <a:stretch/>
        </p:blipFill>
        <p:spPr>
          <a:xfrm>
            <a:off x="881532" y="551290"/>
            <a:ext cx="4330700" cy="3248716"/>
          </a:xfrm>
          <a:prstGeom prst="rect">
            <a:avLst/>
          </a:prstGeom>
          <a:ln>
            <a:noFill/>
          </a:ln>
          <a:effectLst>
            <a:softEdge rad="112500"/>
          </a:effectLst>
        </p:spPr>
      </p:pic>
      <p:pic>
        <p:nvPicPr>
          <p:cNvPr id="13" name="Imagen 2"/>
          <p:cNvPicPr>
            <a:picLocks noChangeAspect="1"/>
          </p:cNvPicPr>
          <p:nvPr/>
        </p:nvPicPr>
        <p:blipFill rotWithShape="1">
          <a:blip r:embed="rId3"/>
          <a:srcRect l="8224" t="23437" r="34773" b="25695"/>
          <a:stretch/>
        </p:blipFill>
        <p:spPr>
          <a:xfrm>
            <a:off x="6934029" y="1557151"/>
            <a:ext cx="4470400" cy="4233638"/>
          </a:xfrm>
          <a:prstGeom prst="rect">
            <a:avLst/>
          </a:prstGeom>
          <a:ln>
            <a:noFill/>
          </a:ln>
          <a:effectLst>
            <a:softEdge rad="112500"/>
          </a:effectLst>
        </p:spPr>
      </p:pic>
    </p:spTree>
    <p:extLst>
      <p:ext uri="{BB962C8B-B14F-4D97-AF65-F5344CB8AC3E}">
        <p14:creationId xmlns:p14="http://schemas.microsoft.com/office/powerpoint/2010/main" val="2537354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11"/>
                                        </p:tgtEl>
                                        <p:attrNameLst>
                                          <p:attrName>r</p:attrName>
                                        </p:attrNameLst>
                                      </p:cBhvr>
                                    </p:animRot>
                                    <p:animRot by="-240000">
                                      <p:cBhvr>
                                        <p:cTn id="15" dur="200" fill="hold">
                                          <p:stCondLst>
                                            <p:cond delay="200"/>
                                          </p:stCondLst>
                                        </p:cTn>
                                        <p:tgtEl>
                                          <p:spTgt spid="11"/>
                                        </p:tgtEl>
                                        <p:attrNameLst>
                                          <p:attrName>r</p:attrName>
                                        </p:attrNameLst>
                                      </p:cBhvr>
                                    </p:animRot>
                                    <p:animRot by="240000">
                                      <p:cBhvr>
                                        <p:cTn id="16" dur="200" fill="hold">
                                          <p:stCondLst>
                                            <p:cond delay="400"/>
                                          </p:stCondLst>
                                        </p:cTn>
                                        <p:tgtEl>
                                          <p:spTgt spid="11"/>
                                        </p:tgtEl>
                                        <p:attrNameLst>
                                          <p:attrName>r</p:attrName>
                                        </p:attrNameLst>
                                      </p:cBhvr>
                                    </p:animRot>
                                    <p:animRot by="-240000">
                                      <p:cBhvr>
                                        <p:cTn id="17" dur="200" fill="hold">
                                          <p:stCondLst>
                                            <p:cond delay="600"/>
                                          </p:stCondLst>
                                        </p:cTn>
                                        <p:tgtEl>
                                          <p:spTgt spid="11"/>
                                        </p:tgtEl>
                                        <p:attrNameLst>
                                          <p:attrName>r</p:attrName>
                                        </p:attrNameLst>
                                      </p:cBhvr>
                                    </p:animRot>
                                    <p:animRot by="120000">
                                      <p:cBhvr>
                                        <p:cTn id="18" dur="200" fill="hold">
                                          <p:stCondLst>
                                            <p:cond delay="800"/>
                                          </p:stCondLst>
                                        </p:cTn>
                                        <p:tgtEl>
                                          <p:spTgt spid="11"/>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13"/>
                                        </p:tgtEl>
                                        <p:attrNameLst>
                                          <p:attrName>r</p:attrName>
                                        </p:attrNameLst>
                                      </p:cBhvr>
                                    </p:animRot>
                                    <p:animRot by="-240000">
                                      <p:cBhvr>
                                        <p:cTn id="30" dur="200" fill="hold">
                                          <p:stCondLst>
                                            <p:cond delay="200"/>
                                          </p:stCondLst>
                                        </p:cTn>
                                        <p:tgtEl>
                                          <p:spTgt spid="13"/>
                                        </p:tgtEl>
                                        <p:attrNameLst>
                                          <p:attrName>r</p:attrName>
                                        </p:attrNameLst>
                                      </p:cBhvr>
                                    </p:animRot>
                                    <p:animRot by="240000">
                                      <p:cBhvr>
                                        <p:cTn id="31" dur="200" fill="hold">
                                          <p:stCondLst>
                                            <p:cond delay="400"/>
                                          </p:stCondLst>
                                        </p:cTn>
                                        <p:tgtEl>
                                          <p:spTgt spid="13"/>
                                        </p:tgtEl>
                                        <p:attrNameLst>
                                          <p:attrName>r</p:attrName>
                                        </p:attrNameLst>
                                      </p:cBhvr>
                                    </p:animRot>
                                    <p:animRot by="-240000">
                                      <p:cBhvr>
                                        <p:cTn id="32" dur="200" fill="hold">
                                          <p:stCondLst>
                                            <p:cond delay="600"/>
                                          </p:stCondLst>
                                        </p:cTn>
                                        <p:tgtEl>
                                          <p:spTgt spid="13"/>
                                        </p:tgtEl>
                                        <p:attrNameLst>
                                          <p:attrName>r</p:attrName>
                                        </p:attrNameLst>
                                      </p:cBhvr>
                                    </p:animRot>
                                    <p:animRot by="120000">
                                      <p:cBhvr>
                                        <p:cTn id="3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Hojas"/>
          <p:cNvGrpSpPr/>
          <p:nvPr/>
        </p:nvGrpSpPr>
        <p:grpSpPr>
          <a:xfrm>
            <a:off x="397498" y="178904"/>
            <a:ext cx="11436796" cy="6500192"/>
            <a:chOff x="397498" y="178904"/>
            <a:chExt cx="11436796" cy="6500192"/>
          </a:xfrm>
        </p:grpSpPr>
        <p:sp>
          <p:nvSpPr>
            <p:cNvPr id="6" name="Rectángulo 5"/>
            <p:cNvSpPr/>
            <p:nvPr/>
          </p:nvSpPr>
          <p:spPr>
            <a:xfrm>
              <a:off x="6215372" y="17890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9749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50" name="texto 2"/>
          <p:cNvSpPr txBox="1"/>
          <p:nvPr/>
        </p:nvSpPr>
        <p:spPr>
          <a:xfrm>
            <a:off x="7078019" y="117693"/>
            <a:ext cx="4386276" cy="6740307"/>
          </a:xfrm>
          <a:prstGeom prst="rect">
            <a:avLst/>
          </a:prstGeom>
          <a:noFill/>
        </p:spPr>
        <p:txBody>
          <a:bodyPr wrap="square" rtlCol="0">
            <a:spAutoFit/>
          </a:bodyPr>
          <a:lstStyle/>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r>
              <a:rPr lang="es-MX" sz="1600" dirty="0" smtClean="0">
                <a:latin typeface="Century Gothic" panose="020B0502020202020204" pitchFamily="34" charset="0"/>
              </a:rPr>
              <a:t>Un </a:t>
            </a:r>
            <a:r>
              <a:rPr lang="es-MX" sz="1600" dirty="0">
                <a:latin typeface="Century Gothic" panose="020B0502020202020204" pitchFamily="34" charset="0"/>
              </a:rPr>
              <a:t>atardecer de otoño estaba mirando al cielo cuando contempló una bandada de pájaros grandes que le dejó con la boca abierta. Él no lo sabía, pero no eran pájaros, sino cisnes</a:t>
            </a:r>
            <a:r>
              <a:rPr lang="es-MX" sz="1600" dirty="0" smtClean="0">
                <a:latin typeface="Century Gothic" panose="020B0502020202020204" pitchFamily="34" charset="0"/>
              </a:rPr>
              <a:t>.</a:t>
            </a:r>
          </a:p>
          <a:p>
            <a:pPr algn="r"/>
            <a:endParaRPr lang="es-MX" sz="1600" dirty="0">
              <a:latin typeface="Century Gothic" panose="020B0502020202020204" pitchFamily="34" charset="0"/>
            </a:endParaRPr>
          </a:p>
          <a:p>
            <a:pPr algn="r"/>
            <a:r>
              <a:rPr lang="es-MX" sz="1600" dirty="0">
                <a:latin typeface="Century Gothic" panose="020B0502020202020204" pitchFamily="34" charset="0"/>
              </a:rPr>
              <a:t>- ¡Qué grandes son! ¡Y qué blancos! Sus plumas parecen nieve .</a:t>
            </a:r>
          </a:p>
          <a:p>
            <a:pPr algn="r"/>
            <a:endParaRPr lang="es-MX" sz="1600" dirty="0">
              <a:latin typeface="Century Gothic" panose="020B0502020202020204" pitchFamily="34" charset="0"/>
            </a:endParaRPr>
          </a:p>
          <a:p>
            <a:pPr algn="r"/>
            <a:r>
              <a:rPr lang="es-MX" sz="1600" dirty="0">
                <a:latin typeface="Century Gothic" panose="020B0502020202020204" pitchFamily="34" charset="0"/>
              </a:rPr>
              <a:t>Deseó con todas sus fuerzas ser uno de ellos, pero abrió los ojos y se dio cuenta de que seguía siendo un animalucho feo.</a:t>
            </a: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p:txBody>
      </p:sp>
      <p:sp>
        <p:nvSpPr>
          <p:cNvPr id="51" name="texto 1"/>
          <p:cNvSpPr txBox="1"/>
          <p:nvPr/>
        </p:nvSpPr>
        <p:spPr>
          <a:xfrm>
            <a:off x="681387" y="551289"/>
            <a:ext cx="4386276" cy="5509200"/>
          </a:xfrm>
          <a:prstGeom prst="rect">
            <a:avLst/>
          </a:prstGeom>
          <a:noFill/>
        </p:spPr>
        <p:txBody>
          <a:bodyPr wrap="square" rtlCol="0">
            <a:spAutoFit/>
          </a:bodyPr>
          <a:lstStyle/>
          <a:p>
            <a:r>
              <a:rPr lang="es-MX" sz="1600" dirty="0" smtClean="0">
                <a:latin typeface="Century Gothic" panose="020B0502020202020204" pitchFamily="34" charset="0"/>
              </a:rPr>
              <a:t>Acabó </a:t>
            </a:r>
            <a:r>
              <a:rPr lang="es-MX" sz="1600" dirty="0">
                <a:latin typeface="Century Gothic" panose="020B0502020202020204" pitchFamily="34" charset="0"/>
              </a:rPr>
              <a:t>en una ciénaga donde conoció a dos gansos silvestres que a pesar de su fealdad, quisieron ser sus amigos, pero un día aparecieron allí unos cazadores y acabaron repentinamente con ellos. De hecho, a punto estuvo el patito de correr la misma suerte de no ser porque los perros lo vieron y decidieron no morderle.</a:t>
            </a:r>
          </a:p>
          <a:p>
            <a:endParaRPr lang="es-MX" sz="1600" dirty="0">
              <a:latin typeface="Century Gothic" panose="020B0502020202020204" pitchFamily="34" charset="0"/>
            </a:endParaRPr>
          </a:p>
          <a:p>
            <a:r>
              <a:rPr lang="es-MX" sz="1600" dirty="0">
                <a:latin typeface="Century Gothic" panose="020B0502020202020204" pitchFamily="34" charset="0"/>
              </a:rPr>
              <a:t>- ¡Soy tan feo que ni siquiera los perros me muerden!- pensó el pobre patito.</a:t>
            </a:r>
          </a:p>
          <a:p>
            <a:endParaRPr lang="es-MX" sz="1600" dirty="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p:txBody>
      </p:sp>
      <p:pic>
        <p:nvPicPr>
          <p:cNvPr id="7" name="Imagen 1"/>
          <p:cNvPicPr>
            <a:picLocks noChangeAspect="1"/>
          </p:cNvPicPr>
          <p:nvPr/>
        </p:nvPicPr>
        <p:blipFill rotWithShape="1">
          <a:blip r:embed="rId2"/>
          <a:srcRect l="7931" t="24305" r="33992" b="26390"/>
          <a:stretch/>
        </p:blipFill>
        <p:spPr>
          <a:xfrm>
            <a:off x="784481" y="3541673"/>
            <a:ext cx="4343769" cy="2417087"/>
          </a:xfrm>
          <a:prstGeom prst="rect">
            <a:avLst/>
          </a:prstGeom>
          <a:ln>
            <a:noFill/>
          </a:ln>
          <a:effectLst>
            <a:softEdge rad="112500"/>
          </a:effectLst>
        </p:spPr>
      </p:pic>
      <p:pic>
        <p:nvPicPr>
          <p:cNvPr id="10" name="Imagen 2"/>
          <p:cNvPicPr>
            <a:picLocks noChangeAspect="1"/>
          </p:cNvPicPr>
          <p:nvPr/>
        </p:nvPicPr>
        <p:blipFill rotWithShape="1">
          <a:blip r:embed="rId3"/>
          <a:srcRect l="7931" t="21701" r="33504" b="25522"/>
          <a:stretch/>
        </p:blipFill>
        <p:spPr>
          <a:xfrm>
            <a:off x="6920704" y="798651"/>
            <a:ext cx="4604457" cy="2332925"/>
          </a:xfrm>
          <a:prstGeom prst="rect">
            <a:avLst/>
          </a:prstGeom>
          <a:ln>
            <a:noFill/>
          </a:ln>
          <a:effectLst>
            <a:softEdge rad="112500"/>
          </a:effectLst>
        </p:spPr>
      </p:pic>
    </p:spTree>
    <p:extLst>
      <p:ext uri="{BB962C8B-B14F-4D97-AF65-F5344CB8AC3E}">
        <p14:creationId xmlns:p14="http://schemas.microsoft.com/office/powerpoint/2010/main" val="827543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hojas"/>
          <p:cNvGrpSpPr/>
          <p:nvPr/>
        </p:nvGrpSpPr>
        <p:grpSpPr>
          <a:xfrm>
            <a:off x="397498" y="178904"/>
            <a:ext cx="11436796" cy="6500192"/>
            <a:chOff x="397498" y="178904"/>
            <a:chExt cx="11436796" cy="6500192"/>
          </a:xfrm>
        </p:grpSpPr>
        <p:sp>
          <p:nvSpPr>
            <p:cNvPr id="6" name="Rectángulo 5"/>
            <p:cNvSpPr/>
            <p:nvPr/>
          </p:nvSpPr>
          <p:spPr>
            <a:xfrm>
              <a:off x="6215372" y="17890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9749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50" name="texto 2"/>
          <p:cNvSpPr txBox="1"/>
          <p:nvPr/>
        </p:nvSpPr>
        <p:spPr>
          <a:xfrm>
            <a:off x="7066481" y="873403"/>
            <a:ext cx="4386276" cy="4278094"/>
          </a:xfrm>
          <a:prstGeom prst="rect">
            <a:avLst/>
          </a:prstGeom>
          <a:noFill/>
        </p:spPr>
        <p:txBody>
          <a:bodyPr wrap="square" rtlCol="0">
            <a:spAutoFit/>
          </a:bodyPr>
          <a:lstStyle/>
          <a:p>
            <a:r>
              <a:rPr lang="es-MX" sz="1600" dirty="0" smtClean="0">
                <a:latin typeface="Century Gothic" panose="020B0502020202020204" pitchFamily="34" charset="0"/>
              </a:rPr>
              <a:t>El </a:t>
            </a:r>
            <a:r>
              <a:rPr lang="es-MX" sz="1600" dirty="0">
                <a:latin typeface="Century Gothic" panose="020B0502020202020204" pitchFamily="34" charset="0"/>
              </a:rPr>
              <a:t>resto del invierno fue duro para el pobre patito. Sólo, muerto de frío y a menudo muerto de hambre también. Pero a pesar de todo logró sobrevivir y por fin llegó la primavera.</a:t>
            </a: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p:txBody>
      </p:sp>
      <p:sp>
        <p:nvSpPr>
          <p:cNvPr id="51" name="texto 1"/>
          <p:cNvSpPr txBox="1"/>
          <p:nvPr/>
        </p:nvSpPr>
        <p:spPr>
          <a:xfrm>
            <a:off x="681387" y="519486"/>
            <a:ext cx="4386276" cy="3785652"/>
          </a:xfrm>
          <a:prstGeom prst="rect">
            <a:avLst/>
          </a:prstGeom>
          <a:noFill/>
        </p:spPr>
        <p:txBody>
          <a:bodyPr wrap="square" rtlCol="0">
            <a:spAutoFit/>
          </a:bodyPr>
          <a:lstStyle/>
          <a:p>
            <a:r>
              <a:rPr lang="es-MX" sz="1600" dirty="0" smtClean="0">
                <a:latin typeface="Century Gothic" panose="020B0502020202020204" pitchFamily="34" charset="0"/>
              </a:rPr>
              <a:t>Tras </a:t>
            </a:r>
            <a:r>
              <a:rPr lang="es-MX" sz="1600" dirty="0">
                <a:latin typeface="Century Gothic" panose="020B0502020202020204" pitchFamily="34" charset="0"/>
              </a:rPr>
              <a:t>el otoño, llegó el frío invierno y el patito pasó muchas calamidades. Un día de mucho frío se metió en el estanque y se quedó helado. Gracias a que pasó por allí un campesino, rompió el frío hielo y se lo llevó a su casa el patito siguió vivo. Estando allí vio que se le acercaban unos niños y creyó que iban a hacerle daño por ser un pato tan feo, así que se asustó y causó un revuelo terrible hasta que logró escaparse de allí.</a:t>
            </a:r>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p:txBody>
      </p:sp>
      <p:pic>
        <p:nvPicPr>
          <p:cNvPr id="7" name="Imagen 1"/>
          <p:cNvPicPr>
            <a:picLocks noChangeAspect="1"/>
          </p:cNvPicPr>
          <p:nvPr/>
        </p:nvPicPr>
        <p:blipFill rotWithShape="1">
          <a:blip r:embed="rId2"/>
          <a:srcRect l="8410" t="21474" r="34177" b="26396"/>
          <a:stretch/>
        </p:blipFill>
        <p:spPr>
          <a:xfrm>
            <a:off x="728088" y="3442054"/>
            <a:ext cx="4439051" cy="2800943"/>
          </a:xfrm>
          <a:prstGeom prst="rect">
            <a:avLst/>
          </a:prstGeom>
          <a:ln>
            <a:noFill/>
          </a:ln>
          <a:effectLst>
            <a:softEdge rad="112500"/>
          </a:effectLst>
        </p:spPr>
      </p:pic>
      <p:pic>
        <p:nvPicPr>
          <p:cNvPr id="10" name="Imagen 2"/>
          <p:cNvPicPr>
            <a:picLocks noChangeAspect="1"/>
          </p:cNvPicPr>
          <p:nvPr/>
        </p:nvPicPr>
        <p:blipFill rotWithShape="1">
          <a:blip r:embed="rId3"/>
          <a:srcRect l="16274" t="26737" r="34186" b="26389"/>
          <a:stretch/>
        </p:blipFill>
        <p:spPr>
          <a:xfrm>
            <a:off x="7020995" y="2412312"/>
            <a:ext cx="4431762" cy="3551590"/>
          </a:xfrm>
          <a:prstGeom prst="rect">
            <a:avLst/>
          </a:prstGeom>
          <a:ln>
            <a:noFill/>
          </a:ln>
          <a:effectLst>
            <a:softEdge rad="112500"/>
          </a:effectLst>
        </p:spPr>
      </p:pic>
    </p:spTree>
    <p:extLst>
      <p:ext uri="{BB962C8B-B14F-4D97-AF65-F5344CB8AC3E}">
        <p14:creationId xmlns:p14="http://schemas.microsoft.com/office/powerpoint/2010/main" val="1189385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1" name="hojas"/>
          <p:cNvGrpSpPr/>
          <p:nvPr/>
        </p:nvGrpSpPr>
        <p:grpSpPr>
          <a:xfrm>
            <a:off x="397498" y="178904"/>
            <a:ext cx="11436796" cy="6500192"/>
            <a:chOff x="397498" y="178904"/>
            <a:chExt cx="11436796" cy="6500192"/>
          </a:xfrm>
        </p:grpSpPr>
        <p:sp>
          <p:nvSpPr>
            <p:cNvPr id="6" name="Rectángulo 5"/>
            <p:cNvSpPr/>
            <p:nvPr/>
          </p:nvSpPr>
          <p:spPr>
            <a:xfrm>
              <a:off x="6215372" y="178904"/>
              <a:ext cx="5618922" cy="6500192"/>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Rectángulo 7"/>
            <p:cNvSpPr/>
            <p:nvPr/>
          </p:nvSpPr>
          <p:spPr>
            <a:xfrm>
              <a:off x="39749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2"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sp>
        <p:nvSpPr>
          <p:cNvPr id="50" name="texto 2"/>
          <p:cNvSpPr txBox="1"/>
          <p:nvPr/>
        </p:nvSpPr>
        <p:spPr>
          <a:xfrm>
            <a:off x="7036872" y="679817"/>
            <a:ext cx="4386276" cy="4770537"/>
          </a:xfrm>
          <a:prstGeom prst="rect">
            <a:avLst/>
          </a:prstGeom>
          <a:noFill/>
        </p:spPr>
        <p:txBody>
          <a:bodyPr wrap="square" rtlCol="0">
            <a:spAutoFit/>
          </a:bodyPr>
          <a:lstStyle/>
          <a:p>
            <a:r>
              <a:rPr lang="es-MX" sz="1600" dirty="0">
                <a:latin typeface="Century Gothic" panose="020B0502020202020204" pitchFamily="34" charset="0"/>
              </a:rPr>
              <a:t>Voló hasta donde estaban y entonces, algo llamó su atención en su reflejo. ¿Dónde estaba la imagen del pato grande y feo que era? ¡En su lugar había un cisne! Entonces eso quería decir que… ¡se había convertido en cisne! O mejor dicho, siempre lo había sido.</a:t>
            </a: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p:txBody>
      </p:sp>
      <p:sp>
        <p:nvSpPr>
          <p:cNvPr id="51" name="texto 1"/>
          <p:cNvSpPr txBox="1"/>
          <p:nvPr/>
        </p:nvSpPr>
        <p:spPr>
          <a:xfrm>
            <a:off x="706454" y="689549"/>
            <a:ext cx="4386276" cy="5509200"/>
          </a:xfrm>
          <a:prstGeom prst="rect">
            <a:avLst/>
          </a:prstGeom>
          <a:noFill/>
        </p:spPr>
        <p:txBody>
          <a:bodyPr wrap="square" rtlCol="0">
            <a:spAutoFit/>
          </a:bodyPr>
          <a:lstStyle/>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endParaRPr lang="es-MX" sz="1600" dirty="0">
              <a:latin typeface="Century Gothic" panose="020B0502020202020204" pitchFamily="34" charset="0"/>
            </a:endParaRPr>
          </a:p>
          <a:p>
            <a:pPr algn="r"/>
            <a:endParaRPr lang="es-MX" sz="1600" dirty="0" smtClean="0">
              <a:latin typeface="Century Gothic" panose="020B0502020202020204" pitchFamily="34" charset="0"/>
            </a:endParaRPr>
          </a:p>
          <a:p>
            <a:pPr algn="r"/>
            <a:r>
              <a:rPr lang="es-MX" sz="1600" dirty="0" smtClean="0">
                <a:latin typeface="Century Gothic" panose="020B0502020202020204" pitchFamily="34" charset="0"/>
              </a:rPr>
              <a:t>Una </a:t>
            </a:r>
            <a:r>
              <a:rPr lang="es-MX" sz="1600" dirty="0">
                <a:latin typeface="Century Gothic" panose="020B0502020202020204" pitchFamily="34" charset="0"/>
              </a:rPr>
              <a:t>tarde en la que el sol empezaba a calentar decidió acudir al parque para contemplar las flores, que comenzaban a llenarlo todo. Allí vio en el estanque dos de aquellos pájaros grandes y blancos y majestuosos que había visto una vez hace tiempo. Volvió a quedarse hechizado mirándolos, pero esta vez tuvo el valor de acercarse a ellos</a:t>
            </a:r>
            <a:r>
              <a:rPr lang="es-MX" sz="1600" dirty="0" smtClean="0">
                <a:latin typeface="Century Gothic" panose="020B0502020202020204" pitchFamily="34" charset="0"/>
              </a:rPr>
              <a:t>.</a:t>
            </a:r>
          </a:p>
        </p:txBody>
      </p:sp>
      <p:pic>
        <p:nvPicPr>
          <p:cNvPr id="7" name="Imagen 1"/>
          <p:cNvPicPr>
            <a:picLocks noChangeAspect="1"/>
          </p:cNvPicPr>
          <p:nvPr/>
        </p:nvPicPr>
        <p:blipFill rotWithShape="1">
          <a:blip r:embed="rId2"/>
          <a:srcRect l="7931" t="24652" r="33992" b="25868"/>
          <a:stretch/>
        </p:blipFill>
        <p:spPr>
          <a:xfrm>
            <a:off x="711822" y="689321"/>
            <a:ext cx="4385037" cy="2943667"/>
          </a:xfrm>
          <a:prstGeom prst="rect">
            <a:avLst/>
          </a:prstGeom>
          <a:ln>
            <a:noFill/>
          </a:ln>
          <a:effectLst>
            <a:softEdge rad="112500"/>
          </a:effectLst>
        </p:spPr>
      </p:pic>
      <p:pic>
        <p:nvPicPr>
          <p:cNvPr id="10" name="Imagen 2"/>
          <p:cNvPicPr>
            <a:picLocks noChangeAspect="1"/>
          </p:cNvPicPr>
          <p:nvPr/>
        </p:nvPicPr>
        <p:blipFill rotWithShape="1">
          <a:blip r:embed="rId3"/>
          <a:srcRect l="7833" t="23091" r="33993" b="26215"/>
          <a:stretch/>
        </p:blipFill>
        <p:spPr>
          <a:xfrm>
            <a:off x="7036872" y="2684604"/>
            <a:ext cx="4379410" cy="3269147"/>
          </a:xfrm>
          <a:prstGeom prst="rect">
            <a:avLst/>
          </a:prstGeom>
          <a:ln>
            <a:noFill/>
          </a:ln>
          <a:effectLst>
            <a:softEdge rad="112500"/>
          </a:effectLst>
        </p:spPr>
      </p:pic>
    </p:spTree>
    <p:extLst>
      <p:ext uri="{BB962C8B-B14F-4D97-AF65-F5344CB8AC3E}">
        <p14:creationId xmlns:p14="http://schemas.microsoft.com/office/powerpoint/2010/main" val="39909882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3000"/>
                            </p:stCondLst>
                            <p:childTnLst>
                              <p:par>
                                <p:cTn id="28" presetID="32" presetClass="emph" presetSubtype="0" fill="hold" nodeType="afterEffect">
                                  <p:stCondLst>
                                    <p:cond delay="0"/>
                                  </p:stCondLst>
                                  <p:childTnLst>
                                    <p:animRot by="120000">
                                      <p:cBhvr>
                                        <p:cTn id="29" dur="100" fill="hold">
                                          <p:stCondLst>
                                            <p:cond delay="0"/>
                                          </p:stCondLst>
                                        </p:cTn>
                                        <p:tgtEl>
                                          <p:spTgt spid="10"/>
                                        </p:tgtEl>
                                        <p:attrNameLst>
                                          <p:attrName>r</p:attrName>
                                        </p:attrNameLst>
                                      </p:cBhvr>
                                    </p:animRot>
                                    <p:animRot by="-240000">
                                      <p:cBhvr>
                                        <p:cTn id="30" dur="200" fill="hold">
                                          <p:stCondLst>
                                            <p:cond delay="200"/>
                                          </p:stCondLst>
                                        </p:cTn>
                                        <p:tgtEl>
                                          <p:spTgt spid="10"/>
                                        </p:tgtEl>
                                        <p:attrNameLst>
                                          <p:attrName>r</p:attrName>
                                        </p:attrNameLst>
                                      </p:cBhvr>
                                    </p:animRot>
                                    <p:animRot by="240000">
                                      <p:cBhvr>
                                        <p:cTn id="31" dur="200" fill="hold">
                                          <p:stCondLst>
                                            <p:cond delay="400"/>
                                          </p:stCondLst>
                                        </p:cTn>
                                        <p:tgtEl>
                                          <p:spTgt spid="10"/>
                                        </p:tgtEl>
                                        <p:attrNameLst>
                                          <p:attrName>r</p:attrName>
                                        </p:attrNameLst>
                                      </p:cBhvr>
                                    </p:animRot>
                                    <p:animRot by="-240000">
                                      <p:cBhvr>
                                        <p:cTn id="32" dur="200" fill="hold">
                                          <p:stCondLst>
                                            <p:cond delay="600"/>
                                          </p:stCondLst>
                                        </p:cTn>
                                        <p:tgtEl>
                                          <p:spTgt spid="10"/>
                                        </p:tgtEl>
                                        <p:attrNameLst>
                                          <p:attrName>r</p:attrName>
                                        </p:attrNameLst>
                                      </p:cBhvr>
                                    </p:animRot>
                                    <p:animRot by="120000">
                                      <p:cBhvr>
                                        <p:cTn id="33"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sta"/>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hoja"/>
          <p:cNvSpPr/>
          <p:nvPr/>
        </p:nvSpPr>
        <p:spPr>
          <a:xfrm>
            <a:off x="477078" y="178904"/>
            <a:ext cx="5618922" cy="650019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8" name="resorte"/>
          <p:cNvGrpSpPr/>
          <p:nvPr/>
        </p:nvGrpSpPr>
        <p:grpSpPr>
          <a:xfrm>
            <a:off x="5463382" y="443327"/>
            <a:ext cx="1258370" cy="6058110"/>
            <a:chOff x="5463382" y="443327"/>
            <a:chExt cx="1258370" cy="6058110"/>
          </a:xfrm>
        </p:grpSpPr>
        <p:grpSp>
          <p:nvGrpSpPr>
            <p:cNvPr id="4" name="Grupo 3"/>
            <p:cNvGrpSpPr/>
            <p:nvPr/>
          </p:nvGrpSpPr>
          <p:grpSpPr>
            <a:xfrm>
              <a:off x="5470248" y="443327"/>
              <a:ext cx="1251504" cy="710648"/>
              <a:chOff x="5666131" y="429866"/>
              <a:chExt cx="906931" cy="710648"/>
            </a:xfrm>
          </p:grpSpPr>
          <p:sp>
            <p:nvSpPr>
              <p:cNvPr id="2" name="Rectángulo 1"/>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Rectángulo 8"/>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Arco de bloque 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26" name="Grupo 25"/>
            <p:cNvGrpSpPr/>
            <p:nvPr/>
          </p:nvGrpSpPr>
          <p:grpSpPr>
            <a:xfrm>
              <a:off x="5470248" y="3963854"/>
              <a:ext cx="1251504" cy="710648"/>
              <a:chOff x="5666131" y="429866"/>
              <a:chExt cx="906931" cy="710648"/>
            </a:xfrm>
          </p:grpSpPr>
          <p:sp>
            <p:nvSpPr>
              <p:cNvPr id="27" name="Rectángulo 2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8" name="Rectángulo 2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9" name="Arco de bloque 2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0" name="Grupo 29"/>
            <p:cNvGrpSpPr/>
            <p:nvPr/>
          </p:nvGrpSpPr>
          <p:grpSpPr>
            <a:xfrm>
              <a:off x="5470248" y="4838188"/>
              <a:ext cx="1251504" cy="710648"/>
              <a:chOff x="5666131" y="429866"/>
              <a:chExt cx="906931" cy="710648"/>
            </a:xfrm>
          </p:grpSpPr>
          <p:sp>
            <p:nvSpPr>
              <p:cNvPr id="31" name="Rectángulo 30"/>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Arco de bloque 32"/>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4" name="Grupo 33"/>
            <p:cNvGrpSpPr/>
            <p:nvPr/>
          </p:nvGrpSpPr>
          <p:grpSpPr>
            <a:xfrm>
              <a:off x="5470248" y="5790789"/>
              <a:ext cx="1251504" cy="710648"/>
              <a:chOff x="5666131" y="429866"/>
              <a:chExt cx="906931" cy="710648"/>
            </a:xfrm>
          </p:grpSpPr>
          <p:sp>
            <p:nvSpPr>
              <p:cNvPr id="35" name="Rectángulo 34"/>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Rectángulo 35"/>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Arco de bloque 36"/>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38" name="Grupo 37"/>
            <p:cNvGrpSpPr/>
            <p:nvPr/>
          </p:nvGrpSpPr>
          <p:grpSpPr>
            <a:xfrm>
              <a:off x="5463382" y="2166318"/>
              <a:ext cx="1251504" cy="710648"/>
              <a:chOff x="5666131" y="429866"/>
              <a:chExt cx="906931" cy="710648"/>
            </a:xfrm>
          </p:grpSpPr>
          <p:sp>
            <p:nvSpPr>
              <p:cNvPr id="39" name="Rectángulo 38"/>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Rectángulo 39"/>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Arco de bloque 40"/>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2" name="Grupo 41"/>
            <p:cNvGrpSpPr/>
            <p:nvPr/>
          </p:nvGrpSpPr>
          <p:grpSpPr>
            <a:xfrm>
              <a:off x="5470248" y="1286598"/>
              <a:ext cx="1251504" cy="710648"/>
              <a:chOff x="5666131" y="429866"/>
              <a:chExt cx="906931" cy="710648"/>
            </a:xfrm>
          </p:grpSpPr>
          <p:sp>
            <p:nvSpPr>
              <p:cNvPr id="43" name="Rectángulo 42"/>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4" name="Rectángulo 43"/>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5" name="Arco de bloque 44"/>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nvGrpSpPr>
            <p:cNvPr id="46" name="Grupo 45"/>
            <p:cNvGrpSpPr/>
            <p:nvPr/>
          </p:nvGrpSpPr>
          <p:grpSpPr>
            <a:xfrm>
              <a:off x="5470248" y="3065086"/>
              <a:ext cx="1251504" cy="710648"/>
              <a:chOff x="5666131" y="429866"/>
              <a:chExt cx="906931" cy="710648"/>
            </a:xfrm>
          </p:grpSpPr>
          <p:sp>
            <p:nvSpPr>
              <p:cNvPr id="47" name="Rectángulo 46"/>
              <p:cNvSpPr/>
              <p:nvPr/>
            </p:nvSpPr>
            <p:spPr>
              <a:xfrm>
                <a:off x="5666131"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Rectángulo 47"/>
              <p:cNvSpPr/>
              <p:nvPr/>
            </p:nvSpPr>
            <p:spPr>
              <a:xfrm>
                <a:off x="6294767" y="675860"/>
                <a:ext cx="278295" cy="218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Arco de bloque 48"/>
              <p:cNvSpPr/>
              <p:nvPr/>
            </p:nvSpPr>
            <p:spPr>
              <a:xfrm>
                <a:off x="5715817" y="429866"/>
                <a:ext cx="797609" cy="710648"/>
              </a:xfrm>
              <a:prstGeom prst="blockArc">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grpSp>
      <p:grpSp>
        <p:nvGrpSpPr>
          <p:cNvPr id="54" name="Grupo 53"/>
          <p:cNvGrpSpPr/>
          <p:nvPr/>
        </p:nvGrpSpPr>
        <p:grpSpPr>
          <a:xfrm>
            <a:off x="766937" y="1715998"/>
            <a:ext cx="4834266" cy="1757839"/>
            <a:chOff x="620317" y="1792466"/>
            <a:chExt cx="4834266" cy="1748106"/>
          </a:xfrm>
        </p:grpSpPr>
        <p:sp>
          <p:nvSpPr>
            <p:cNvPr id="56" name="CuadroTexto 55"/>
            <p:cNvSpPr txBox="1"/>
            <p:nvPr/>
          </p:nvSpPr>
          <p:spPr>
            <a:xfrm>
              <a:off x="638340" y="1792466"/>
              <a:ext cx="4816243" cy="461665"/>
            </a:xfrm>
            <a:prstGeom prst="rect">
              <a:avLst/>
            </a:prstGeom>
            <a:noFill/>
          </p:spPr>
          <p:txBody>
            <a:bodyPr wrap="square" rtlCol="0">
              <a:spAutoFit/>
            </a:bodyPr>
            <a:lstStyle/>
            <a:p>
              <a:endParaRPr lang="es-MX" sz="2400" dirty="0">
                <a:latin typeface="Arial" panose="020B0604020202020204" pitchFamily="34" charset="0"/>
                <a:cs typeface="Arial" panose="020B0604020202020204" pitchFamily="34" charset="0"/>
              </a:endParaRPr>
            </a:p>
          </p:txBody>
        </p:sp>
        <p:sp>
          <p:nvSpPr>
            <p:cNvPr id="57" name="CuadroTexto 56"/>
            <p:cNvSpPr txBox="1"/>
            <p:nvPr/>
          </p:nvSpPr>
          <p:spPr>
            <a:xfrm>
              <a:off x="620317" y="3078907"/>
              <a:ext cx="4548172" cy="461665"/>
            </a:xfrm>
            <a:prstGeom prst="rect">
              <a:avLst/>
            </a:prstGeom>
            <a:noFill/>
          </p:spPr>
          <p:txBody>
            <a:bodyPr wrap="square" rtlCol="0">
              <a:spAutoFit/>
            </a:bodyPr>
            <a:lstStyle/>
            <a:p>
              <a:endParaRPr lang="es-MX" sz="2400" dirty="0">
                <a:latin typeface="Arial" panose="020B0604020202020204" pitchFamily="34" charset="0"/>
                <a:cs typeface="Arial" panose="020B0604020202020204" pitchFamily="34" charset="0"/>
              </a:endParaRPr>
            </a:p>
          </p:txBody>
        </p:sp>
      </p:grpSp>
      <p:sp>
        <p:nvSpPr>
          <p:cNvPr id="50" name="texto 1"/>
          <p:cNvSpPr txBox="1"/>
          <p:nvPr/>
        </p:nvSpPr>
        <p:spPr>
          <a:xfrm>
            <a:off x="830899" y="609759"/>
            <a:ext cx="4386276" cy="5016758"/>
          </a:xfrm>
          <a:prstGeom prst="rect">
            <a:avLst/>
          </a:prstGeom>
          <a:noFill/>
        </p:spPr>
        <p:txBody>
          <a:bodyPr wrap="square" rtlCol="0">
            <a:spAutoFit/>
          </a:bodyPr>
          <a:lstStyle/>
          <a:p>
            <a:r>
              <a:rPr lang="es-MX" sz="1600" dirty="0">
                <a:latin typeface="Century Gothic" panose="020B0502020202020204" pitchFamily="34" charset="0"/>
              </a:rPr>
              <a:t>Desde aquel día el patito tuvo toda la felicidad que hasta entonces la vida le había negado y aunque escuchó muchos elogios alabando su belleza, él nunca acabó de acostumbrarse</a:t>
            </a:r>
            <a:r>
              <a:rPr lang="es-MX" sz="1600" dirty="0" smtClean="0">
                <a:latin typeface="Century Gothic" panose="020B0502020202020204" pitchFamily="34" charset="0"/>
              </a:rPr>
              <a:t>.</a:t>
            </a: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a:p>
            <a:endParaRPr lang="es-MX" sz="1600" dirty="0" smtClean="0">
              <a:latin typeface="Century Gothic" panose="020B0502020202020204" pitchFamily="34" charset="0"/>
            </a:endParaRPr>
          </a:p>
          <a:p>
            <a:endParaRPr lang="es-MX" sz="1600" dirty="0">
              <a:latin typeface="Century Gothic" panose="020B0502020202020204" pitchFamily="34" charset="0"/>
            </a:endParaRPr>
          </a:p>
        </p:txBody>
      </p:sp>
      <p:pic>
        <p:nvPicPr>
          <p:cNvPr id="7" name="Imagen"/>
          <p:cNvPicPr>
            <a:picLocks noChangeAspect="1"/>
          </p:cNvPicPr>
          <p:nvPr/>
        </p:nvPicPr>
        <p:blipFill rotWithShape="1">
          <a:blip r:embed="rId2"/>
          <a:srcRect l="7833" t="22049" r="33797" b="26215"/>
          <a:stretch/>
        </p:blipFill>
        <p:spPr>
          <a:xfrm>
            <a:off x="929414" y="2180233"/>
            <a:ext cx="4074767" cy="2798167"/>
          </a:xfrm>
          <a:prstGeom prst="rect">
            <a:avLst/>
          </a:prstGeom>
          <a:ln>
            <a:noFill/>
          </a:ln>
          <a:effectLst>
            <a:softEdge rad="112500"/>
          </a:effectLst>
        </p:spPr>
      </p:pic>
      <p:sp>
        <p:nvSpPr>
          <p:cNvPr id="51" name="texto 2"/>
          <p:cNvSpPr txBox="1"/>
          <p:nvPr/>
        </p:nvSpPr>
        <p:spPr>
          <a:xfrm>
            <a:off x="876838" y="5036736"/>
            <a:ext cx="4386276" cy="1508105"/>
          </a:xfrm>
          <a:prstGeom prst="rect">
            <a:avLst/>
          </a:prstGeom>
          <a:noFill/>
        </p:spPr>
        <p:txBody>
          <a:bodyPr wrap="square" rtlCol="0">
            <a:spAutoFit/>
          </a:bodyPr>
          <a:lstStyle/>
          <a:p>
            <a:endParaRPr lang="es-MX" sz="1600" dirty="0">
              <a:latin typeface="Century Gothic" panose="020B0502020202020204" pitchFamily="34" charset="0"/>
            </a:endParaRPr>
          </a:p>
          <a:p>
            <a:endParaRPr lang="es-MX" sz="1600" dirty="0">
              <a:latin typeface="Century Gothic" panose="020B0502020202020204" pitchFamily="34" charset="0"/>
            </a:endParaRPr>
          </a:p>
          <a:p>
            <a:pPr algn="r"/>
            <a:r>
              <a:rPr lang="es-MX" sz="6000" b="1" dirty="0" smtClean="0">
                <a:latin typeface="Algerian" panose="04020705040A02060702" pitchFamily="82" charset="0"/>
              </a:rPr>
              <a:t>FIN…</a:t>
            </a:r>
          </a:p>
        </p:txBody>
      </p:sp>
    </p:spTree>
    <p:extLst>
      <p:ext uri="{BB962C8B-B14F-4D97-AF65-F5344CB8AC3E}">
        <p14:creationId xmlns:p14="http://schemas.microsoft.com/office/powerpoint/2010/main" val="612346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685</Words>
  <Application>Microsoft Office PowerPoint</Application>
  <PresentationFormat>Panorámica</PresentationFormat>
  <Paragraphs>147</Paragraphs>
  <Slides>8</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Algerian</vt:lpstr>
      <vt:lpstr>Arial</vt:lpstr>
      <vt:lpstr>Calibri</vt:lpstr>
      <vt:lpstr>Calibri Light</vt:lpstr>
      <vt:lpstr>Century Gothic</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dc:creator>
  <cp:lastModifiedBy>FLOR</cp:lastModifiedBy>
  <cp:revision>37</cp:revision>
  <dcterms:created xsi:type="dcterms:W3CDTF">2021-09-01T19:27:13Z</dcterms:created>
  <dcterms:modified xsi:type="dcterms:W3CDTF">2021-09-27T04:34:34Z</dcterms:modified>
</cp:coreProperties>
</file>