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B220A1"/>
    <a:srgbClr val="D95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794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303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8288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927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244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1069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588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322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598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186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009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F4FE7-EAA9-4AB3-8AF2-0DD9BB3A72AE}" type="datetimeFigureOut">
              <a:rPr lang="es-MX" smtClean="0"/>
              <a:t>23/09/2021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242F6-19B4-44C0-B76A-ABB3DA0810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933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84"/>
            <a:ext cx="12193057" cy="68768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31" y="1775983"/>
            <a:ext cx="1475360" cy="10973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92791" y="2075400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es-MX" sz="2400" dirty="0" smtClean="0">
                <a:latin typeface="Arial Narrow" panose="020B0606020202030204" pitchFamily="34" charset="0"/>
              </a:rPr>
              <a:t>Escuela Normal de Educación Preescolar </a:t>
            </a:r>
            <a:br>
              <a:rPr lang="es-MX" sz="2400" dirty="0" smtClean="0">
                <a:latin typeface="Arial Narrow" panose="020B0606020202030204" pitchFamily="34" charset="0"/>
              </a:rPr>
            </a:br>
            <a:r>
              <a:rPr lang="es-MX" sz="2400" dirty="0" smtClean="0">
                <a:latin typeface="Arial Narrow" panose="020B0606020202030204" pitchFamily="34" charset="0"/>
              </a:rPr>
              <a:t>Licenciatura en Educación Preescolar</a:t>
            </a:r>
            <a:br>
              <a:rPr lang="es-MX" sz="2400" dirty="0" smtClean="0">
                <a:latin typeface="Arial Narrow" panose="020B0606020202030204" pitchFamily="34" charset="0"/>
              </a:rPr>
            </a:br>
            <a:r>
              <a:rPr lang="es-MX" sz="2400" dirty="0" smtClean="0">
                <a:latin typeface="Arial Narrow" panose="020B0606020202030204" pitchFamily="34" charset="0"/>
              </a:rPr>
              <a:t/>
            </a:r>
            <a:br>
              <a:rPr lang="es-MX" sz="2400" dirty="0" smtClean="0">
                <a:latin typeface="Arial Narrow" panose="020B0606020202030204" pitchFamily="34" charset="0"/>
              </a:rPr>
            </a:br>
            <a:r>
              <a:rPr lang="es-MX" sz="2400" b="1" dirty="0" smtClean="0">
                <a:latin typeface="Arial Narrow" panose="020B0606020202030204" pitchFamily="34" charset="0"/>
              </a:rPr>
              <a:t>Alumna: </a:t>
            </a:r>
            <a:r>
              <a:rPr lang="es-MX" sz="2400" dirty="0" smtClean="0">
                <a:latin typeface="Arial Narrow" panose="020B0606020202030204" pitchFamily="34" charset="0"/>
              </a:rPr>
              <a:t>Ximena Guadalupe Rocha Vicuña </a:t>
            </a:r>
            <a:br>
              <a:rPr lang="es-MX" sz="2400" dirty="0" smtClean="0">
                <a:latin typeface="Arial Narrow" panose="020B0606020202030204" pitchFamily="34" charset="0"/>
              </a:rPr>
            </a:br>
            <a:r>
              <a:rPr lang="es-MX" sz="2400" dirty="0" smtClean="0">
                <a:latin typeface="Arial Narrow" panose="020B0606020202030204" pitchFamily="34" charset="0"/>
              </a:rPr>
              <a:t>No. De lista #20</a:t>
            </a:r>
            <a:br>
              <a:rPr lang="es-MX" sz="2400" dirty="0" smtClean="0">
                <a:latin typeface="Arial Narrow" panose="020B0606020202030204" pitchFamily="34" charset="0"/>
              </a:rPr>
            </a:br>
            <a:r>
              <a:rPr lang="es-MX" sz="2400" dirty="0" smtClean="0">
                <a:latin typeface="Arial Narrow" panose="020B0606020202030204" pitchFamily="34" charset="0"/>
              </a:rPr>
              <a:t/>
            </a:r>
            <a:br>
              <a:rPr lang="es-MX" sz="2400" dirty="0" smtClean="0">
                <a:latin typeface="Arial Narrow" panose="020B0606020202030204" pitchFamily="34" charset="0"/>
              </a:rPr>
            </a:br>
            <a:r>
              <a:rPr lang="es-MX" sz="2400" b="1" dirty="0" smtClean="0">
                <a:latin typeface="Arial Narrow" panose="020B0606020202030204" pitchFamily="34" charset="0"/>
              </a:rPr>
              <a:t>Profesora: </a:t>
            </a:r>
            <a:r>
              <a:rPr lang="es-MX" sz="2400" dirty="0" smtClean="0">
                <a:latin typeface="Arial Narrow" panose="020B0606020202030204" pitchFamily="34" charset="0"/>
              </a:rPr>
              <a:t>Andrea Vallejo de los Santos </a:t>
            </a:r>
            <a:br>
              <a:rPr lang="es-MX" sz="2400" dirty="0" smtClean="0">
                <a:latin typeface="Arial Narrow" panose="020B0606020202030204" pitchFamily="34" charset="0"/>
              </a:rPr>
            </a:br>
            <a:r>
              <a:rPr lang="es-MX" sz="2400" b="1" dirty="0" smtClean="0">
                <a:latin typeface="Arial Narrow" panose="020B0606020202030204" pitchFamily="34" charset="0"/>
              </a:rPr>
              <a:t>Curso: </a:t>
            </a:r>
            <a:r>
              <a:rPr lang="es-MX" sz="2400" dirty="0" smtClean="0">
                <a:latin typeface="Arial Narrow" panose="020B0606020202030204" pitchFamily="34" charset="0"/>
              </a:rPr>
              <a:t>Estudio del Mundo Natural </a:t>
            </a:r>
            <a:br>
              <a:rPr lang="es-MX" sz="2400" dirty="0" smtClean="0">
                <a:latin typeface="Arial Narrow" panose="020B0606020202030204" pitchFamily="34" charset="0"/>
              </a:rPr>
            </a:br>
            <a:r>
              <a:rPr lang="es-MX" sz="2400" b="1" dirty="0" smtClean="0">
                <a:latin typeface="Arial Narrow" panose="020B0606020202030204" pitchFamily="34" charset="0"/>
              </a:rPr>
              <a:t>Trabajo: </a:t>
            </a:r>
            <a:r>
              <a:rPr lang="es-MX" sz="2400" dirty="0" smtClean="0">
                <a:latin typeface="Arial Narrow" panose="020B0606020202030204" pitchFamily="34" charset="0"/>
              </a:rPr>
              <a:t>Ideas y propósitos del programa de aprendizajes clave</a:t>
            </a:r>
            <a:br>
              <a:rPr lang="es-MX" sz="2400" dirty="0" smtClean="0">
                <a:latin typeface="Arial Narrow" panose="020B0606020202030204" pitchFamily="34" charset="0"/>
              </a:rPr>
            </a:br>
            <a:r>
              <a:rPr lang="es-MX" sz="2400" dirty="0" smtClean="0">
                <a:latin typeface="Arial Narrow" panose="020B0606020202030204" pitchFamily="34" charset="0"/>
              </a:rPr>
              <a:t> </a:t>
            </a:r>
            <a:endParaRPr lang="es-MX" sz="2400" dirty="0">
              <a:latin typeface="Arial Narrow" panose="020B0606020202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601" y="4317582"/>
            <a:ext cx="2329854" cy="23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9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" name="Cinta perforada 2"/>
          <p:cNvSpPr/>
          <p:nvPr/>
        </p:nvSpPr>
        <p:spPr>
          <a:xfrm>
            <a:off x="5078568" y="2984678"/>
            <a:ext cx="2034862" cy="888643"/>
          </a:xfrm>
          <a:prstGeom prst="flowChartPunchedTape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adway" panose="04040905080B02020502" pitchFamily="82" charset="0"/>
              </a:rPr>
              <a:t>Propósitos </a:t>
            </a:r>
            <a:endParaRPr lang="es-MX" dirty="0">
              <a:solidFill>
                <a:schemeClr val="accent5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4" name="Bisel 3"/>
          <p:cNvSpPr/>
          <p:nvPr/>
        </p:nvSpPr>
        <p:spPr>
          <a:xfrm>
            <a:off x="463639" y="1532585"/>
            <a:ext cx="2756079" cy="1609859"/>
          </a:xfrm>
          <a:prstGeom prst="bevel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Mostrar curiosidad y asombro al explorar el entorno cercano, plantear preguntas, registrar información</a:t>
            </a:r>
            <a:r>
              <a:rPr lang="es-MX" sz="1600" dirty="0" smtClean="0">
                <a:latin typeface="Arial Rounded MT Bold" panose="020F0704030504030204" pitchFamily="34" charset="0"/>
              </a:rPr>
              <a:t>. </a:t>
            </a:r>
            <a:endParaRPr lang="es-MX" sz="1600" dirty="0">
              <a:latin typeface="Arial Rounded MT Bold" panose="020F0704030504030204" pitchFamily="34" charset="0"/>
            </a:endParaRPr>
          </a:p>
        </p:txBody>
      </p:sp>
      <p:sp>
        <p:nvSpPr>
          <p:cNvPr id="5" name="Bisel 4"/>
          <p:cNvSpPr/>
          <p:nvPr/>
        </p:nvSpPr>
        <p:spPr>
          <a:xfrm>
            <a:off x="9118241" y="1532585"/>
            <a:ext cx="2756079" cy="1609859"/>
          </a:xfrm>
          <a:prstGeom prst="bevel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Reconocer algunos fenómenos del mundo natural y social que le permitan comprender lo que sucede en su entrono.</a:t>
            </a:r>
            <a:endParaRPr lang="es-MX" sz="1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isel 5"/>
          <p:cNvSpPr/>
          <p:nvPr/>
        </p:nvSpPr>
        <p:spPr>
          <a:xfrm>
            <a:off x="9118241" y="4262906"/>
            <a:ext cx="2756079" cy="1609859"/>
          </a:xfrm>
          <a:prstGeom prst="bevel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200" dirty="0" smtClean="0">
                <a:latin typeface="Arial Rounded MT Bold" panose="020F0704030504030204" pitchFamily="34" charset="0"/>
              </a:rPr>
              <a:t>Interesarse en la observación de los seres vivos y descubrir características que comparten.</a:t>
            </a:r>
            <a:endParaRPr lang="es-MX" sz="1200" dirty="0">
              <a:latin typeface="Arial Rounded MT Bold" panose="020F0704030504030204" pitchFamily="34" charset="0"/>
            </a:endParaRPr>
          </a:p>
        </p:txBody>
      </p:sp>
      <p:sp>
        <p:nvSpPr>
          <p:cNvPr id="7" name="Bisel 6"/>
          <p:cNvSpPr/>
          <p:nvPr/>
        </p:nvSpPr>
        <p:spPr>
          <a:xfrm>
            <a:off x="463639" y="4262906"/>
            <a:ext cx="2756079" cy="1609859"/>
          </a:xfrm>
          <a:prstGeom prst="bevel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Describir, plantear preguntas, comparar, registrar información y elaborar explicaciones sobre procesos que observen. </a:t>
            </a:r>
            <a:endParaRPr lang="es-MX" sz="1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isel 7"/>
          <p:cNvSpPr/>
          <p:nvPr/>
        </p:nvSpPr>
        <p:spPr>
          <a:xfrm>
            <a:off x="4675029" y="5318975"/>
            <a:ext cx="2846233" cy="1287888"/>
          </a:xfrm>
          <a:prstGeom prst="bevel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200" dirty="0" smtClean="0">
                <a:latin typeface="Arial Rounded MT Bold" panose="020F0704030504030204" pitchFamily="34" charset="0"/>
              </a:rPr>
              <a:t>Adquirir actitudes favorables hacia el cuidado del medioambiente. </a:t>
            </a:r>
            <a:endParaRPr lang="es-MX" sz="1200" dirty="0">
              <a:latin typeface="Arial Rounded MT Bold" panose="020F0704030504030204" pitchFamily="34" charset="0"/>
            </a:endParaRPr>
          </a:p>
        </p:txBody>
      </p:sp>
      <p:sp>
        <p:nvSpPr>
          <p:cNvPr id="9" name="Bisel 8"/>
          <p:cNvSpPr/>
          <p:nvPr/>
        </p:nvSpPr>
        <p:spPr>
          <a:xfrm>
            <a:off x="4367009" y="162500"/>
            <a:ext cx="3457979" cy="1287888"/>
          </a:xfrm>
          <a:prstGeom prst="bevel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200" dirty="0" smtClean="0">
                <a:latin typeface="Arial Rounded MT Bold" panose="020F0704030504030204" pitchFamily="34" charset="0"/>
              </a:rPr>
              <a:t>Desarrollar su curiosidad, imaginación e interés por aprender acerca de si mismos  y que se asuman como personas dignas y con derechos.</a:t>
            </a:r>
            <a:endParaRPr lang="es-MX" sz="1200" dirty="0">
              <a:latin typeface="Arial Rounded MT Bold" panose="020F0704030504030204" pitchFamily="34" charset="0"/>
            </a:endParaRPr>
          </a:p>
        </p:txBody>
      </p:sp>
      <p:sp>
        <p:nvSpPr>
          <p:cNvPr id="10" name="Flecha derecha 9"/>
          <p:cNvSpPr/>
          <p:nvPr/>
        </p:nvSpPr>
        <p:spPr>
          <a:xfrm rot="12551909">
            <a:off x="3163187" y="2420743"/>
            <a:ext cx="1699820" cy="327916"/>
          </a:xfrm>
          <a:prstGeom prst="rightArrow">
            <a:avLst/>
          </a:prstGeom>
          <a:solidFill>
            <a:srgbClr val="B220A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07471">
            <a:off x="5407367" y="4342369"/>
            <a:ext cx="1346506" cy="51827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40244">
            <a:off x="5391787" y="1963622"/>
            <a:ext cx="1399154" cy="5385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37832">
            <a:off x="7319645" y="2295956"/>
            <a:ext cx="1680777" cy="64694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92344">
            <a:off x="7333423" y="4207724"/>
            <a:ext cx="1597546" cy="6786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12191">
            <a:off x="3203874" y="4141177"/>
            <a:ext cx="1769171" cy="6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16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93"/>
            <a:ext cx="12193057" cy="68829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31771" y="3013500"/>
            <a:ext cx="2728455" cy="830997"/>
          </a:xfrm>
          <a:prstGeom prst="rect">
            <a:avLst/>
          </a:prstGeom>
          <a:solidFill>
            <a:srgbClr val="B220A1"/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roadway" panose="04040905080B02020502" pitchFamily="82" charset="0"/>
              </a:rPr>
              <a:t>Ideas Principales </a:t>
            </a:r>
            <a:endParaRPr lang="es-MX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roadway" panose="04040905080B02020502" pitchFamily="82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783357" y="272423"/>
            <a:ext cx="2625282" cy="1004135"/>
          </a:xfrm>
          <a:prstGeom prst="roundRect">
            <a:avLst/>
          </a:prstGeom>
          <a:solidFill>
            <a:srgbClr val="D957C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MX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Favorecer el desarrollo de las capacidades y actitudes que caracterizan el pensamiento reflexivo. 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7042763" y="5673524"/>
            <a:ext cx="2652936" cy="955014"/>
          </a:xfrm>
          <a:prstGeom prst="roundRect">
            <a:avLst/>
          </a:prstGeom>
          <a:solidFill>
            <a:srgbClr val="D957C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MX" sz="12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Observar</a:t>
            </a:r>
            <a:r>
              <a:rPr lang="es-MX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, experimentar, registrar, representar y obtener información complementaria( se realizan directamente sobre objetos).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65366" y="4027091"/>
            <a:ext cx="2625282" cy="1004135"/>
          </a:xfrm>
          <a:prstGeom prst="roundRect">
            <a:avLst/>
          </a:prstGeom>
          <a:solidFill>
            <a:srgbClr val="D957C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MX" sz="12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pensar</a:t>
            </a:r>
            <a:r>
              <a:rPr lang="es-MX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, hablar, y dialogar. Intento por encontrarle sentido a lo indagado.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423672" y="1518200"/>
            <a:ext cx="2625282" cy="978198"/>
          </a:xfrm>
          <a:prstGeom prst="roundRect">
            <a:avLst/>
          </a:prstGeom>
          <a:solidFill>
            <a:srgbClr val="D957C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MX" sz="12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Construyen </a:t>
            </a:r>
            <a:r>
              <a:rPr lang="es-MX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nociones relevantes que les permiten explicarse como funciona el mundo.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9091527" y="1518200"/>
            <a:ext cx="2652936" cy="1004135"/>
          </a:xfrm>
          <a:prstGeom prst="roundRect">
            <a:avLst/>
          </a:prstGeom>
          <a:solidFill>
            <a:srgbClr val="D957C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MX" sz="12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Biodiversidad</a:t>
            </a:r>
            <a:r>
              <a:rPr lang="es-MX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, regularidad, cambio en el tiempo y diversidad cultural. 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9362866" y="4027090"/>
            <a:ext cx="2625282" cy="1004135"/>
          </a:xfrm>
          <a:prstGeom prst="roundRect">
            <a:avLst/>
          </a:prstGeom>
          <a:solidFill>
            <a:srgbClr val="D957C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2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Se espera que conozcan sobre el cuidado de la salud.</a:t>
            </a:r>
            <a:endParaRPr lang="es-MX" sz="12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2812000" y="5673524"/>
            <a:ext cx="2625282" cy="955014"/>
          </a:xfrm>
          <a:prstGeom prst="roundRect">
            <a:avLst/>
          </a:prstGeom>
          <a:solidFill>
            <a:srgbClr val="D957C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2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Ser “modelo” de lo que se pretende desarrollar en los niños. </a:t>
            </a:r>
            <a:endParaRPr lang="es-MX" sz="12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 flipH="1">
            <a:off x="2819162" y="3488196"/>
            <a:ext cx="1775756" cy="1077090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2927501" y="3651410"/>
            <a:ext cx="163890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B220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de construcción</a:t>
            </a:r>
            <a:endParaRPr lang="es-MX" sz="1400" b="1" dirty="0">
              <a:solidFill>
                <a:srgbClr val="B220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/>
          <p:cNvCxnSpPr/>
          <p:nvPr/>
        </p:nvCxnSpPr>
        <p:spPr>
          <a:xfrm flipV="1">
            <a:off x="7199290" y="1792466"/>
            <a:ext cx="1807899" cy="1207668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7500072" y="2134690"/>
            <a:ext cx="140051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B220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de conceptos </a:t>
            </a:r>
            <a:endParaRPr lang="es-MX" sz="1400" b="1" dirty="0">
              <a:solidFill>
                <a:srgbClr val="B220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ector recto de flecha 25"/>
          <p:cNvCxnSpPr/>
          <p:nvPr/>
        </p:nvCxnSpPr>
        <p:spPr>
          <a:xfrm flipH="1" flipV="1">
            <a:off x="3133292" y="1973119"/>
            <a:ext cx="1937392" cy="994273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379802" y="2172517"/>
            <a:ext cx="153049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B220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 de aprendizaje </a:t>
            </a:r>
            <a:endParaRPr lang="es-MX" sz="1400" b="1" dirty="0">
              <a:solidFill>
                <a:srgbClr val="B220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Conector recto de flecha 28"/>
          <p:cNvCxnSpPr/>
          <p:nvPr/>
        </p:nvCxnSpPr>
        <p:spPr>
          <a:xfrm flipH="1" flipV="1">
            <a:off x="6076757" y="1518200"/>
            <a:ext cx="19241" cy="1376935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7540288" y="3533345"/>
            <a:ext cx="1657885" cy="745633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 flipH="1">
            <a:off x="4145048" y="3913020"/>
            <a:ext cx="1534535" cy="1624895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>
            <a:off x="6540857" y="3959190"/>
            <a:ext cx="1415096" cy="1472384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6735651" y="4812189"/>
            <a:ext cx="1729056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B220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</a:t>
            </a:r>
            <a:endParaRPr lang="es-MX" sz="1600" b="1" dirty="0">
              <a:solidFill>
                <a:srgbClr val="B220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936452" y="4719856"/>
            <a:ext cx="131693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B220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 del educador </a:t>
            </a:r>
            <a:endParaRPr lang="es-MX" sz="1400" b="1" dirty="0">
              <a:solidFill>
                <a:srgbClr val="B220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210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642" t="4385" r="3130"/>
          <a:stretch/>
        </p:blipFill>
        <p:spPr>
          <a:xfrm>
            <a:off x="2927817" y="525528"/>
            <a:ext cx="4335868" cy="58663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538" y="525528"/>
            <a:ext cx="4399752" cy="586633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61115" y="2266682"/>
            <a:ext cx="1545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Adjunto evidencia de que se había dado lectura y anotado ideas y los propósitos en el cuaderno.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09713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234</Words>
  <Application>Microsoft Office PowerPoint</Application>
  <PresentationFormat>Panorámica</PresentationFormat>
  <Paragraphs>22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1" baseType="lpstr">
      <vt:lpstr>Arial</vt:lpstr>
      <vt:lpstr>Arial Narrow</vt:lpstr>
      <vt:lpstr>Arial Rounded MT Bold</vt:lpstr>
      <vt:lpstr>Broadway</vt:lpstr>
      <vt:lpstr>Calibri</vt:lpstr>
      <vt:lpstr>Calibri Light</vt:lpstr>
      <vt:lpstr>Tema de Office</vt:lpstr>
      <vt:lpstr>Escuela Normal de Educación Preescolar  Licenciatura en Educación Preescolar  Alumna: Ximena Guadalupe Rocha Vicuña  No. De lista #20  Profesora: Andrea Vallejo de los Santos  Curso: Estudio del Mundo Natural  Trabajo: Ideas y propósitos del programa de aprendizajes clave 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Windows User</cp:lastModifiedBy>
  <cp:revision>10</cp:revision>
  <dcterms:created xsi:type="dcterms:W3CDTF">2021-09-23T03:44:39Z</dcterms:created>
  <dcterms:modified xsi:type="dcterms:W3CDTF">2021-09-23T18:38:16Z</dcterms:modified>
</cp:coreProperties>
</file>