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1" r:id="rId3"/>
    <p:sldId id="262" r:id="rId4"/>
    <p:sldId id="263" r:id="rId5"/>
    <p:sldId id="260" r:id="rId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37" autoAdjust="0"/>
    <p:restoredTop sz="96395" autoAdjust="0"/>
  </p:normalViewPr>
  <p:slideViewPr>
    <p:cSldViewPr snapToGrid="0">
      <p:cViewPr>
        <p:scale>
          <a:sx n="40" d="100"/>
          <a:sy n="40" d="100"/>
        </p:scale>
        <p:origin x="264" y="5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58A6B77-4CD0-4837-888F-5450ED07382F}" type="datetime1">
              <a:rPr lang="es-ES" smtClean="0"/>
              <a:t>28/09/2021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568D-E0C5-4F7A-80C1-F7598EC89943}" type="datetime1">
              <a:rPr lang="es-ES" noProof="0" smtClean="0"/>
              <a:pPr/>
              <a:t>28/09/2021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927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172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Autofit/>
          </a:bodyPr>
          <a:lstStyle>
            <a:lvl1pPr algn="l" rtl="0"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Autofit/>
          </a:bodyPr>
          <a:lstStyle>
            <a:lvl1pPr algn="l" rtl="0">
              <a:defRPr sz="2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97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0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11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25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6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29BEB8-9E7D-46F8-9D38-0DF867B65F6C}" type="datetime1">
              <a:rPr lang="es-ES" noProof="0" smtClean="0"/>
              <a:pPr/>
              <a:t>28/09/2021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C5E9C56-EA05-4307-85E4-BF6C05199383}" type="datetime1">
              <a:rPr lang="es-ES" noProof="0" smtClean="0"/>
              <a:pPr/>
              <a:t>28/09/2021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b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b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1" name="Forma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2" name="Forma lib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E4B513-C016-45E9-9D12-97C0FE834FFB}" type="datetime1">
              <a:rPr lang="es-ES" noProof="0" smtClean="0"/>
              <a:pPr/>
              <a:t>28/09/2021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08D2A3-9C84-40EA-B90D-CE0CB003F11C}" type="datetime1">
              <a:rPr lang="es-ES" noProof="0" smtClean="0"/>
              <a:pPr/>
              <a:t>28/09/2021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3FC754-5105-4120-96BF-E066A80C9168}" type="datetime1">
              <a:rPr lang="es-ES" noProof="0" smtClean="0"/>
              <a:pPr/>
              <a:t>28/09/2021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84E01D-FE59-4730-AF0E-FE450E404B97}" type="datetime1">
              <a:rPr lang="es-ES" noProof="0" smtClean="0"/>
              <a:pPr/>
              <a:t>28/09/2021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A526C-96C5-4D92-AB97-D8ADC29D42FE}" type="datetime1">
              <a:rPr lang="es-ES" noProof="0" smtClean="0"/>
              <a:pPr/>
              <a:t>28/09/2021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D8706A-82CB-4CEF-A1F3-DFFE07174E7B}" type="datetime1">
              <a:rPr lang="es-ES" noProof="0" smtClean="0"/>
              <a:pPr/>
              <a:t>28/09/2021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8843A6-40B9-4C41-B2F4-377E2A54BFAD}" type="datetime1">
              <a:rPr lang="es-ES" noProof="0" smtClean="0"/>
              <a:pPr/>
              <a:t>28/09/2021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ECB6EA-8F6B-4084-8E83-2F4BA16ACF8E}" type="datetime1">
              <a:rPr lang="es-ES" noProof="0" smtClean="0"/>
              <a:pPr/>
              <a:t>28/09/2021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6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9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7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0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7458E2-43B4-47F5-9309-6BEE53513121}" type="datetime1">
              <a:rPr lang="es-ES" noProof="0" smtClean="0"/>
              <a:pPr/>
              <a:t>28/09/2021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9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1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8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2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9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80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3" name="Marcador de posición de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776D7C-62EF-4BA7-B64B-98976BFFC620}" type="datetime1">
              <a:rPr lang="es-ES" noProof="0" smtClean="0"/>
              <a:pPr/>
              <a:t>28/09/2021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DF62A26-CBD6-46C0-96AB-9CE431FD79E9}" type="datetime1">
              <a:rPr lang="es-ES" noProof="0" smtClean="0"/>
              <a:pPr/>
              <a:t>28/09/2021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69606" y="2941566"/>
            <a:ext cx="8770513" cy="1828800"/>
          </a:xfrm>
        </p:spPr>
        <p:txBody>
          <a:bodyPr rtlCol="0"/>
          <a:lstStyle/>
          <a:p>
            <a:pPr algn="ctr" rtl="0"/>
            <a:br>
              <a:rPr lang="es-ES" sz="8800" dirty="0"/>
            </a:br>
            <a:r>
              <a:rPr lang="es-MX" sz="4000" dirty="0"/>
              <a:t>Capítulo 6</a:t>
            </a:r>
            <a:br>
              <a:rPr lang="es-MX" sz="4000" dirty="0"/>
            </a:br>
            <a:r>
              <a:rPr lang="es-MX" sz="4000" dirty="0"/>
              <a:t> Un acercamiento a cuestiones básicas de la gobernanza. Concepto polisémico y su relación con la educación. Autonomía de gestión/gobernanza</a:t>
            </a:r>
            <a:endParaRPr lang="es-ES" sz="88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577B7C9-E4D8-4E3D-AE90-C17B75701E7F}"/>
              </a:ext>
            </a:extLst>
          </p:cNvPr>
          <p:cNvSpPr txBox="1"/>
          <p:nvPr/>
        </p:nvSpPr>
        <p:spPr>
          <a:xfrm>
            <a:off x="2851484" y="169032"/>
            <a:ext cx="30199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hombre instituyó diversas costumbres y formas de relacionarse para poder convivir.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E95915-2365-4406-8AE3-E7DF118D786D}"/>
              </a:ext>
            </a:extLst>
          </p:cNvPr>
          <p:cNvSpPr txBox="1"/>
          <p:nvPr/>
        </p:nvSpPr>
        <p:spPr>
          <a:xfrm>
            <a:off x="5871410" y="161835"/>
            <a:ext cx="61301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Estableció diferentes reglas del juego ( Contrato social) que determinaron el tipo de sociedades en que se desenvolvió, y en ese sentido la actualidad no es la excepción.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7418B84-29A7-4628-AF75-08AF43F5E61A}"/>
              </a:ext>
            </a:extLst>
          </p:cNvPr>
          <p:cNvSpPr txBox="1"/>
          <p:nvPr/>
        </p:nvSpPr>
        <p:spPr>
          <a:xfrm>
            <a:off x="2539135" y="2554490"/>
            <a:ext cx="1738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gobernanza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D2F834-CA28-4084-B6AD-B73534F30025}"/>
              </a:ext>
            </a:extLst>
          </p:cNvPr>
          <p:cNvSpPr txBox="1"/>
          <p:nvPr/>
        </p:nvSpPr>
        <p:spPr>
          <a:xfrm>
            <a:off x="4622605" y="1675518"/>
            <a:ext cx="7331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término polisémico, puede tener diversos matices no sólo en su concepción, sino también en su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91105A9-9026-4F3B-A9FA-507C2E7942F7}"/>
              </a:ext>
            </a:extLst>
          </p:cNvPr>
          <p:cNvSpPr txBox="1"/>
          <p:nvPr/>
        </p:nvSpPr>
        <p:spPr>
          <a:xfrm>
            <a:off x="4622604" y="2480818"/>
            <a:ext cx="5947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sinónimo de gobernabilidad.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913F49E-CE63-4D15-8C81-77FC9537E7ED}"/>
              </a:ext>
            </a:extLst>
          </p:cNvPr>
          <p:cNvSpPr txBox="1"/>
          <p:nvPr/>
        </p:nvSpPr>
        <p:spPr>
          <a:xfrm>
            <a:off x="4622604" y="2932600"/>
            <a:ext cx="75498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“arte o manera de gobernar que se propone como objetivo el logro de un desarrollo económico social e institucional duradero promoviendo un sano equilibrio entre el Estado, la sociedad civil y el mercado de la economía</a:t>
            </a:r>
          </a:p>
        </p:txBody>
      </p:sp>
      <p:sp>
        <p:nvSpPr>
          <p:cNvPr id="17" name="Abrir llave 16">
            <a:extLst>
              <a:ext uri="{FF2B5EF4-FFF2-40B4-BE49-F238E27FC236}">
                <a16:creationId xmlns:a16="http://schemas.microsoft.com/office/drawing/2014/main" id="{7B1B8012-78F3-4968-95CB-B4736D4F4B62}"/>
              </a:ext>
            </a:extLst>
          </p:cNvPr>
          <p:cNvSpPr/>
          <p:nvPr/>
        </p:nvSpPr>
        <p:spPr>
          <a:xfrm>
            <a:off x="2013283" y="488719"/>
            <a:ext cx="658199" cy="5514083"/>
          </a:xfrm>
          <a:prstGeom prst="leftBrace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brir llave 18">
            <a:extLst>
              <a:ext uri="{FF2B5EF4-FFF2-40B4-BE49-F238E27FC236}">
                <a16:creationId xmlns:a16="http://schemas.microsoft.com/office/drawing/2014/main" id="{BA56E5B1-D51C-4E75-90FA-F8F16CC1E6F5}"/>
              </a:ext>
            </a:extLst>
          </p:cNvPr>
          <p:cNvSpPr/>
          <p:nvPr/>
        </p:nvSpPr>
        <p:spPr>
          <a:xfrm>
            <a:off x="4237593" y="1976154"/>
            <a:ext cx="373890" cy="1576578"/>
          </a:xfrm>
          <a:prstGeom prst="leftBrace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8C07914-34BC-4156-8BD2-C77B880EE965}"/>
              </a:ext>
            </a:extLst>
          </p:cNvPr>
          <p:cNvSpPr txBox="1"/>
          <p:nvPr/>
        </p:nvSpPr>
        <p:spPr>
          <a:xfrm>
            <a:off x="2492554" y="4471208"/>
            <a:ext cx="2110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Gobernabilidad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FF4B403-E2A1-49E3-B9DE-FC8E7A75E07A}"/>
              </a:ext>
            </a:extLst>
          </p:cNvPr>
          <p:cNvSpPr txBox="1"/>
          <p:nvPr/>
        </p:nvSpPr>
        <p:spPr>
          <a:xfrm>
            <a:off x="4734119" y="4380117"/>
            <a:ext cx="6485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capacidad de los actores para llevar un buen gobierno.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11FA51D-5452-4344-A994-187BB748FF69}"/>
              </a:ext>
            </a:extLst>
          </p:cNvPr>
          <p:cNvSpPr txBox="1"/>
          <p:nvPr/>
        </p:nvSpPr>
        <p:spPr>
          <a:xfrm>
            <a:off x="2851485" y="5358456"/>
            <a:ext cx="90706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puede concebir gobernar como algo sencillo, unilateral y en donde los resultados de los procesos de dirección sean determinados solamente por un actor; por el contrario, éstos son complejos y determinados en diversos momentos por los grupos de interés o grupos de actores que tengan en una coyuntura determinada mayor o menor poder</a:t>
            </a:r>
          </a:p>
        </p:txBody>
      </p:sp>
      <p:sp>
        <p:nvSpPr>
          <p:cNvPr id="26" name="Abrir llave 25">
            <a:extLst>
              <a:ext uri="{FF2B5EF4-FFF2-40B4-BE49-F238E27FC236}">
                <a16:creationId xmlns:a16="http://schemas.microsoft.com/office/drawing/2014/main" id="{EB0C63F1-FCA3-4192-9B8D-EC5D4433E9A6}"/>
              </a:ext>
            </a:extLst>
          </p:cNvPr>
          <p:cNvSpPr/>
          <p:nvPr/>
        </p:nvSpPr>
        <p:spPr>
          <a:xfrm>
            <a:off x="4424538" y="4361201"/>
            <a:ext cx="226578" cy="555493"/>
          </a:xfrm>
          <a:prstGeom prst="leftBrace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C999A41-1A85-442D-9F03-45F785ED6930}"/>
              </a:ext>
            </a:extLst>
          </p:cNvPr>
          <p:cNvSpPr txBox="1"/>
          <p:nvPr/>
        </p:nvSpPr>
        <p:spPr>
          <a:xfrm>
            <a:off x="57461" y="2665484"/>
            <a:ext cx="1738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Capitulo 6.</a:t>
            </a:r>
          </a:p>
          <a:p>
            <a:pPr algn="ctr"/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 Gobernanza, Gobernabilidad </a:t>
            </a:r>
          </a:p>
        </p:txBody>
      </p:sp>
    </p:spTree>
    <p:extLst>
      <p:ext uri="{BB962C8B-B14F-4D97-AF65-F5344CB8AC3E}">
        <p14:creationId xmlns:p14="http://schemas.microsoft.com/office/powerpoint/2010/main" val="260156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577B7C9-E4D8-4E3D-AE90-C17B75701E7F}"/>
              </a:ext>
            </a:extLst>
          </p:cNvPr>
          <p:cNvSpPr txBox="1"/>
          <p:nvPr/>
        </p:nvSpPr>
        <p:spPr>
          <a:xfrm>
            <a:off x="2038047" y="288301"/>
            <a:ext cx="3019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autores…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E95915-2365-4406-8AE3-E7DF118D786D}"/>
              </a:ext>
            </a:extLst>
          </p:cNvPr>
          <p:cNvSpPr txBox="1"/>
          <p:nvPr/>
        </p:nvSpPr>
        <p:spPr>
          <a:xfrm>
            <a:off x="4745272" y="116895"/>
            <a:ext cx="73317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 de manifiesto que las estructuras y los procesos que conforman la participación, el intercambio y la acción de los diversos actores de la sociedad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D2F834-CA28-4084-B6AD-B73534F30025}"/>
              </a:ext>
            </a:extLst>
          </p:cNvPr>
          <p:cNvSpPr txBox="1"/>
          <p:nvPr/>
        </p:nvSpPr>
        <p:spPr>
          <a:xfrm>
            <a:off x="3159373" y="1587644"/>
            <a:ext cx="84570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vivir en sociedad el ser humano tiene que tomar acuerdos sobre cómo será su convivencia, los derechos y las obligaciones que tendrá, normados con leyes y aspectos culturales</a:t>
            </a:r>
          </a:p>
        </p:txBody>
      </p:sp>
      <p:sp>
        <p:nvSpPr>
          <p:cNvPr id="17" name="Abrir llave 16">
            <a:extLst>
              <a:ext uri="{FF2B5EF4-FFF2-40B4-BE49-F238E27FC236}">
                <a16:creationId xmlns:a16="http://schemas.microsoft.com/office/drawing/2014/main" id="{7B1B8012-78F3-4968-95CB-B4736D4F4B62}"/>
              </a:ext>
            </a:extLst>
          </p:cNvPr>
          <p:cNvSpPr/>
          <p:nvPr/>
        </p:nvSpPr>
        <p:spPr>
          <a:xfrm>
            <a:off x="2013283" y="488719"/>
            <a:ext cx="658199" cy="5514083"/>
          </a:xfrm>
          <a:prstGeom prst="leftBrace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brir llave 25">
            <a:extLst>
              <a:ext uri="{FF2B5EF4-FFF2-40B4-BE49-F238E27FC236}">
                <a16:creationId xmlns:a16="http://schemas.microsoft.com/office/drawing/2014/main" id="{EB0C63F1-FCA3-4192-9B8D-EC5D4433E9A6}"/>
              </a:ext>
            </a:extLst>
          </p:cNvPr>
          <p:cNvSpPr/>
          <p:nvPr/>
        </p:nvSpPr>
        <p:spPr>
          <a:xfrm>
            <a:off x="2016501" y="2115492"/>
            <a:ext cx="1127917" cy="2260535"/>
          </a:xfrm>
          <a:prstGeom prst="leftBrace">
            <a:avLst>
              <a:gd name="adj1" fmla="val 11251"/>
              <a:gd name="adj2" fmla="val 50000"/>
            </a:avLst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C999A41-1A85-442D-9F03-45F785ED6930}"/>
              </a:ext>
            </a:extLst>
          </p:cNvPr>
          <p:cNvSpPr txBox="1"/>
          <p:nvPr/>
        </p:nvSpPr>
        <p:spPr>
          <a:xfrm>
            <a:off x="57461" y="2665484"/>
            <a:ext cx="1738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Capitulo 6.</a:t>
            </a:r>
          </a:p>
          <a:p>
            <a:pPr algn="ctr"/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 Gobernanza, Gobernabilidad </a:t>
            </a:r>
          </a:p>
        </p:txBody>
      </p:sp>
      <p:sp>
        <p:nvSpPr>
          <p:cNvPr id="15" name="Abrir llave 14">
            <a:extLst>
              <a:ext uri="{FF2B5EF4-FFF2-40B4-BE49-F238E27FC236}">
                <a16:creationId xmlns:a16="http://schemas.microsoft.com/office/drawing/2014/main" id="{1985F4AB-D0E6-4B28-9BEE-664618CFBF68}"/>
              </a:ext>
            </a:extLst>
          </p:cNvPr>
          <p:cNvSpPr/>
          <p:nvPr/>
        </p:nvSpPr>
        <p:spPr>
          <a:xfrm>
            <a:off x="4431465" y="254646"/>
            <a:ext cx="226578" cy="555493"/>
          </a:xfrm>
          <a:prstGeom prst="leftBrace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AC81BBD-1A37-4C46-952E-A55B3861B7B1}"/>
              </a:ext>
            </a:extLst>
          </p:cNvPr>
          <p:cNvSpPr txBox="1"/>
          <p:nvPr/>
        </p:nvSpPr>
        <p:spPr>
          <a:xfrm>
            <a:off x="3159373" y="2725546"/>
            <a:ext cx="8274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gobernanza está constituida por las reglas o estructuras que dirigen o enmarcan los procesos de la sociedad para conseguir objetivos comunes, lo que implica que regulan la interacción de los diversos actores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2579C7E-646C-49B7-87CD-C5247E305E50}"/>
              </a:ext>
            </a:extLst>
          </p:cNvPr>
          <p:cNvSpPr txBox="1"/>
          <p:nvPr/>
        </p:nvSpPr>
        <p:spPr>
          <a:xfrm>
            <a:off x="3465095" y="4120554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enfoque de gobernanza es </a:t>
            </a:r>
            <a:r>
              <a:rPr lang="es-MX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post-gubernamental</a:t>
            </a:r>
            <a:endParaRPr lang="es-MX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FCE7F1E-8E84-440E-8F2B-D41559AB6F96}"/>
              </a:ext>
            </a:extLst>
          </p:cNvPr>
          <p:cNvSpPr txBox="1"/>
          <p:nvPr/>
        </p:nvSpPr>
        <p:spPr>
          <a:xfrm>
            <a:off x="2639331" y="4677405"/>
            <a:ext cx="92828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Osborne y </a:t>
            </a:r>
            <a:r>
              <a:rPr lang="es-MX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Gaebler</a:t>
            </a:r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(en Natera, 2004, p. 8) consideran que dentro del paradigma de la </a:t>
            </a:r>
            <a:r>
              <a:rPr lang="es-MX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ngp</a:t>
            </a:r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gobernanza es lo que permite adquirir, delegar y establecer nuevas modalidades de regulación, con mayor peso de la participación, para que el Estado pueda transformarse</a:t>
            </a:r>
          </a:p>
        </p:txBody>
      </p:sp>
    </p:spTree>
    <p:extLst>
      <p:ext uri="{BB962C8B-B14F-4D97-AF65-F5344CB8AC3E}">
        <p14:creationId xmlns:p14="http://schemas.microsoft.com/office/powerpoint/2010/main" val="70854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0E95915-2365-4406-8AE3-E7DF118D786D}"/>
              </a:ext>
            </a:extLst>
          </p:cNvPr>
          <p:cNvSpPr txBox="1"/>
          <p:nvPr/>
        </p:nvSpPr>
        <p:spPr>
          <a:xfrm>
            <a:off x="2794150" y="116895"/>
            <a:ext cx="92828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500" dirty="0"/>
              <a:t>es aplicar el enfoque de gobernanza a la administración pública como parte del cambio de los mecanismos reguladores</a:t>
            </a:r>
            <a:endParaRPr lang="es-MX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D2F834-CA28-4084-B6AD-B73534F30025}"/>
              </a:ext>
            </a:extLst>
          </p:cNvPr>
          <p:cNvSpPr txBox="1"/>
          <p:nvPr/>
        </p:nvSpPr>
        <p:spPr>
          <a:xfrm>
            <a:off x="3141200" y="1331099"/>
            <a:ext cx="30407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500" dirty="0"/>
              <a:t>La educación es un ámbito que en la mayoría de los países es manejado por el estado</a:t>
            </a:r>
            <a:endParaRPr lang="es-MX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brir llave 16">
            <a:extLst>
              <a:ext uri="{FF2B5EF4-FFF2-40B4-BE49-F238E27FC236}">
                <a16:creationId xmlns:a16="http://schemas.microsoft.com/office/drawing/2014/main" id="{7B1B8012-78F3-4968-95CB-B4736D4F4B62}"/>
              </a:ext>
            </a:extLst>
          </p:cNvPr>
          <p:cNvSpPr/>
          <p:nvPr/>
        </p:nvSpPr>
        <p:spPr>
          <a:xfrm>
            <a:off x="2013283" y="488719"/>
            <a:ext cx="658199" cy="5514083"/>
          </a:xfrm>
          <a:prstGeom prst="leftBrace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5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brir llave 25">
            <a:extLst>
              <a:ext uri="{FF2B5EF4-FFF2-40B4-BE49-F238E27FC236}">
                <a16:creationId xmlns:a16="http://schemas.microsoft.com/office/drawing/2014/main" id="{EB0C63F1-FCA3-4192-9B8D-EC5D4433E9A6}"/>
              </a:ext>
            </a:extLst>
          </p:cNvPr>
          <p:cNvSpPr/>
          <p:nvPr/>
        </p:nvSpPr>
        <p:spPr>
          <a:xfrm>
            <a:off x="1940371" y="1867666"/>
            <a:ext cx="1127917" cy="2756188"/>
          </a:xfrm>
          <a:prstGeom prst="leftBrace">
            <a:avLst>
              <a:gd name="adj1" fmla="val 11251"/>
              <a:gd name="adj2" fmla="val 50000"/>
            </a:avLst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5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C999A41-1A85-442D-9F03-45F785ED6930}"/>
              </a:ext>
            </a:extLst>
          </p:cNvPr>
          <p:cNvSpPr txBox="1"/>
          <p:nvPr/>
        </p:nvSpPr>
        <p:spPr>
          <a:xfrm>
            <a:off x="57461" y="2665484"/>
            <a:ext cx="17389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Gobernanza en el ámbito EDUCATIVO</a:t>
            </a:r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A1BDAB59-CE4F-4D22-9706-C2B1DF70F2AE}"/>
              </a:ext>
            </a:extLst>
          </p:cNvPr>
          <p:cNvSpPr/>
          <p:nvPr/>
        </p:nvSpPr>
        <p:spPr>
          <a:xfrm>
            <a:off x="6232770" y="1385753"/>
            <a:ext cx="160256" cy="1042354"/>
          </a:xfrm>
          <a:prstGeom prst="leftBrace">
            <a:avLst>
              <a:gd name="adj1" fmla="val 11251"/>
              <a:gd name="adj2" fmla="val 50000"/>
            </a:avLst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5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120A78A-D4E3-4533-BCFB-83C337BF8806}"/>
              </a:ext>
            </a:extLst>
          </p:cNvPr>
          <p:cNvSpPr txBox="1"/>
          <p:nvPr/>
        </p:nvSpPr>
        <p:spPr>
          <a:xfrm>
            <a:off x="6598677" y="1333903"/>
            <a:ext cx="54226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500" dirty="0"/>
              <a:t>tienen que regirse bajo la normatividad oficial.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E92F064-84DC-4AFA-862A-6A09C67A168B}"/>
              </a:ext>
            </a:extLst>
          </p:cNvPr>
          <p:cNvSpPr txBox="1"/>
          <p:nvPr/>
        </p:nvSpPr>
        <p:spPr>
          <a:xfrm>
            <a:off x="6598677" y="2049157"/>
            <a:ext cx="53135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500" dirty="0"/>
              <a:t>los actores involucrados en la escuela y su comunidad trabajen por un bien común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17ECD0D-A278-402F-B615-4E13088B2910}"/>
              </a:ext>
            </a:extLst>
          </p:cNvPr>
          <p:cNvSpPr txBox="1"/>
          <p:nvPr/>
        </p:nvSpPr>
        <p:spPr>
          <a:xfrm>
            <a:off x="2789502" y="683701"/>
            <a:ext cx="75366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500" dirty="0"/>
              <a:t>es un reflejo de los retos que enfrentan las sociedades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8C6EB40-00A2-4E78-83BD-B7EA1A23EA34}"/>
              </a:ext>
            </a:extLst>
          </p:cNvPr>
          <p:cNvSpPr txBox="1"/>
          <p:nvPr/>
        </p:nvSpPr>
        <p:spPr>
          <a:xfrm>
            <a:off x="2744395" y="2859447"/>
            <a:ext cx="94476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500" dirty="0"/>
              <a:t>nunca antes el mundo había girado tan rápido y había sido tan pequeño como ahora; el vertiginoso avance tecnológico de las últimas décadas, así como su consecuente producción de información, ha transformado las relaciones sociales, económicas, políticas y culturales que rigen a la humanidad.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E0C8B7C-0878-4D60-8611-56326F005445}"/>
              </a:ext>
            </a:extLst>
          </p:cNvPr>
          <p:cNvSpPr txBox="1"/>
          <p:nvPr/>
        </p:nvSpPr>
        <p:spPr>
          <a:xfrm>
            <a:off x="3212228" y="4315085"/>
            <a:ext cx="90503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500" dirty="0"/>
              <a:t>a sociedad actual, denominada de la “información y del conocimiento”, requiere fomentar nuevas competencias entre los individuos para propiciar el desarrollo y la competitividad de las organizaciones, con el factor humano como clave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012D142-1810-4167-AAB3-FFFC0A00D498}"/>
              </a:ext>
            </a:extLst>
          </p:cNvPr>
          <p:cNvSpPr txBox="1"/>
          <p:nvPr/>
        </p:nvSpPr>
        <p:spPr>
          <a:xfrm>
            <a:off x="2789502" y="5402636"/>
            <a:ext cx="27209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autonomía y gestión son conceptos clave para el desarrollo de la gobernanza actual.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79630F4-286B-4914-B8FC-2D977BC52B33}"/>
              </a:ext>
            </a:extLst>
          </p:cNvPr>
          <p:cNvSpPr txBox="1"/>
          <p:nvPr/>
        </p:nvSpPr>
        <p:spPr>
          <a:xfrm>
            <a:off x="5628483" y="5724912"/>
            <a:ext cx="6401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la autonomía implica la toma de decisiones de la comunidad escolar para la organización de la escuela</a:t>
            </a:r>
          </a:p>
        </p:txBody>
      </p:sp>
      <p:sp>
        <p:nvSpPr>
          <p:cNvPr id="29" name="Abrir llave 28">
            <a:extLst>
              <a:ext uri="{FF2B5EF4-FFF2-40B4-BE49-F238E27FC236}">
                <a16:creationId xmlns:a16="http://schemas.microsoft.com/office/drawing/2014/main" id="{74A82025-5DB8-42D0-8866-856DCD25BDAA}"/>
              </a:ext>
            </a:extLst>
          </p:cNvPr>
          <p:cNvSpPr/>
          <p:nvPr/>
        </p:nvSpPr>
        <p:spPr>
          <a:xfrm>
            <a:off x="5468227" y="5526901"/>
            <a:ext cx="160256" cy="1042354"/>
          </a:xfrm>
          <a:prstGeom prst="leftBrace">
            <a:avLst>
              <a:gd name="adj1" fmla="val 11251"/>
              <a:gd name="adj2" fmla="val 50000"/>
            </a:avLst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5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111617"/>
            <a:ext cx="10058402" cy="699752"/>
          </a:xfrm>
        </p:spPr>
        <p:txBody>
          <a:bodyPr rtlCol="0"/>
          <a:lstStyle/>
          <a:p>
            <a:pPr algn="ctr" rtl="0"/>
            <a:r>
              <a:rPr lang="es-ES" dirty="0"/>
              <a:t>Rúbrica</a:t>
            </a:r>
          </a:p>
        </p:txBody>
      </p:sp>
      <p:graphicFrame>
        <p:nvGraphicFramePr>
          <p:cNvPr id="5" name="Marcador de posición de conteni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643639"/>
              </p:ext>
            </p:extLst>
          </p:nvPr>
        </p:nvGraphicFramePr>
        <p:xfrm>
          <a:off x="373488" y="811369"/>
          <a:ext cx="11333408" cy="59885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0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3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7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0309">
                <a:tc>
                  <a:txBody>
                    <a:bodyPr/>
                    <a:lstStyle/>
                    <a:p>
                      <a:pPr rtl="0"/>
                      <a:r>
                        <a:rPr lang="es-ES" noProof="0" dirty="0"/>
                        <a:t>Valoración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2 puntos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1 punto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0 puntos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Total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309">
                <a:tc>
                  <a:txBody>
                    <a:bodyPr/>
                    <a:lstStyle/>
                    <a:p>
                      <a:pPr rtl="0"/>
                      <a:r>
                        <a:rPr lang="es-MX" sz="1600" dirty="0"/>
                        <a:t>Profundización</a:t>
                      </a:r>
                      <a:r>
                        <a:rPr lang="es-MX" dirty="0"/>
                        <a:t> del tema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200" dirty="0"/>
                        <a:t>Descripción clara y sustancial del esquema y buena cantidad de detalles. </a:t>
                      </a:r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200" dirty="0"/>
                        <a:t>Descripción ambigua del esquema, algunos detalles que no clarifican el tema. </a:t>
                      </a:r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/>
                        <a:t>Descripción incorrecta del esquema, sin detalles significativos o escasos. </a:t>
                      </a:r>
                      <a:endParaRPr lang="es-ES" sz="1200" noProof="0" dirty="0"/>
                    </a:p>
                    <a:p>
                      <a:pPr algn="ctr" rtl="0"/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954">
                <a:tc>
                  <a:txBody>
                    <a:bodyPr/>
                    <a:lstStyle/>
                    <a:p>
                      <a:pPr rtl="0"/>
                      <a:r>
                        <a:rPr lang="es-MX" dirty="0"/>
                        <a:t>Aclaración sobre el tema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200" dirty="0"/>
                        <a:t>Esquema bien organizado y claramente presentado así como de fácil seguimiento.. </a:t>
                      </a:r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200" dirty="0"/>
                        <a:t>Esquema bien focalizado pero no suficientemente organizado</a:t>
                      </a:r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/>
                        <a:t>Esquema impreciso y poco claro, sin coherencia entre las partes que lo componen</a:t>
                      </a:r>
                      <a:endParaRPr lang="es-ES" sz="1200" noProof="0" dirty="0"/>
                    </a:p>
                    <a:p>
                      <a:pPr algn="ctr" rtl="0"/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049">
                <a:tc>
                  <a:txBody>
                    <a:bodyPr/>
                    <a:lstStyle/>
                    <a:p>
                      <a:pPr rtl="0"/>
                      <a:r>
                        <a:rPr lang="es-MX" dirty="0"/>
                        <a:t>Alta calidad del diseño 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200" dirty="0"/>
                        <a:t>Esquema sobresaliente y atractivo que cumple con los criterios de diseño planteados, sin errores de ortografía. </a:t>
                      </a:r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200" dirty="0"/>
                        <a:t>Esquema simple pero bien organizado con al menos tres errores de ortografía. </a:t>
                      </a:r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/>
                        <a:t>Esquema mal planteado que no cumple con los criterios de diseño planteados y con más de tres errores de ortografía</a:t>
                      </a:r>
                      <a:endParaRPr lang="es-ES" sz="1200" noProof="0" dirty="0"/>
                    </a:p>
                    <a:p>
                      <a:pPr algn="ctr" rtl="0"/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512">
                <a:tc>
                  <a:txBody>
                    <a:bodyPr/>
                    <a:lstStyle/>
                    <a:p>
                      <a:pPr rtl="0"/>
                      <a:r>
                        <a:rPr lang="es-MX" dirty="0"/>
                        <a:t>Elementos propios del esquema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200" dirty="0"/>
                        <a:t>Se usaron frases cortas, se destacaron títulos/subtítulos de la misma forma y la alineación de las ideas fue correcta. </a:t>
                      </a:r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200" dirty="0"/>
                        <a:t>Las frases utilizadas fueron extensas, aunque si hubo alineación correcta de las ideas.</a:t>
                      </a:r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/>
                        <a:t>No se destacaron títulos/subtítulos, la alineación no muestra orden y no existieron títulos/subtítulos destacados. </a:t>
                      </a:r>
                      <a:endParaRPr lang="es-ES" sz="1200" noProof="0" dirty="0"/>
                    </a:p>
                    <a:p>
                      <a:pPr algn="ctr" rtl="0"/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3512">
                <a:tc>
                  <a:txBody>
                    <a:bodyPr/>
                    <a:lstStyle/>
                    <a:p>
                      <a:pPr rtl="0"/>
                      <a:r>
                        <a:rPr lang="es-MX" dirty="0"/>
                        <a:t>Presentación del esquema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200" dirty="0"/>
                        <a:t>La presentación/exposición fue hecha en tiempo y forma, además se entrego de forma limpia en el formato pre establecido (papel o digital). </a:t>
                      </a:r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200" dirty="0"/>
                        <a:t>La presentación/exposición fue hecha en tiempo y forma, aunque la entrega no fue en el formato pre establecido. </a:t>
                      </a:r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/>
                        <a:t>La presentación/exposición no fue hecha en tiempo y forma, además la entrega no se dio de la forma pre establecida por el docente. </a:t>
                      </a:r>
                      <a:endParaRPr lang="es-ES" sz="1200" noProof="0" dirty="0"/>
                    </a:p>
                    <a:p>
                      <a:pPr algn="ctr" rtl="0"/>
                      <a:endParaRPr lang="es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ión de natural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3_TF03431377_TF03431377.potx" id="{173A8E5F-E093-4109-A5F4-14D2A0DC49D0}" vid="{EB6DDEBC-A3DA-4194-A0FB-2A77B1D3F949}"/>
    </a:ext>
  </a:extLst>
</a:theme>
</file>

<file path=ppt/theme/theme2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naturaleza, diseño ilustrado con un paisaje (pantalla panorámica)</Template>
  <TotalTime>66</TotalTime>
  <Words>840</Words>
  <Application>Microsoft Office PowerPoint</Application>
  <PresentationFormat>Panorámica</PresentationFormat>
  <Paragraphs>58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Segoe Print</vt:lpstr>
      <vt:lpstr>Ilustración de naturaleza 16x9</vt:lpstr>
      <vt:lpstr> Capítulo 6  Un acercamiento a cuestiones básicas de la gobernanza. Concepto polisémico y su relación con la educación. Autonomía de gestión/gobernanza</vt:lpstr>
      <vt:lpstr>Presentación de PowerPoint</vt:lpstr>
      <vt:lpstr>Presentación de PowerPoint</vt:lpstr>
      <vt:lpstr>Presentación de PowerPoint</vt:lpstr>
      <vt:lpstr>Rúbrica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Rúbrica de Cuadro Sinóptico</dc:title>
  <dc:creator>Fabiola Valero Torres</dc:creator>
  <cp:lastModifiedBy>Paola Gutiérez</cp:lastModifiedBy>
  <cp:revision>8</cp:revision>
  <dcterms:created xsi:type="dcterms:W3CDTF">2020-10-02T02:29:05Z</dcterms:created>
  <dcterms:modified xsi:type="dcterms:W3CDTF">2021-09-28T23:15:50Z</dcterms:modified>
</cp:coreProperties>
</file>