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9" r:id="rId3"/>
    <p:sldId id="257"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100005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2D8B7D1-8A22-4246-B387-25C6D47643A3}" type="datetimeFigureOut">
              <a:rPr lang="es-MX" smtClean="0"/>
              <a:t>29/09/2021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81976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2730490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28132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117625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018302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767187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569556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27808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40871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783622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2D8B7D1-8A22-4246-B387-25C6D47643A3}" type="datetimeFigureOut">
              <a:rPr lang="es-MX" smtClean="0"/>
              <a:t>29/09/2021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890359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2D8B7D1-8A22-4246-B387-25C6D47643A3}" type="datetimeFigureOut">
              <a:rPr lang="es-MX" smtClean="0"/>
              <a:t>29/09/2021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56210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44435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7874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E2D8B7D1-8A22-4246-B387-25C6D47643A3}" type="datetimeFigureOut">
              <a:rPr lang="es-MX" smtClean="0"/>
              <a:t>29/09/2021</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57622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2D8B7D1-8A22-4246-B387-25C6D47643A3}" type="datetimeFigureOut">
              <a:rPr lang="es-MX" smtClean="0"/>
              <a:t>29/09/2021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E4A1441-7F96-48D5-90E8-154FE8812927}" type="slidenum">
              <a:rPr lang="es-MX" smtClean="0"/>
              <a:t>‹Nº›</a:t>
            </a:fld>
            <a:endParaRPr lang="es-MX"/>
          </a:p>
        </p:txBody>
      </p:sp>
    </p:spTree>
    <p:extLst>
      <p:ext uri="{BB962C8B-B14F-4D97-AF65-F5344CB8AC3E}">
        <p14:creationId xmlns:p14="http://schemas.microsoft.com/office/powerpoint/2010/main" val="3953224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2D8B7D1-8A22-4246-B387-25C6D47643A3}" type="datetimeFigureOut">
              <a:rPr lang="es-MX" smtClean="0"/>
              <a:t>29/09/2021</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E4A1441-7F96-48D5-90E8-154FE8812927}" type="slidenum">
              <a:rPr lang="es-MX" smtClean="0"/>
              <a:t>‹Nº›</a:t>
            </a:fld>
            <a:endParaRPr lang="es-MX"/>
          </a:p>
        </p:txBody>
      </p:sp>
    </p:spTree>
    <p:extLst>
      <p:ext uri="{BB962C8B-B14F-4D97-AF65-F5344CB8AC3E}">
        <p14:creationId xmlns:p14="http://schemas.microsoft.com/office/powerpoint/2010/main" val="6232452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87888" y="310510"/>
            <a:ext cx="8598118" cy="15885052"/>
          </a:xfrm>
          <a:prstGeom prst="rect">
            <a:avLst/>
          </a:prstGeom>
          <a:noFill/>
        </p:spPr>
        <p:txBody>
          <a:bodyPr wrap="square" rtlCol="0">
            <a:spAutoFit/>
          </a:bodyPr>
          <a:lstStyle/>
          <a:p>
            <a:endParaRPr lang="es-MX" dirty="0"/>
          </a:p>
        </p:txBody>
      </p:sp>
      <p:pic>
        <p:nvPicPr>
          <p:cNvPr id="1025" name="Imagen 1" descr="ESCUDO DE LA NORMAL DE PREESCOLA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214" y="1701027"/>
            <a:ext cx="1321534" cy="162264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38259" y="418845"/>
            <a:ext cx="11861443"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lvl="0" algn="ctr" eaLnBrk="0" fontAlgn="base" hangingPunct="0">
              <a:spcBef>
                <a:spcPct val="0"/>
              </a:spcBef>
              <a:spcAft>
                <a:spcPct val="0"/>
              </a:spcAft>
            </a:pPr>
            <a:r>
              <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ESCUELA NORMAL DE EDUCACION PREESCOLAR.</a:t>
            </a:r>
            <a:endParaRPr kumimoji="0" lang="es-MX" sz="1200" b="1" i="0" u="none" strike="noStrike" cap="none" normalizeH="0" baseline="0" dirty="0" smtClean="0">
              <a:ln>
                <a:noFill/>
              </a:ln>
              <a:solidFill>
                <a:schemeClr val="bg1"/>
              </a:solidFill>
              <a:effectLst/>
            </a:endParaRPr>
          </a:p>
          <a:p>
            <a:pPr lvl="0" algn="ctr" eaLnBrk="0" fontAlgn="base" hangingPunct="0">
              <a:spcBef>
                <a:spcPct val="0"/>
              </a:spcBef>
              <a:spcAft>
                <a:spcPct val="0"/>
              </a:spcAft>
            </a:pPr>
            <a:r>
              <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LICENCIATURA EN EDUCACION PREESCOLAR.</a:t>
            </a:r>
            <a:endParaRPr kumimoji="0" lang="es-MX" sz="1200" b="1" i="0" u="none" strike="noStrike" cap="none" normalizeH="0" baseline="0" dirty="0" smtClean="0">
              <a:ln>
                <a:noFill/>
              </a:ln>
              <a:solidFill>
                <a:schemeClr val="bg1"/>
              </a:solidFill>
              <a:effectLst/>
            </a:endParaRPr>
          </a:p>
          <a:p>
            <a:pPr lvl="0" algn="ctr" eaLnBrk="0" fontAlgn="base" hangingPunct="0">
              <a:spcBef>
                <a:spcPct val="0"/>
              </a:spcBef>
              <a:spcAft>
                <a:spcPct val="0"/>
              </a:spcAft>
            </a:pPr>
            <a:r>
              <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CICLO ESCOLAR 2021-2022</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6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Curso:</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Gesti</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ó</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n educativa centrada en el aprendizaje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Actividad:</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Actividad 2 cuadro sin</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ó</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ptico gesti</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ó</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n educativa: Nuevos paradigmas y enfoques de la gesti</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ó</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n educativa.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Docente:</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Fabiola Valero Torres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Alumna:</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Paulina Flores D</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á</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vila #3</a:t>
            </a: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Grado y secci</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ó</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n: 4 </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a:t>
            </a: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B</a:t>
            </a:r>
            <a:r>
              <a:rPr kumimoji="0" lang="es-MX"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1"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28 de Septiembre del 2021                                                            Saltillo, Coahuila</a:t>
            </a:r>
            <a:endParaRPr kumimoji="0" lang="es-MX" sz="2000" b="1"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30555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Rúbrica</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36758891"/>
              </p:ext>
            </p:extLst>
          </p:nvPr>
        </p:nvGraphicFramePr>
        <p:xfrm>
          <a:off x="489398" y="1416676"/>
          <a:ext cx="11333409" cy="5164427"/>
        </p:xfrm>
        <a:graphic>
          <a:graphicData uri="http://schemas.openxmlformats.org/drawingml/2006/table">
            <a:tbl>
              <a:tblPr/>
              <a:tblGrid>
                <a:gridCol w="2011227"/>
                <a:gridCol w="2773778"/>
                <a:gridCol w="2754714"/>
                <a:gridCol w="2554544"/>
                <a:gridCol w="1239146"/>
              </a:tblGrid>
              <a:tr h="584266">
                <a:tc>
                  <a:txBody>
                    <a:bodyPr/>
                    <a:lstStyle/>
                    <a:p>
                      <a:pPr rtl="0" fontAlgn="ctr">
                        <a:spcBef>
                          <a:spcPts val="0"/>
                        </a:spcBef>
                        <a:spcAft>
                          <a:spcPts val="0"/>
                        </a:spcAft>
                      </a:pPr>
                      <a:r>
                        <a:rPr lang="es-MX" sz="1100" b="1" i="0" u="none" strike="noStrike" dirty="0">
                          <a:solidFill>
                            <a:srgbClr val="FFFFFF"/>
                          </a:solidFill>
                          <a:effectLst/>
                          <a:latin typeface="Calibri" panose="020F0502020204030204" pitchFamily="34" charset="0"/>
                        </a:rPr>
                        <a:t>Valoración</a:t>
                      </a:r>
                      <a:endParaRPr lang="es-MX" sz="1100" dirty="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25252"/>
                    </a:solidFill>
                  </a:tcPr>
                </a:tc>
                <a:tc>
                  <a:txBody>
                    <a:bodyPr/>
                    <a:lstStyle/>
                    <a:p>
                      <a:pPr algn="ctr" rtl="0" fontAlgn="ctr">
                        <a:spcBef>
                          <a:spcPts val="0"/>
                        </a:spcBef>
                        <a:spcAft>
                          <a:spcPts val="0"/>
                        </a:spcAft>
                      </a:pPr>
                      <a:r>
                        <a:rPr lang="es-MX" sz="1100" b="1" i="0" u="none" strike="noStrike">
                          <a:solidFill>
                            <a:srgbClr val="FFFFFF"/>
                          </a:solidFill>
                          <a:effectLst/>
                          <a:latin typeface="Calibri" panose="020F0502020204030204" pitchFamily="34" charset="0"/>
                        </a:rPr>
                        <a:t>2 puntos</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25252"/>
                    </a:solidFill>
                  </a:tcPr>
                </a:tc>
                <a:tc>
                  <a:txBody>
                    <a:bodyPr/>
                    <a:lstStyle/>
                    <a:p>
                      <a:pPr algn="ctr" rtl="0" fontAlgn="ctr">
                        <a:spcBef>
                          <a:spcPts val="0"/>
                        </a:spcBef>
                        <a:spcAft>
                          <a:spcPts val="0"/>
                        </a:spcAft>
                      </a:pPr>
                      <a:r>
                        <a:rPr lang="es-MX" sz="1100" b="1" i="0" u="none" strike="noStrike">
                          <a:solidFill>
                            <a:srgbClr val="FFFFFF"/>
                          </a:solidFill>
                          <a:effectLst/>
                          <a:latin typeface="Calibri" panose="020F0502020204030204" pitchFamily="34" charset="0"/>
                        </a:rPr>
                        <a:t>1 punto</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25252"/>
                    </a:solidFill>
                  </a:tcPr>
                </a:tc>
                <a:tc>
                  <a:txBody>
                    <a:bodyPr/>
                    <a:lstStyle/>
                    <a:p>
                      <a:pPr algn="ctr" rtl="0" fontAlgn="ctr">
                        <a:spcBef>
                          <a:spcPts val="0"/>
                        </a:spcBef>
                        <a:spcAft>
                          <a:spcPts val="0"/>
                        </a:spcAft>
                      </a:pPr>
                      <a:r>
                        <a:rPr lang="es-MX" sz="1100" b="1" i="0" u="none" strike="noStrike">
                          <a:solidFill>
                            <a:srgbClr val="FFFFFF"/>
                          </a:solidFill>
                          <a:effectLst/>
                          <a:latin typeface="Calibri" panose="020F0502020204030204" pitchFamily="34" charset="0"/>
                        </a:rPr>
                        <a:t>0 puntos</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25252"/>
                    </a:solidFill>
                  </a:tcPr>
                </a:tc>
                <a:tc>
                  <a:txBody>
                    <a:bodyPr/>
                    <a:lstStyle/>
                    <a:p>
                      <a:pPr algn="ctr" rtl="0" fontAlgn="ctr">
                        <a:spcBef>
                          <a:spcPts val="0"/>
                        </a:spcBef>
                        <a:spcAft>
                          <a:spcPts val="0"/>
                        </a:spcAft>
                      </a:pPr>
                      <a:r>
                        <a:rPr lang="es-MX" sz="1100" b="1" i="0" u="none" strike="noStrike">
                          <a:solidFill>
                            <a:srgbClr val="FFFFFF"/>
                          </a:solidFill>
                          <a:effectLst/>
                          <a:latin typeface="Calibri" panose="020F0502020204030204" pitchFamily="34" charset="0"/>
                        </a:rPr>
                        <a:t>Total</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25252"/>
                    </a:solidFill>
                  </a:tcPr>
                </a:tc>
              </a:tr>
              <a:tr h="734562">
                <a:tc>
                  <a:txBody>
                    <a:bodyPr/>
                    <a:lstStyle/>
                    <a:p>
                      <a:pPr rtl="0" fontAlgn="ctr">
                        <a:spcBef>
                          <a:spcPts val="0"/>
                        </a:spcBef>
                        <a:spcAft>
                          <a:spcPts val="0"/>
                        </a:spcAft>
                      </a:pPr>
                      <a:r>
                        <a:rPr lang="es-MX" sz="900" b="0" i="0" u="none" strike="noStrike">
                          <a:solidFill>
                            <a:srgbClr val="000000"/>
                          </a:solidFill>
                          <a:effectLst/>
                          <a:latin typeface="Calibri" panose="020F0502020204030204" pitchFamily="34" charset="0"/>
                        </a:rPr>
                        <a:t>Profundización</a:t>
                      </a:r>
                      <a:r>
                        <a:rPr lang="es-MX" sz="1100" b="0" i="0" u="none" strike="noStrike">
                          <a:solidFill>
                            <a:srgbClr val="000000"/>
                          </a:solidFill>
                          <a:effectLst/>
                          <a:latin typeface="Calibri" panose="020F0502020204030204" pitchFamily="34" charset="0"/>
                        </a:rPr>
                        <a:t> del tema</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Descripción clara y sustancial del esquema y buena cantidad de detalles.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Descripción ambigua del esquema, algunos detalles que no clarifican el tema.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Descripción incorrecta del esquema, sin detalles significativos o escasos. </a:t>
                      </a:r>
                      <a:endParaRPr lang="es-ES" sz="1100">
                        <a:effectLst/>
                      </a:endParaRPr>
                    </a:p>
                    <a:p>
                      <a:pPr fontAlgn="ctr"/>
                      <a:r>
                        <a:rPr lang="es-ES" sz="1100">
                          <a:effectLst/>
                        </a:rPr>
                        <a:t/>
                      </a:r>
                      <a:br>
                        <a:rPr lang="es-ES" sz="1100">
                          <a:effectLst/>
                        </a:rPr>
                      </a:b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fontAlgn="ctr"/>
                      <a:r>
                        <a:rPr lang="es-MX" sz="1100">
                          <a:effectLst/>
                        </a:rPr>
                        <a:t> </a:t>
                      </a: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r>
              <a:tr h="864184">
                <a:tc>
                  <a:txBody>
                    <a:bodyPr/>
                    <a:lstStyle/>
                    <a:p>
                      <a:pPr rtl="0" fontAlgn="ctr">
                        <a:spcBef>
                          <a:spcPts val="0"/>
                        </a:spcBef>
                        <a:spcAft>
                          <a:spcPts val="0"/>
                        </a:spcAft>
                      </a:pPr>
                      <a:r>
                        <a:rPr lang="es-MX" sz="1100" b="0" i="0" u="none" strike="noStrike">
                          <a:solidFill>
                            <a:srgbClr val="000000"/>
                          </a:solidFill>
                          <a:effectLst/>
                          <a:latin typeface="Calibri" panose="020F0502020204030204" pitchFamily="34" charset="0"/>
                        </a:rPr>
                        <a:t>Aclaración sobre el tema</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Esquema bien organizado y claramente presentado así como de fácil seguimiento..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MX" sz="700" b="0" i="0" u="none" strike="noStrike">
                          <a:solidFill>
                            <a:srgbClr val="000000"/>
                          </a:solidFill>
                          <a:effectLst/>
                          <a:latin typeface="Calibri" panose="020F0502020204030204" pitchFamily="34" charset="0"/>
                        </a:rPr>
                        <a:t>Esquema bien focalizado pero no suficientemente organizado</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Esquema impreciso y poco claro, sin coherencia entre las partes que lo componen</a:t>
                      </a:r>
                      <a:endParaRPr lang="es-ES" sz="1100">
                        <a:effectLst/>
                      </a:endParaRPr>
                    </a:p>
                    <a:p>
                      <a:pPr fontAlgn="ctr"/>
                      <a:r>
                        <a:rPr lang="es-ES" sz="1100">
                          <a:effectLst/>
                        </a:rPr>
                        <a:t/>
                      </a:r>
                      <a:br>
                        <a:rPr lang="es-ES" sz="1100">
                          <a:effectLst/>
                        </a:rPr>
                      </a:b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fontAlgn="ctr"/>
                      <a:r>
                        <a:rPr lang="es-MX" sz="1100">
                          <a:effectLst/>
                        </a:rPr>
                        <a:t> </a:t>
                      </a: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r>
              <a:tr h="993805">
                <a:tc>
                  <a:txBody>
                    <a:bodyPr/>
                    <a:lstStyle/>
                    <a:p>
                      <a:pPr rtl="0" fontAlgn="ctr">
                        <a:spcBef>
                          <a:spcPts val="0"/>
                        </a:spcBef>
                        <a:spcAft>
                          <a:spcPts val="0"/>
                        </a:spcAft>
                      </a:pPr>
                      <a:r>
                        <a:rPr lang="es-MX" sz="1100" b="0" i="0" u="none" strike="noStrike">
                          <a:solidFill>
                            <a:srgbClr val="000000"/>
                          </a:solidFill>
                          <a:effectLst/>
                          <a:latin typeface="Calibri" panose="020F0502020204030204" pitchFamily="34" charset="0"/>
                        </a:rPr>
                        <a:t>Alta calidad del diseño </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Esquema sobresaliente y atractivo que cumple con los criterios de diseño planteados, sin errores de ortografía.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Esquema simple pero bien organizado con al menos tres errores de ortografía.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Esquema mal planteado que no cumple con los criterios de diseño planteados y con más de tres errores de ortografía</a:t>
                      </a:r>
                      <a:endParaRPr lang="es-ES" sz="1100">
                        <a:effectLst/>
                      </a:endParaRPr>
                    </a:p>
                    <a:p>
                      <a:pPr fontAlgn="ctr"/>
                      <a:r>
                        <a:rPr lang="es-ES" sz="1100">
                          <a:effectLst/>
                        </a:rPr>
                        <a:t/>
                      </a:r>
                      <a:br>
                        <a:rPr lang="es-ES" sz="1100">
                          <a:effectLst/>
                        </a:rPr>
                      </a:b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fontAlgn="ctr"/>
                      <a:r>
                        <a:rPr lang="es-MX" sz="1100">
                          <a:effectLst/>
                        </a:rPr>
                        <a:t> </a:t>
                      </a: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r>
              <a:tr h="993805">
                <a:tc>
                  <a:txBody>
                    <a:bodyPr/>
                    <a:lstStyle/>
                    <a:p>
                      <a:pPr rtl="0" fontAlgn="ctr">
                        <a:spcBef>
                          <a:spcPts val="0"/>
                        </a:spcBef>
                        <a:spcAft>
                          <a:spcPts val="0"/>
                        </a:spcAft>
                      </a:pPr>
                      <a:r>
                        <a:rPr lang="es-MX" sz="1100" b="0" i="0" u="none" strike="noStrike">
                          <a:solidFill>
                            <a:srgbClr val="000000"/>
                          </a:solidFill>
                          <a:effectLst/>
                          <a:latin typeface="Calibri" panose="020F0502020204030204" pitchFamily="34" charset="0"/>
                        </a:rPr>
                        <a:t>Elementos propios del esquema</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Se usaron frases cortas, se destacaron títulos/subtítulos de la misma forma y la alineación de las ideas fue correcta.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Las frases utilizadas fueron extensas, aunque si hubo alineación correcta de las ideas.</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No se destacaron títulos/subtítulos, la alineación no muestra orden y no existieron títulos/subtítulos destacados. </a:t>
                      </a:r>
                      <a:endParaRPr lang="es-ES" sz="1100">
                        <a:effectLst/>
                      </a:endParaRPr>
                    </a:p>
                    <a:p>
                      <a:pPr fontAlgn="ctr"/>
                      <a:r>
                        <a:rPr lang="es-ES" sz="1100">
                          <a:effectLst/>
                        </a:rPr>
                        <a:t/>
                      </a:r>
                      <a:br>
                        <a:rPr lang="es-ES" sz="1100">
                          <a:effectLst/>
                        </a:rPr>
                      </a:b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c>
                  <a:txBody>
                    <a:bodyPr/>
                    <a:lstStyle/>
                    <a:p>
                      <a:pPr fontAlgn="ctr"/>
                      <a:r>
                        <a:rPr lang="es-MX" sz="1100">
                          <a:effectLst/>
                        </a:rPr>
                        <a:t> </a:t>
                      </a: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0F0F0"/>
                    </a:solidFill>
                  </a:tcPr>
                </a:tc>
              </a:tr>
              <a:tr h="993805">
                <a:tc>
                  <a:txBody>
                    <a:bodyPr/>
                    <a:lstStyle/>
                    <a:p>
                      <a:pPr rtl="0" fontAlgn="ctr">
                        <a:spcBef>
                          <a:spcPts val="0"/>
                        </a:spcBef>
                        <a:spcAft>
                          <a:spcPts val="0"/>
                        </a:spcAft>
                      </a:pPr>
                      <a:r>
                        <a:rPr lang="es-MX" sz="1100" b="0" i="0" u="none" strike="noStrike">
                          <a:solidFill>
                            <a:srgbClr val="000000"/>
                          </a:solidFill>
                          <a:effectLst/>
                          <a:latin typeface="Calibri" panose="020F0502020204030204" pitchFamily="34" charset="0"/>
                        </a:rPr>
                        <a:t>Presentación del esquema</a:t>
                      </a:r>
                      <a:endParaRPr lang="es-MX"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dirty="0">
                          <a:solidFill>
                            <a:srgbClr val="000000"/>
                          </a:solidFill>
                          <a:effectLst/>
                          <a:latin typeface="Calibri" panose="020F0502020204030204" pitchFamily="34" charset="0"/>
                        </a:rPr>
                        <a:t>La presentación/exposición fue hecha en tiempo y forma, además se entrego de forma limpia en el formato pre establecido (papel o digital). </a:t>
                      </a:r>
                      <a:endParaRPr lang="es-ES" sz="1100" dirty="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La presentación/exposición fue hecha en tiempo y forma, aunque la entrega no fue en el formato pre establecido. </a:t>
                      </a: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algn="ctr" rtl="0" fontAlgn="ctr">
                        <a:spcBef>
                          <a:spcPts val="0"/>
                        </a:spcBef>
                        <a:spcAft>
                          <a:spcPts val="0"/>
                        </a:spcAft>
                      </a:pPr>
                      <a:r>
                        <a:rPr lang="es-ES" sz="700" b="0" i="0" u="none" strike="noStrike">
                          <a:solidFill>
                            <a:srgbClr val="000000"/>
                          </a:solidFill>
                          <a:effectLst/>
                          <a:latin typeface="Calibri" panose="020F0502020204030204" pitchFamily="34" charset="0"/>
                        </a:rPr>
                        <a:t>La presentación/exposición no fue hecha en tiempo y forma, además la entrega no se dio de la forma pre establecida por el docente. </a:t>
                      </a:r>
                      <a:endParaRPr lang="es-ES" sz="1100">
                        <a:effectLst/>
                      </a:endParaRPr>
                    </a:p>
                    <a:p>
                      <a:pPr fontAlgn="ctr"/>
                      <a:r>
                        <a:rPr lang="es-ES" sz="1100">
                          <a:effectLst/>
                        </a:rPr>
                        <a:t/>
                      </a:r>
                      <a:br>
                        <a:rPr lang="es-ES" sz="1100">
                          <a:effectLst/>
                        </a:rPr>
                      </a:br>
                      <a:endParaRPr lang="es-ES" sz="1100">
                        <a:effectLst/>
                      </a:endParaRP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c>
                  <a:txBody>
                    <a:bodyPr/>
                    <a:lstStyle/>
                    <a:p>
                      <a:pPr fontAlgn="ctr"/>
                      <a:r>
                        <a:rPr lang="es-MX" sz="1100" dirty="0">
                          <a:effectLst/>
                        </a:rPr>
                        <a:t> </a:t>
                      </a:r>
                    </a:p>
                  </a:txBody>
                  <a:tcPr marL="55914" marR="55914" marT="27957" marB="27957" anchor="ctr">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E0E0E0"/>
                    </a:solidFill>
                  </a:tcP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2559043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0"/>
            <a:ext cx="11887200" cy="6248400"/>
          </a:xfrm>
        </p:spPr>
        <p:txBody>
          <a:bodyPr/>
          <a:lstStyle/>
          <a:p>
            <a:endParaRPr lang="es-ES" dirty="0" smtClean="0"/>
          </a:p>
          <a:p>
            <a:endParaRPr lang="es-ES" dirty="0"/>
          </a:p>
          <a:p>
            <a:endParaRPr lang="es-ES" dirty="0" smtClean="0"/>
          </a:p>
          <a:p>
            <a:endParaRPr lang="es-MX" dirty="0"/>
          </a:p>
        </p:txBody>
      </p:sp>
      <p:sp>
        <p:nvSpPr>
          <p:cNvPr id="4" name="Rectángulo 3"/>
          <p:cNvSpPr/>
          <p:nvPr/>
        </p:nvSpPr>
        <p:spPr>
          <a:xfrm>
            <a:off x="2923503" y="241477"/>
            <a:ext cx="2279561" cy="13252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Gobernanza</a:t>
            </a:r>
          </a:p>
          <a:p>
            <a:pPr algn="ctr"/>
            <a:endParaRPr lang="es-ES" dirty="0" smtClean="0"/>
          </a:p>
          <a:p>
            <a:pPr algn="ctr"/>
            <a:endParaRPr lang="es-ES" dirty="0"/>
          </a:p>
          <a:p>
            <a:pPr algn="ctr"/>
            <a:endParaRPr lang="es-MX" dirty="0"/>
          </a:p>
        </p:txBody>
      </p:sp>
      <p:sp>
        <p:nvSpPr>
          <p:cNvPr id="6" name="Rectángulo 5"/>
          <p:cNvSpPr/>
          <p:nvPr/>
        </p:nvSpPr>
        <p:spPr>
          <a:xfrm>
            <a:off x="2923502" y="5588776"/>
            <a:ext cx="2279561" cy="12075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600" dirty="0" smtClean="0"/>
              <a:t>Autonomía escolar</a:t>
            </a:r>
          </a:p>
          <a:p>
            <a:pPr algn="ctr"/>
            <a:endParaRPr lang="es-ES" sz="1600" dirty="0" smtClean="0"/>
          </a:p>
          <a:p>
            <a:pPr algn="ctr"/>
            <a:endParaRPr lang="es-ES" dirty="0"/>
          </a:p>
          <a:p>
            <a:pPr algn="ctr"/>
            <a:r>
              <a:rPr lang="es-ES" dirty="0" smtClean="0"/>
              <a:t> </a:t>
            </a:r>
            <a:endParaRPr lang="es-MX" dirty="0"/>
          </a:p>
        </p:txBody>
      </p:sp>
      <p:sp>
        <p:nvSpPr>
          <p:cNvPr id="7" name="Rectángulo 6"/>
          <p:cNvSpPr/>
          <p:nvPr/>
        </p:nvSpPr>
        <p:spPr>
          <a:xfrm>
            <a:off x="2920284" y="3796344"/>
            <a:ext cx="2279561" cy="129295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Gestión educativa</a:t>
            </a:r>
          </a:p>
          <a:p>
            <a:pPr algn="ctr"/>
            <a:endParaRPr lang="es-ES" dirty="0"/>
          </a:p>
          <a:p>
            <a:pPr algn="ctr"/>
            <a:endParaRPr lang="es-ES" dirty="0" smtClean="0"/>
          </a:p>
          <a:p>
            <a:pPr algn="ctr"/>
            <a:r>
              <a:rPr lang="es-ES" dirty="0" smtClean="0"/>
              <a:t> </a:t>
            </a:r>
            <a:endParaRPr lang="es-MX" dirty="0"/>
          </a:p>
        </p:txBody>
      </p:sp>
      <p:sp>
        <p:nvSpPr>
          <p:cNvPr id="8" name="Rectángulo 7"/>
          <p:cNvSpPr/>
          <p:nvPr/>
        </p:nvSpPr>
        <p:spPr>
          <a:xfrm>
            <a:off x="2920282" y="2097167"/>
            <a:ext cx="2279561" cy="13606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Gobernabilidad</a:t>
            </a:r>
          </a:p>
          <a:p>
            <a:pPr algn="ctr"/>
            <a:endParaRPr lang="es-ES" dirty="0"/>
          </a:p>
          <a:p>
            <a:pPr algn="ctr"/>
            <a:endParaRPr lang="es-ES" dirty="0" smtClean="0"/>
          </a:p>
          <a:p>
            <a:pPr algn="ctr"/>
            <a:endParaRPr lang="es-MX" dirty="0"/>
          </a:p>
        </p:txBody>
      </p:sp>
      <p:sp>
        <p:nvSpPr>
          <p:cNvPr id="9" name="Flecha derecha 8"/>
          <p:cNvSpPr/>
          <p:nvPr/>
        </p:nvSpPr>
        <p:spPr>
          <a:xfrm>
            <a:off x="5203064" y="653601"/>
            <a:ext cx="1184858" cy="334851"/>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10" name="Flecha derecha 9"/>
          <p:cNvSpPr/>
          <p:nvPr/>
        </p:nvSpPr>
        <p:spPr>
          <a:xfrm>
            <a:off x="5203064" y="2483864"/>
            <a:ext cx="1184858" cy="334851"/>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11" name="Flecha derecha 10"/>
          <p:cNvSpPr/>
          <p:nvPr/>
        </p:nvSpPr>
        <p:spPr>
          <a:xfrm>
            <a:off x="5203064" y="5943192"/>
            <a:ext cx="1184858" cy="334851"/>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12" name="Flecha derecha 11"/>
          <p:cNvSpPr/>
          <p:nvPr/>
        </p:nvSpPr>
        <p:spPr>
          <a:xfrm>
            <a:off x="5203064" y="4141341"/>
            <a:ext cx="1184858" cy="334851"/>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13" name="Rectángulo 12"/>
          <p:cNvSpPr/>
          <p:nvPr/>
        </p:nvSpPr>
        <p:spPr>
          <a:xfrm>
            <a:off x="0" y="2202288"/>
            <a:ext cx="1584101" cy="27560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Gestión escolar, liderazgo y gobernanza</a:t>
            </a:r>
            <a:endParaRPr lang="es-ES" dirty="0"/>
          </a:p>
        </p:txBody>
      </p:sp>
      <p:cxnSp>
        <p:nvCxnSpPr>
          <p:cNvPr id="18" name="Conector angular 17"/>
          <p:cNvCxnSpPr/>
          <p:nvPr/>
        </p:nvCxnSpPr>
        <p:spPr>
          <a:xfrm flipV="1">
            <a:off x="764681" y="789359"/>
            <a:ext cx="2158822" cy="1412929"/>
          </a:xfrm>
          <a:prstGeom prst="bent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1584101" y="2668609"/>
            <a:ext cx="133940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a:off x="1584101" y="4191296"/>
            <a:ext cx="133940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angular 26"/>
          <p:cNvCxnSpPr/>
          <p:nvPr/>
        </p:nvCxnSpPr>
        <p:spPr>
          <a:xfrm flipV="1">
            <a:off x="758241" y="5845453"/>
            <a:ext cx="2165261" cy="462233"/>
          </a:xfrm>
          <a:prstGeom prst="bent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31"/>
          <p:cNvCxnSpPr>
            <a:endCxn id="13" idx="2"/>
          </p:cNvCxnSpPr>
          <p:nvPr/>
        </p:nvCxnSpPr>
        <p:spPr>
          <a:xfrm flipV="1">
            <a:off x="792050" y="4958366"/>
            <a:ext cx="1" cy="129003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Rectángulo 34"/>
          <p:cNvSpPr/>
          <p:nvPr/>
        </p:nvSpPr>
        <p:spPr>
          <a:xfrm>
            <a:off x="6555346" y="5089302"/>
            <a:ext cx="5636654" cy="1768698"/>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r>
              <a:rPr lang="es-ES" sz="1400" dirty="0" smtClean="0"/>
              <a:t>Respecto a la autonomía de gestión, es importante señalar que para algunos autores el último vocablo de este concepto compuesto es sinónimo de administración.</a:t>
            </a:r>
          </a:p>
          <a:p>
            <a:endParaRPr lang="es-ES" sz="1400" dirty="0" smtClean="0"/>
          </a:p>
          <a:p>
            <a:r>
              <a:rPr lang="es-ES" sz="1400" dirty="0" smtClean="0"/>
              <a:t>la autonomía de gestión escolar cuenta con varias definiciones, que en su mayoría coinciden en señalar que implica la toma de decisiones de la comunidad escolar para la organización de la escuela.</a:t>
            </a:r>
            <a:endParaRPr lang="es-ES" sz="1400" dirty="0"/>
          </a:p>
        </p:txBody>
      </p:sp>
      <p:sp>
        <p:nvSpPr>
          <p:cNvPr id="36" name="Rectángulo 35"/>
          <p:cNvSpPr/>
          <p:nvPr/>
        </p:nvSpPr>
        <p:spPr>
          <a:xfrm>
            <a:off x="6536028" y="3803559"/>
            <a:ext cx="5655972" cy="1159098"/>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fontAlgn="base"/>
            <a:endParaRPr lang="es-MX" sz="1200" dirty="0" smtClean="0"/>
          </a:p>
          <a:p>
            <a:pPr fontAlgn="base"/>
            <a:r>
              <a:rPr lang="es-MX" sz="1200" dirty="0" smtClean="0"/>
              <a:t>“La gestión </a:t>
            </a:r>
            <a:r>
              <a:rPr lang="es-MX" sz="1200" dirty="0"/>
              <a:t>educativa se concibe como el conjunto de procesos, de toma de decisiones y realización de acciones que permiten llevar a cabo las prácticas pedagógicas, su ejecución y evaluación” (Botero, 2007, p. 22</a:t>
            </a:r>
            <a:r>
              <a:rPr lang="es-MX" sz="1200" dirty="0" smtClean="0"/>
              <a:t>)</a:t>
            </a:r>
          </a:p>
          <a:p>
            <a:pPr fontAlgn="base"/>
            <a:r>
              <a:rPr lang="es-MX" sz="1200" dirty="0"/>
              <a:t>De esta manera, autonomía y gestión son conceptos clave para el desarrollo de la gobernanza actual.</a:t>
            </a:r>
          </a:p>
          <a:p>
            <a:pPr fontAlgn="base"/>
            <a:endParaRPr lang="es-MX" sz="1400" dirty="0"/>
          </a:p>
        </p:txBody>
      </p:sp>
      <p:sp>
        <p:nvSpPr>
          <p:cNvPr id="37" name="Rectángulo 36"/>
          <p:cNvSpPr/>
          <p:nvPr/>
        </p:nvSpPr>
        <p:spPr>
          <a:xfrm>
            <a:off x="6536024" y="2127822"/>
            <a:ext cx="5646312" cy="1549092"/>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fontAlgn="base"/>
            <a:r>
              <a:rPr lang="es-MX" sz="1400" dirty="0"/>
              <a:t>Prats (2003) define a la gobernabilidad como la capacidad de crear y llevar a cabo un </a:t>
            </a:r>
            <a:r>
              <a:rPr lang="es-MX" sz="1400" dirty="0" smtClean="0"/>
              <a:t>gobierno.</a:t>
            </a:r>
          </a:p>
          <a:p>
            <a:pPr fontAlgn="base"/>
            <a:endParaRPr lang="es-ES" sz="1400" dirty="0" smtClean="0"/>
          </a:p>
          <a:p>
            <a:pPr fontAlgn="base"/>
            <a:r>
              <a:rPr lang="es-ES" sz="1400" dirty="0" smtClean="0"/>
              <a:t>El autor plantea que la gobernabilidad</a:t>
            </a:r>
          </a:p>
          <a:p>
            <a:pPr fontAlgn="base"/>
            <a:r>
              <a:rPr lang="es-ES" sz="1400" dirty="0" smtClean="0"/>
              <a:t>puede ser analizada desde una dimensión analítica y normativa; ejes de su</a:t>
            </a:r>
          </a:p>
          <a:p>
            <a:pPr fontAlgn="base"/>
            <a:r>
              <a:rPr lang="es-ES" sz="1400" dirty="0" smtClean="0"/>
              <a:t>obra.</a:t>
            </a:r>
            <a:endParaRPr lang="es-MX" sz="1400" dirty="0"/>
          </a:p>
        </p:txBody>
      </p:sp>
      <p:sp>
        <p:nvSpPr>
          <p:cNvPr id="38" name="Rectángulo 37"/>
          <p:cNvSpPr/>
          <p:nvPr/>
        </p:nvSpPr>
        <p:spPr>
          <a:xfrm>
            <a:off x="6545687" y="22380"/>
            <a:ext cx="5636654" cy="1970975"/>
          </a:xfrm>
          <a:prstGeom prst="rect">
            <a:avLst/>
          </a:prstGeom>
          <a:ln w="38100">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endParaRPr lang="es-ES" sz="1200" dirty="0" smtClean="0"/>
          </a:p>
          <a:p>
            <a:pPr marL="171450" indent="-171450">
              <a:buFont typeface="Arial" panose="020B0604020202020204" pitchFamily="34" charset="0"/>
              <a:buChar char="•"/>
            </a:pPr>
            <a:r>
              <a:rPr lang="es-ES" sz="1200" dirty="0" smtClean="0"/>
              <a:t>Por su parte, </a:t>
            </a:r>
            <a:r>
              <a:rPr lang="es-ES" sz="1200" dirty="0" err="1" smtClean="0"/>
              <a:t>Collet</a:t>
            </a:r>
            <a:r>
              <a:rPr lang="es-ES" sz="1200" dirty="0" smtClean="0"/>
              <a:t> y </a:t>
            </a:r>
            <a:r>
              <a:rPr lang="es-ES" sz="1200" dirty="0" err="1" smtClean="0"/>
              <a:t>Tort</a:t>
            </a:r>
            <a:r>
              <a:rPr lang="es-ES" sz="1200" dirty="0" smtClean="0"/>
              <a:t> (2016, p. 129) coinciden en señalar que la gobernanza es “una nueva manera de gobernar las personas y sus conductas, fundamentalmente a través de tres elementos: la desestatalización, el ‘gobierno a distancia’ y la libertad-responsabilidad”</a:t>
            </a:r>
          </a:p>
          <a:p>
            <a:r>
              <a:rPr lang="es-ES" sz="1200" dirty="0" smtClean="0"/>
              <a:t> </a:t>
            </a:r>
          </a:p>
          <a:p>
            <a:pPr marL="171450" indent="-171450">
              <a:buFont typeface="Arial" panose="020B0604020202020204" pitchFamily="34" charset="0"/>
              <a:buChar char="•"/>
            </a:pPr>
            <a:r>
              <a:rPr lang="es-ES" sz="1200" dirty="0"/>
              <a:t>C</a:t>
            </a:r>
            <a:r>
              <a:rPr lang="es-ES" sz="1200" dirty="0" smtClean="0"/>
              <a:t>onjunto de las tradiciones e instituciones por las cuales el poder se ejerce en un país con un objetivo para el bien de todos, es preciso señalar que la gobernanza implica la acción conjunta de diversos actores de la sociedad para el logro de objetivos compartidos.</a:t>
            </a:r>
          </a:p>
          <a:p>
            <a:endParaRPr lang="es-MX" sz="1200" dirty="0"/>
          </a:p>
        </p:txBody>
      </p:sp>
      <p:pic>
        <p:nvPicPr>
          <p:cNvPr id="39" name="Imagen 38"/>
          <p:cNvPicPr>
            <a:picLocks noChangeAspect="1"/>
          </p:cNvPicPr>
          <p:nvPr/>
        </p:nvPicPr>
        <p:blipFill>
          <a:blip r:embed="rId2"/>
          <a:stretch>
            <a:fillRect/>
          </a:stretch>
        </p:blipFill>
        <p:spPr>
          <a:xfrm>
            <a:off x="2920282" y="691575"/>
            <a:ext cx="2279561" cy="875114"/>
          </a:xfrm>
          <a:prstGeom prst="rect">
            <a:avLst/>
          </a:prstGeom>
        </p:spPr>
      </p:pic>
      <p:pic>
        <p:nvPicPr>
          <p:cNvPr id="40" name="Imagen 39"/>
          <p:cNvPicPr>
            <a:picLocks noChangeAspect="1"/>
          </p:cNvPicPr>
          <p:nvPr/>
        </p:nvPicPr>
        <p:blipFill>
          <a:blip r:embed="rId3"/>
          <a:stretch>
            <a:fillRect/>
          </a:stretch>
        </p:blipFill>
        <p:spPr>
          <a:xfrm>
            <a:off x="3071605" y="2492863"/>
            <a:ext cx="1973694" cy="943121"/>
          </a:xfrm>
          <a:prstGeom prst="rect">
            <a:avLst/>
          </a:prstGeom>
        </p:spPr>
      </p:pic>
      <p:pic>
        <p:nvPicPr>
          <p:cNvPr id="41" name="Imagen 40"/>
          <p:cNvPicPr>
            <a:picLocks noChangeAspect="1"/>
          </p:cNvPicPr>
          <p:nvPr/>
        </p:nvPicPr>
        <p:blipFill>
          <a:blip r:embed="rId4"/>
          <a:stretch>
            <a:fillRect/>
          </a:stretch>
        </p:blipFill>
        <p:spPr>
          <a:xfrm>
            <a:off x="2936384" y="4191296"/>
            <a:ext cx="2263459" cy="1108981"/>
          </a:xfrm>
          <a:prstGeom prst="rect">
            <a:avLst/>
          </a:prstGeom>
        </p:spPr>
      </p:pic>
      <p:pic>
        <p:nvPicPr>
          <p:cNvPr id="42" name="Imagen 41"/>
          <p:cNvPicPr>
            <a:picLocks noChangeAspect="1"/>
          </p:cNvPicPr>
          <p:nvPr/>
        </p:nvPicPr>
        <p:blipFill rotWithShape="1">
          <a:blip r:embed="rId5"/>
          <a:srcRect l="17120"/>
          <a:stretch/>
        </p:blipFill>
        <p:spPr>
          <a:xfrm>
            <a:off x="2997990" y="5984410"/>
            <a:ext cx="2201853" cy="844934"/>
          </a:xfrm>
          <a:prstGeom prst="rect">
            <a:avLst/>
          </a:prstGeom>
        </p:spPr>
      </p:pic>
    </p:spTree>
    <p:extLst>
      <p:ext uri="{BB962C8B-B14F-4D97-AF65-F5344CB8AC3E}">
        <p14:creationId xmlns:p14="http://schemas.microsoft.com/office/powerpoint/2010/main" val="3821784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
  <TotalTime>151</TotalTime>
  <Words>615</Words>
  <Application>Microsoft Office PowerPoint</Application>
  <PresentationFormat>Panorámica</PresentationFormat>
  <Paragraphs>94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Century Gothic</vt:lpstr>
      <vt:lpstr>Wingdings 3</vt:lpstr>
      <vt:lpstr>Ion</vt:lpstr>
      <vt:lpstr>Presentación de PowerPoint</vt:lpstr>
      <vt:lpstr>Rúbrica</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Paulina Flores</dc:creator>
  <cp:lastModifiedBy>Paulina Flores</cp:lastModifiedBy>
  <cp:revision>13</cp:revision>
  <dcterms:created xsi:type="dcterms:W3CDTF">2021-09-29T18:05:08Z</dcterms:created>
  <dcterms:modified xsi:type="dcterms:W3CDTF">2021-09-29T20:36:59Z</dcterms:modified>
</cp:coreProperties>
</file>