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6" r:id="rId3"/>
    <p:sldId id="257" r:id="rId4"/>
    <p:sldId id="261" r:id="rId5"/>
    <p:sldId id="262"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EC4EA6-B0AB-42A2-A4A1-90D4FB365C17}" type="datetimeFigureOut">
              <a:rPr lang="es-ES" smtClean="0"/>
              <a:t>28/09/2021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7CED5-EBB3-4410-9870-089A9FDE6657}" type="slidenum">
              <a:rPr lang="es-ES" smtClean="0"/>
              <a:t>‹Nº›</a:t>
            </a:fld>
            <a:endParaRPr lang="es-ES"/>
          </a:p>
        </p:txBody>
      </p:sp>
    </p:spTree>
    <p:extLst>
      <p:ext uri="{BB962C8B-B14F-4D97-AF65-F5344CB8AC3E}">
        <p14:creationId xmlns:p14="http://schemas.microsoft.com/office/powerpoint/2010/main" val="4283504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C8DC57A8-AE18-4654-B6AF-04B3577165BE}" type="slidenum">
              <a:rPr lang="es-ES" smtClean="0"/>
              <a:pPr/>
              <a:t>6</a:t>
            </a:fld>
            <a:endParaRPr lang="es-ES" dirty="0"/>
          </a:p>
        </p:txBody>
      </p:sp>
    </p:spTree>
    <p:extLst>
      <p:ext uri="{BB962C8B-B14F-4D97-AF65-F5344CB8AC3E}">
        <p14:creationId xmlns:p14="http://schemas.microsoft.com/office/powerpoint/2010/main" val="165172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69713D-429A-4967-A506-CB48879D086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937B05C9-B73A-4BF4-88A3-005AA6EB46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BC15965F-348F-4D76-AA74-6E0E59F6B309}"/>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5" name="Marcador de pie de página 4">
            <a:extLst>
              <a:ext uri="{FF2B5EF4-FFF2-40B4-BE49-F238E27FC236}">
                <a16:creationId xmlns:a16="http://schemas.microsoft.com/office/drawing/2014/main" id="{FB05ACF7-3796-4BBA-8BC3-114D78BBF58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44AA2FD-2DE4-46B1-A536-3CF952786DEF}"/>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3875798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EB180D-8FB7-43A8-82CF-992641770493}"/>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2772644-9976-47BE-9EFE-7FA2F67B7E6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A3EB8D4-05D9-445E-90D0-44024A89FFE9}"/>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5" name="Marcador de pie de página 4">
            <a:extLst>
              <a:ext uri="{FF2B5EF4-FFF2-40B4-BE49-F238E27FC236}">
                <a16:creationId xmlns:a16="http://schemas.microsoft.com/office/drawing/2014/main" id="{87877238-92AF-4F9A-8C4F-8142D838EF9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439AAC3-FD24-47AD-988B-F08ED98C7584}"/>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52778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EE8E2EB-E7D0-4902-8785-06CEB3A830A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BBC78D9-C771-457E-BC9E-28A63F2E2D3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2457F9A-3317-4849-9ACC-0BC136AC7FFA}"/>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5" name="Marcador de pie de página 4">
            <a:extLst>
              <a:ext uri="{FF2B5EF4-FFF2-40B4-BE49-F238E27FC236}">
                <a16:creationId xmlns:a16="http://schemas.microsoft.com/office/drawing/2014/main" id="{D9ED9FF0-7812-4C71-8F1B-783F9483158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D2AC821-122D-47FD-8D88-C6963BAE8B9C}"/>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106322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CA7BD4-1E2A-4812-983C-4D5A5943A4F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B8941F3-FD63-4CC2-8B19-8DD8D589179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124CFB4-341B-4CC8-A06E-58FB3586E12C}"/>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5" name="Marcador de pie de página 4">
            <a:extLst>
              <a:ext uri="{FF2B5EF4-FFF2-40B4-BE49-F238E27FC236}">
                <a16:creationId xmlns:a16="http://schemas.microsoft.com/office/drawing/2014/main" id="{9CCDB75B-3CEF-4C79-9FB6-2002F46133E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BFA04A2-11DC-4A2A-A58F-EF910A84EF9F}"/>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110157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A3FDBF-0932-45BA-9E9F-A05D4A31B6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2E9D1C34-2AD9-4D91-9051-93E0261AFD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4259882-F492-405F-B2AA-3B75697BD17B}"/>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5" name="Marcador de pie de página 4">
            <a:extLst>
              <a:ext uri="{FF2B5EF4-FFF2-40B4-BE49-F238E27FC236}">
                <a16:creationId xmlns:a16="http://schemas.microsoft.com/office/drawing/2014/main" id="{DA58A289-EDE4-444D-985A-8B90C0005C6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9D52855-07EC-45C5-897A-3DF67B584F81}"/>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274297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F639E-F029-4092-9A3F-FBEE9E50E55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6CDD0F5-D48C-4286-9288-B0DEDD3E7C1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62D23B99-2E93-4D66-B2D9-C5FE1D8CC5D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FFC4F562-E422-4725-9C19-1B66B7FC33F7}"/>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6" name="Marcador de pie de página 5">
            <a:extLst>
              <a:ext uri="{FF2B5EF4-FFF2-40B4-BE49-F238E27FC236}">
                <a16:creationId xmlns:a16="http://schemas.microsoft.com/office/drawing/2014/main" id="{49D1EF4D-E1BF-4F3D-9FA1-FA66EB6E86F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EAD75DF-B20F-40F1-AA40-6DA87D80F293}"/>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3981710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D705C-8932-442C-81A3-928D1D927C4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84682C1-A105-4985-9CD8-9D2D475B0F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3680CDB-D3C5-434F-8033-C698E1BC01C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6A94E4FE-ABAB-430F-A2C9-B7B31FB704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478B853-9CDB-47EB-B14F-D91BA28EFA6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F4E6EC26-73F6-44EE-91A6-7B22FCA22D01}"/>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8" name="Marcador de pie de página 7">
            <a:extLst>
              <a:ext uri="{FF2B5EF4-FFF2-40B4-BE49-F238E27FC236}">
                <a16:creationId xmlns:a16="http://schemas.microsoft.com/office/drawing/2014/main" id="{71DE452B-E65E-41BF-BC5B-619B1E52A26B}"/>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67A30D9-1E5B-46DD-98D9-C7BAC25C28B5}"/>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1255201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F9471E-9C1B-4CA0-B147-258EB9FB552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3C495FF2-AEA0-4D4D-8642-FD4C1372961F}"/>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4" name="Marcador de pie de página 3">
            <a:extLst>
              <a:ext uri="{FF2B5EF4-FFF2-40B4-BE49-F238E27FC236}">
                <a16:creationId xmlns:a16="http://schemas.microsoft.com/office/drawing/2014/main" id="{B00768CE-7A6C-447D-B43A-8E60F5B1BD4D}"/>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E2B61F7C-DCC0-4755-BD80-EF2DC87625B8}"/>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230280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F1B7DD5-5D89-4BDA-A56F-A482318D2C55}"/>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3" name="Marcador de pie de página 2">
            <a:extLst>
              <a:ext uri="{FF2B5EF4-FFF2-40B4-BE49-F238E27FC236}">
                <a16:creationId xmlns:a16="http://schemas.microsoft.com/office/drawing/2014/main" id="{AD741654-24C2-4EDE-9DF2-05FF78E5F0F5}"/>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F97407E4-14F2-49B1-B379-2378A995A9EB}"/>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363581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74A955-F220-4908-BF67-F5158BBF026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D5EC113-F8F1-4681-ADF0-AA660C2966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DB1B519F-7790-4C5F-95D0-5184CACE9F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789F26-B030-4BE7-B139-F538878AF60F}"/>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6" name="Marcador de pie de página 5">
            <a:extLst>
              <a:ext uri="{FF2B5EF4-FFF2-40B4-BE49-F238E27FC236}">
                <a16:creationId xmlns:a16="http://schemas.microsoft.com/office/drawing/2014/main" id="{45231879-7747-4F86-B9FA-40E654B1473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4425637-118D-49F2-96EF-58A0CFA7BF27}"/>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172637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DDA1F-8AAB-4D49-AEFD-FB47BD33424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8B62439-A8A2-4C91-A66A-883DF27885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258A8D8-0133-4C89-8154-958E63F796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1730927-406F-4354-961C-B487AF199E7F}"/>
              </a:ext>
            </a:extLst>
          </p:cNvPr>
          <p:cNvSpPr>
            <a:spLocks noGrp="1"/>
          </p:cNvSpPr>
          <p:nvPr>
            <p:ph type="dt" sz="half" idx="10"/>
          </p:nvPr>
        </p:nvSpPr>
        <p:spPr/>
        <p:txBody>
          <a:bodyPr/>
          <a:lstStyle/>
          <a:p>
            <a:fld id="{2BD381D1-66ED-485A-9F92-AF8E30394DF7}" type="datetimeFigureOut">
              <a:rPr lang="es-ES" smtClean="0"/>
              <a:t>28/09/2021</a:t>
            </a:fld>
            <a:endParaRPr lang="es-ES"/>
          </a:p>
        </p:txBody>
      </p:sp>
      <p:sp>
        <p:nvSpPr>
          <p:cNvPr id="6" name="Marcador de pie de página 5">
            <a:extLst>
              <a:ext uri="{FF2B5EF4-FFF2-40B4-BE49-F238E27FC236}">
                <a16:creationId xmlns:a16="http://schemas.microsoft.com/office/drawing/2014/main" id="{86B716E8-04EF-47AC-B0AE-1756A1D45F4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3DEBA66-BB00-4E1F-9078-6C59ADFFC787}"/>
              </a:ext>
            </a:extLst>
          </p:cNvPr>
          <p:cNvSpPr>
            <a:spLocks noGrp="1"/>
          </p:cNvSpPr>
          <p:nvPr>
            <p:ph type="sldNum" sz="quarter" idx="12"/>
          </p:nvPr>
        </p:nvSpPr>
        <p:spPr/>
        <p:txBody>
          <a:bodyPr/>
          <a:lstStyle/>
          <a:p>
            <a:fld id="{C0CD5358-B4E0-4E88-9088-CD68144BCC1F}" type="slidenum">
              <a:rPr lang="es-ES" smtClean="0"/>
              <a:t>‹Nº›</a:t>
            </a:fld>
            <a:endParaRPr lang="es-ES"/>
          </a:p>
        </p:txBody>
      </p:sp>
    </p:spTree>
    <p:extLst>
      <p:ext uri="{BB962C8B-B14F-4D97-AF65-F5344CB8AC3E}">
        <p14:creationId xmlns:p14="http://schemas.microsoft.com/office/powerpoint/2010/main" val="258279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04D91B6-8094-43FA-BFBD-BFCA0E760E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0BE823C-3334-4914-A341-C2CB92D415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327BA52-021F-4C36-8849-CF983D17E8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381D1-66ED-485A-9F92-AF8E30394DF7}" type="datetimeFigureOut">
              <a:rPr lang="es-ES" smtClean="0"/>
              <a:t>28/09/2021</a:t>
            </a:fld>
            <a:endParaRPr lang="es-ES"/>
          </a:p>
        </p:txBody>
      </p:sp>
      <p:sp>
        <p:nvSpPr>
          <p:cNvPr id="5" name="Marcador de pie de página 4">
            <a:extLst>
              <a:ext uri="{FF2B5EF4-FFF2-40B4-BE49-F238E27FC236}">
                <a16:creationId xmlns:a16="http://schemas.microsoft.com/office/drawing/2014/main" id="{B224E88C-C60D-4C88-A743-C83BA54496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4CD3CF7E-8777-4DE8-88E7-08BBD94C8C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D5358-B4E0-4E88-9088-CD68144BCC1F}" type="slidenum">
              <a:rPr lang="es-ES" smtClean="0"/>
              <a:t>‹Nº›</a:t>
            </a:fld>
            <a:endParaRPr lang="es-ES"/>
          </a:p>
        </p:txBody>
      </p:sp>
    </p:spTree>
    <p:extLst>
      <p:ext uri="{BB962C8B-B14F-4D97-AF65-F5344CB8AC3E}">
        <p14:creationId xmlns:p14="http://schemas.microsoft.com/office/powerpoint/2010/main" val="4241538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6D41297-B3D1-499A-989E-26144C293046}"/>
              </a:ext>
            </a:extLst>
          </p:cNvPr>
          <p:cNvSpPr txBox="1"/>
          <p:nvPr/>
        </p:nvSpPr>
        <p:spPr>
          <a:xfrm>
            <a:off x="3499846" y="187558"/>
            <a:ext cx="5192305" cy="918841"/>
          </a:xfrm>
          <a:prstGeom prst="rect">
            <a:avLst/>
          </a:prstGeom>
          <a:noFill/>
        </p:spPr>
        <p:txBody>
          <a:bodyPr wrap="square">
            <a:spAutoFit/>
          </a:bodyPr>
          <a:lstStyle/>
          <a:p>
            <a:pPr algn="ctr">
              <a:lnSpc>
                <a:spcPct val="150000"/>
              </a:lnSpc>
              <a:spcAft>
                <a:spcPts val="254"/>
              </a:spcAft>
            </a:pPr>
            <a:r>
              <a:rPr lang="es-ES"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lang="es-E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254"/>
              </a:spcAft>
            </a:pPr>
            <a:r>
              <a:rPr lang="es-ES" b="1" dirty="0">
                <a:solidFill>
                  <a:srgbClr val="332C33"/>
                </a:solidFill>
                <a:latin typeface="Calibri" panose="020F0502020204030204" pitchFamily="34" charset="0"/>
                <a:ea typeface="Calibri" panose="020F0502020204030204" pitchFamily="34" charset="0"/>
                <a:cs typeface="Times New Roman" panose="02020603050405020304" pitchFamily="18" charset="0"/>
              </a:rPr>
              <a:t>Licenciatura en educación preescolar.</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1.png">
            <a:extLst>
              <a:ext uri="{FF2B5EF4-FFF2-40B4-BE49-F238E27FC236}">
                <a16:creationId xmlns:a16="http://schemas.microsoft.com/office/drawing/2014/main" id="{0C6DF01C-E48D-4DE0-B29F-A45E86F1809D}"/>
              </a:ext>
            </a:extLst>
          </p:cNvPr>
          <p:cNvPicPr/>
          <p:nvPr/>
        </p:nvPicPr>
        <p:blipFill rotWithShape="1">
          <a:blip r:embed="rId2"/>
          <a:srcRect l="18673" r="14641"/>
          <a:stretch/>
        </p:blipFill>
        <p:spPr bwMode="auto">
          <a:xfrm>
            <a:off x="5611671" y="1106399"/>
            <a:ext cx="968656" cy="1128754"/>
          </a:xfrm>
          <a:prstGeom prst="rect">
            <a:avLst/>
          </a:prstGeom>
          <a:ln>
            <a:noFill/>
          </a:ln>
          <a:extLst>
            <a:ext uri="{53640926-AAD7-44D8-BBD7-CCE9431645EC}">
              <a14:shadowObscured xmlns:a14="http://schemas.microsoft.com/office/drawing/2010/main"/>
            </a:ext>
          </a:extLst>
        </p:spPr>
      </p:pic>
      <p:sp>
        <p:nvSpPr>
          <p:cNvPr id="8" name="CuadroTexto 7">
            <a:extLst>
              <a:ext uri="{FF2B5EF4-FFF2-40B4-BE49-F238E27FC236}">
                <a16:creationId xmlns:a16="http://schemas.microsoft.com/office/drawing/2014/main" id="{ED22A099-2B38-4473-B911-BD3F25F77CB2}"/>
              </a:ext>
            </a:extLst>
          </p:cNvPr>
          <p:cNvSpPr txBox="1"/>
          <p:nvPr/>
        </p:nvSpPr>
        <p:spPr>
          <a:xfrm>
            <a:off x="1478295" y="2437860"/>
            <a:ext cx="9235405" cy="3780522"/>
          </a:xfrm>
          <a:prstGeom prst="rect">
            <a:avLst/>
          </a:prstGeom>
          <a:noFill/>
        </p:spPr>
        <p:txBody>
          <a:bodyPr wrap="square">
            <a:spAutoFit/>
          </a:bodyPr>
          <a:lstStyle/>
          <a:p>
            <a:pPr algn="ctr">
              <a:lnSpc>
                <a:spcPct val="150000"/>
              </a:lnSpc>
            </a:pPr>
            <a:r>
              <a:rPr lang="es-ES" sz="1500" b="1" dirty="0">
                <a:solidFill>
                  <a:srgbClr val="332C33"/>
                </a:solidFill>
                <a:latin typeface="Arial" panose="020B0604020202020204" pitchFamily="34" charset="0"/>
                <a:ea typeface="Calibri" panose="020F0502020204030204" pitchFamily="34" charset="0"/>
                <a:cs typeface="Arial" panose="020B0604020202020204" pitchFamily="34" charset="0"/>
              </a:rPr>
              <a:t>Curso:</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dirty="0">
                <a:solidFill>
                  <a:srgbClr val="332C33"/>
                </a:solidFill>
                <a:latin typeface="Arial" panose="020B0604020202020204" pitchFamily="34" charset="0"/>
                <a:ea typeface="Calibri" panose="020F0502020204030204" pitchFamily="34" charset="0"/>
                <a:cs typeface="Arial" panose="020B0604020202020204" pitchFamily="34" charset="0"/>
              </a:rPr>
              <a:t>Gestión educativa centrada en la mejora del aprendizaje.</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b="1" dirty="0">
                <a:solidFill>
                  <a:srgbClr val="332C33"/>
                </a:solidFill>
                <a:latin typeface="Arial" panose="020B0604020202020204" pitchFamily="34" charset="0"/>
                <a:ea typeface="Calibri" panose="020F0502020204030204" pitchFamily="34" charset="0"/>
                <a:cs typeface="Arial" panose="020B0604020202020204" pitchFamily="34" charset="0"/>
              </a:rPr>
              <a:t>Maestra:</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dirty="0">
                <a:solidFill>
                  <a:srgbClr val="332C33"/>
                </a:solidFill>
                <a:latin typeface="Arial" panose="020B0604020202020204" pitchFamily="34" charset="0"/>
                <a:ea typeface="Calibri" panose="020F0502020204030204" pitchFamily="34" charset="0"/>
                <a:cs typeface="Arial" panose="020B0604020202020204" pitchFamily="34" charset="0"/>
              </a:rPr>
              <a:t>Fabiola Valero Torres.</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b="1" dirty="0">
                <a:solidFill>
                  <a:srgbClr val="332C33"/>
                </a:solidFill>
                <a:latin typeface="Arial" panose="020B0604020202020204" pitchFamily="34" charset="0"/>
                <a:ea typeface="Calibri" panose="020F0502020204030204" pitchFamily="34" charset="0"/>
                <a:cs typeface="Arial" panose="020B0604020202020204" pitchFamily="34" charset="0"/>
              </a:rPr>
              <a:t>Alumna:</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dirty="0">
                <a:solidFill>
                  <a:srgbClr val="332C33"/>
                </a:solidFill>
                <a:latin typeface="Arial" panose="020B0604020202020204" pitchFamily="34" charset="0"/>
                <a:ea typeface="Calibri" panose="020F0502020204030204" pitchFamily="34" charset="0"/>
                <a:cs typeface="Arial" panose="020B0604020202020204" pitchFamily="34" charset="0"/>
              </a:rPr>
              <a:t>Leyda Estefanía Gaytán Bernal. #7</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b="1" dirty="0">
                <a:solidFill>
                  <a:srgbClr val="332C33"/>
                </a:solidFill>
                <a:latin typeface="Arial" panose="020B0604020202020204" pitchFamily="34" charset="0"/>
                <a:ea typeface="Calibri" panose="020F0502020204030204" pitchFamily="34" charset="0"/>
                <a:cs typeface="Arial" panose="020B0604020202020204" pitchFamily="34" charset="0"/>
              </a:rPr>
              <a:t>“Actividad 2: Cuadro sinóptico. Nuevos paradigmas y enfoques de la gestión educativa.”</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1500" b="1"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sz="900" b="1" dirty="0">
                <a:solidFill>
                  <a:srgbClr val="332C33"/>
                </a:solidFill>
                <a:latin typeface="Arial" panose="020B0604020202020204" pitchFamily="34" charset="0"/>
                <a:ea typeface="Calibri" panose="020F0502020204030204" pitchFamily="34" charset="0"/>
                <a:cs typeface="Arial" panose="020B0604020202020204" pitchFamily="34" charset="0"/>
              </a:rPr>
              <a:t>  </a:t>
            </a:r>
            <a:endParaRPr lang="es-ES" sz="9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pPr>
            <a:r>
              <a:rPr lang="es-ES" b="1" dirty="0">
                <a:solidFill>
                  <a:srgbClr val="332C33"/>
                </a:solidFill>
                <a:latin typeface="Arial" panose="020B0604020202020204" pitchFamily="34" charset="0"/>
                <a:ea typeface="Calibri" panose="020F0502020204030204" pitchFamily="34" charset="0"/>
                <a:cs typeface="Arial" panose="020B0604020202020204" pitchFamily="34" charset="0"/>
              </a:rPr>
              <a:t>Saltillo Coahuila de zaragoza            28 de septiembre de agosto del 2021.</a:t>
            </a:r>
            <a:endParaRPr lang="es-ES" sz="12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6115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B0DC72C-AB0A-483E-9E00-455A3CADB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765"/>
            <a:ext cx="12192000" cy="6765235"/>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149030A7-BB5F-464A-872D-6543BD37DC8F}"/>
              </a:ext>
            </a:extLst>
          </p:cNvPr>
          <p:cNvSpPr txBox="1"/>
          <p:nvPr/>
        </p:nvSpPr>
        <p:spPr>
          <a:xfrm>
            <a:off x="378048" y="302359"/>
            <a:ext cx="11230856" cy="6555641"/>
          </a:xfrm>
          <a:prstGeom prst="rect">
            <a:avLst/>
          </a:prstGeom>
          <a:noFill/>
        </p:spPr>
        <p:txBody>
          <a:bodyPr wrap="square">
            <a:spAutoFit/>
          </a:bodyPr>
          <a:lstStyle/>
          <a:p>
            <a:pPr algn="ctr"/>
            <a:r>
              <a:rPr lang="es-ES" sz="6000" b="1" dirty="0">
                <a:latin typeface="Modern Love" panose="04090805081005020601" pitchFamily="82" charset="0"/>
              </a:rPr>
              <a:t>Capitulo 6: un acercamiento a cuestiones básicas de la gobernanza. Concepto polisémico y su relación con la educación. Autonomía de gestión/gobernanza.</a:t>
            </a:r>
          </a:p>
          <a:p>
            <a:pPr algn="r"/>
            <a:r>
              <a:rPr lang="es-ES" sz="6000" dirty="0">
                <a:latin typeface="Modern Love" panose="04090805081005020601" pitchFamily="82" charset="0"/>
              </a:rPr>
              <a:t>-</a:t>
            </a:r>
            <a:r>
              <a:rPr lang="es-ES" sz="4800" dirty="0">
                <a:latin typeface="Modern Love" panose="04090805081005020601" pitchFamily="82" charset="0"/>
              </a:rPr>
              <a:t>Nora Carro Martínez.</a:t>
            </a:r>
            <a:endParaRPr lang="es-ES" sz="6000" dirty="0">
              <a:latin typeface="Modern Love" panose="04090805081005020601" pitchFamily="82" charset="0"/>
            </a:endParaRPr>
          </a:p>
        </p:txBody>
      </p:sp>
    </p:spTree>
    <p:extLst>
      <p:ext uri="{BB962C8B-B14F-4D97-AF65-F5344CB8AC3E}">
        <p14:creationId xmlns:p14="http://schemas.microsoft.com/office/powerpoint/2010/main" val="94560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tos de Fondo rosa de stock, Fondo rosa imágenes libres de derechos |  Depositphotos®">
            <a:extLst>
              <a:ext uri="{FF2B5EF4-FFF2-40B4-BE49-F238E27FC236}">
                <a16:creationId xmlns:a16="http://schemas.microsoft.com/office/drawing/2014/main" id="{7792AFAA-F958-4572-AADC-92C266EAD1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38" y="-34316"/>
            <a:ext cx="12241038" cy="6905402"/>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upo 23">
            <a:extLst>
              <a:ext uri="{FF2B5EF4-FFF2-40B4-BE49-F238E27FC236}">
                <a16:creationId xmlns:a16="http://schemas.microsoft.com/office/drawing/2014/main" id="{50EB7804-605B-4FBE-A5AA-DD2216C8DD43}"/>
              </a:ext>
            </a:extLst>
          </p:cNvPr>
          <p:cNvGrpSpPr/>
          <p:nvPr/>
        </p:nvGrpSpPr>
        <p:grpSpPr>
          <a:xfrm>
            <a:off x="1634360" y="-34312"/>
            <a:ext cx="8307464" cy="883995"/>
            <a:chOff x="2213104" y="321937"/>
            <a:chExt cx="8307464" cy="883995"/>
          </a:xfrm>
        </p:grpSpPr>
        <p:grpSp>
          <p:nvGrpSpPr>
            <p:cNvPr id="23" name="Grupo 22">
              <a:extLst>
                <a:ext uri="{FF2B5EF4-FFF2-40B4-BE49-F238E27FC236}">
                  <a16:creationId xmlns:a16="http://schemas.microsoft.com/office/drawing/2014/main" id="{D188C11C-9D90-41BC-844B-230296FD47FE}"/>
                </a:ext>
              </a:extLst>
            </p:cNvPr>
            <p:cNvGrpSpPr/>
            <p:nvPr/>
          </p:nvGrpSpPr>
          <p:grpSpPr>
            <a:xfrm>
              <a:off x="2213104" y="321937"/>
              <a:ext cx="7765792" cy="840355"/>
              <a:chOff x="2491409" y="441207"/>
              <a:chExt cx="7765792" cy="840355"/>
            </a:xfrm>
          </p:grpSpPr>
          <p:grpSp>
            <p:nvGrpSpPr>
              <p:cNvPr id="10" name="Grupo 9">
                <a:extLst>
                  <a:ext uri="{FF2B5EF4-FFF2-40B4-BE49-F238E27FC236}">
                    <a16:creationId xmlns:a16="http://schemas.microsoft.com/office/drawing/2014/main" id="{726B1139-C085-4CA9-B12C-C03FAF8E00A8}"/>
                  </a:ext>
                </a:extLst>
              </p:cNvPr>
              <p:cNvGrpSpPr/>
              <p:nvPr/>
            </p:nvGrpSpPr>
            <p:grpSpPr>
              <a:xfrm>
                <a:off x="2491409" y="556593"/>
                <a:ext cx="6911005" cy="715617"/>
                <a:chOff x="1722783" y="728870"/>
                <a:chExt cx="6911005" cy="715617"/>
              </a:xfrm>
            </p:grpSpPr>
            <p:sp>
              <p:nvSpPr>
                <p:cNvPr id="2" name="Elipse 1">
                  <a:extLst>
                    <a:ext uri="{FF2B5EF4-FFF2-40B4-BE49-F238E27FC236}">
                      <a16:creationId xmlns:a16="http://schemas.microsoft.com/office/drawing/2014/main" id="{5902F95C-EE38-42B2-BB2D-06CF29F4C1A3}"/>
                    </a:ext>
                  </a:extLst>
                </p:cNvPr>
                <p:cNvSpPr/>
                <p:nvPr/>
              </p:nvSpPr>
              <p:spPr>
                <a:xfrm>
                  <a:off x="1722783"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 name="Elipse 2">
                  <a:extLst>
                    <a:ext uri="{FF2B5EF4-FFF2-40B4-BE49-F238E27FC236}">
                      <a16:creationId xmlns:a16="http://schemas.microsoft.com/office/drawing/2014/main" id="{DCA8750F-3EF0-4843-B0EA-3E155D25DA2E}"/>
                    </a:ext>
                  </a:extLst>
                </p:cNvPr>
                <p:cNvSpPr/>
                <p:nvPr/>
              </p:nvSpPr>
              <p:spPr>
                <a:xfrm>
                  <a:off x="2577548"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Elipse 3">
                  <a:extLst>
                    <a:ext uri="{FF2B5EF4-FFF2-40B4-BE49-F238E27FC236}">
                      <a16:creationId xmlns:a16="http://schemas.microsoft.com/office/drawing/2014/main" id="{0F8B9D46-F05B-45CF-9AB8-E0804118B88D}"/>
                    </a:ext>
                  </a:extLst>
                </p:cNvPr>
                <p:cNvSpPr/>
                <p:nvPr/>
              </p:nvSpPr>
              <p:spPr>
                <a:xfrm>
                  <a:off x="3432313"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D47770FC-7A90-4460-A1D9-3AC32F606546}"/>
                    </a:ext>
                  </a:extLst>
                </p:cNvPr>
                <p:cNvSpPr/>
                <p:nvPr/>
              </p:nvSpPr>
              <p:spPr>
                <a:xfrm>
                  <a:off x="4287078"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9D629372-CE52-43E8-8717-6C2DFB1CD7C2}"/>
                    </a:ext>
                  </a:extLst>
                </p:cNvPr>
                <p:cNvSpPr/>
                <p:nvPr/>
              </p:nvSpPr>
              <p:spPr>
                <a:xfrm>
                  <a:off x="5181599"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9AC21588-6891-4ABD-BFDD-F2FF08BE6968}"/>
                    </a:ext>
                  </a:extLst>
                </p:cNvPr>
                <p:cNvSpPr/>
                <p:nvPr/>
              </p:nvSpPr>
              <p:spPr>
                <a:xfrm>
                  <a:off x="6076120"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0BD08444-5FA8-45D4-9259-459C7920D5FA}"/>
                    </a:ext>
                  </a:extLst>
                </p:cNvPr>
                <p:cNvSpPr/>
                <p:nvPr/>
              </p:nvSpPr>
              <p:spPr>
                <a:xfrm>
                  <a:off x="6970641"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38E0B8BD-03A8-4D1C-9B99-525DFDBB3547}"/>
                    </a:ext>
                  </a:extLst>
                </p:cNvPr>
                <p:cNvSpPr/>
                <p:nvPr/>
              </p:nvSpPr>
              <p:spPr>
                <a:xfrm>
                  <a:off x="7891667"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3" name="CuadroTexto 12">
                <a:extLst>
                  <a:ext uri="{FF2B5EF4-FFF2-40B4-BE49-F238E27FC236}">
                    <a16:creationId xmlns:a16="http://schemas.microsoft.com/office/drawing/2014/main" id="{BB4F59DD-3DBD-4464-99EE-B440950BA6F3}"/>
                  </a:ext>
                </a:extLst>
              </p:cNvPr>
              <p:cNvSpPr txBox="1"/>
              <p:nvPr/>
            </p:nvSpPr>
            <p:spPr>
              <a:xfrm>
                <a:off x="2610678" y="441213"/>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A</a:t>
                </a:r>
              </a:p>
            </p:txBody>
          </p:sp>
          <p:sp>
            <p:nvSpPr>
              <p:cNvPr id="14" name="CuadroTexto 13">
                <a:extLst>
                  <a:ext uri="{FF2B5EF4-FFF2-40B4-BE49-F238E27FC236}">
                    <a16:creationId xmlns:a16="http://schemas.microsoft.com/office/drawing/2014/main" id="{290C78CB-C8A1-49E4-9925-F55B45D6C697}"/>
                  </a:ext>
                </a:extLst>
              </p:cNvPr>
              <p:cNvSpPr txBox="1"/>
              <p:nvPr/>
            </p:nvSpPr>
            <p:spPr>
              <a:xfrm>
                <a:off x="3528391" y="441212"/>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c</a:t>
                </a:r>
              </a:p>
            </p:txBody>
          </p:sp>
          <p:sp>
            <p:nvSpPr>
              <p:cNvPr id="15" name="CuadroTexto 14">
                <a:extLst>
                  <a:ext uri="{FF2B5EF4-FFF2-40B4-BE49-F238E27FC236}">
                    <a16:creationId xmlns:a16="http://schemas.microsoft.com/office/drawing/2014/main" id="{624EF9DA-14B4-4EEA-B1BD-2BE6891A5DCC}"/>
                  </a:ext>
                </a:extLst>
              </p:cNvPr>
              <p:cNvSpPr txBox="1"/>
              <p:nvPr/>
            </p:nvSpPr>
            <p:spPr>
              <a:xfrm>
                <a:off x="4321864" y="441211"/>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t</a:t>
                </a:r>
              </a:p>
            </p:txBody>
          </p:sp>
          <p:sp>
            <p:nvSpPr>
              <p:cNvPr id="16" name="CuadroTexto 15">
                <a:extLst>
                  <a:ext uri="{FF2B5EF4-FFF2-40B4-BE49-F238E27FC236}">
                    <a16:creationId xmlns:a16="http://schemas.microsoft.com/office/drawing/2014/main" id="{B9F8304B-5269-4A50-8281-774801903387}"/>
                  </a:ext>
                </a:extLst>
              </p:cNvPr>
              <p:cNvSpPr txBox="1"/>
              <p:nvPr/>
            </p:nvSpPr>
            <p:spPr>
              <a:xfrm>
                <a:off x="5176629" y="441209"/>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i</a:t>
                </a:r>
              </a:p>
            </p:txBody>
          </p:sp>
          <p:sp>
            <p:nvSpPr>
              <p:cNvPr id="17" name="CuadroTexto 16">
                <a:extLst>
                  <a:ext uri="{FF2B5EF4-FFF2-40B4-BE49-F238E27FC236}">
                    <a16:creationId xmlns:a16="http://schemas.microsoft.com/office/drawing/2014/main" id="{5B2AEBC4-19B5-4574-BD84-F398031D2244}"/>
                  </a:ext>
                </a:extLst>
              </p:cNvPr>
              <p:cNvSpPr txBox="1"/>
              <p:nvPr/>
            </p:nvSpPr>
            <p:spPr>
              <a:xfrm>
                <a:off x="6120851" y="441208"/>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v</a:t>
                </a:r>
              </a:p>
            </p:txBody>
          </p:sp>
          <p:sp>
            <p:nvSpPr>
              <p:cNvPr id="18" name="CuadroTexto 17">
                <a:extLst>
                  <a:ext uri="{FF2B5EF4-FFF2-40B4-BE49-F238E27FC236}">
                    <a16:creationId xmlns:a16="http://schemas.microsoft.com/office/drawing/2014/main" id="{C4CBF2E2-FAE0-4CCB-BB5B-DA73EAC6EE77}"/>
                  </a:ext>
                </a:extLst>
              </p:cNvPr>
              <p:cNvSpPr txBox="1"/>
              <p:nvPr/>
            </p:nvSpPr>
            <p:spPr>
              <a:xfrm>
                <a:off x="7017031" y="450565"/>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i</a:t>
                </a:r>
              </a:p>
            </p:txBody>
          </p:sp>
          <p:sp>
            <p:nvSpPr>
              <p:cNvPr id="19" name="CuadroTexto 18">
                <a:extLst>
                  <a:ext uri="{FF2B5EF4-FFF2-40B4-BE49-F238E27FC236}">
                    <a16:creationId xmlns:a16="http://schemas.microsoft.com/office/drawing/2014/main" id="{A8648FAD-9A13-45A2-B493-0578C08D3C8B}"/>
                  </a:ext>
                </a:extLst>
              </p:cNvPr>
              <p:cNvSpPr txBox="1"/>
              <p:nvPr/>
            </p:nvSpPr>
            <p:spPr>
              <a:xfrm>
                <a:off x="7894987" y="450564"/>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d</a:t>
                </a:r>
              </a:p>
            </p:txBody>
          </p:sp>
          <p:sp>
            <p:nvSpPr>
              <p:cNvPr id="20" name="Elipse 19">
                <a:extLst>
                  <a:ext uri="{FF2B5EF4-FFF2-40B4-BE49-F238E27FC236}">
                    <a16:creationId xmlns:a16="http://schemas.microsoft.com/office/drawing/2014/main" id="{FAB1FD6F-0E4E-4E5B-8167-DE341B461662}"/>
                  </a:ext>
                </a:extLst>
              </p:cNvPr>
              <p:cNvSpPr/>
              <p:nvPr/>
            </p:nvSpPr>
            <p:spPr>
              <a:xfrm>
                <a:off x="9515080" y="565944"/>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CuadroTexto 20">
                <a:extLst>
                  <a:ext uri="{FF2B5EF4-FFF2-40B4-BE49-F238E27FC236}">
                    <a16:creationId xmlns:a16="http://schemas.microsoft.com/office/drawing/2014/main" id="{35F76ADD-A179-4DA5-B7B3-C2D14733EE74}"/>
                  </a:ext>
                </a:extLst>
              </p:cNvPr>
              <p:cNvSpPr txBox="1"/>
              <p:nvPr/>
            </p:nvSpPr>
            <p:spPr>
              <a:xfrm>
                <a:off x="8711640" y="441207"/>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a</a:t>
                </a:r>
              </a:p>
            </p:txBody>
          </p:sp>
        </p:grpSp>
        <p:sp>
          <p:nvSpPr>
            <p:cNvPr id="22" name="CuadroTexto 21">
              <a:extLst>
                <a:ext uri="{FF2B5EF4-FFF2-40B4-BE49-F238E27FC236}">
                  <a16:creationId xmlns:a16="http://schemas.microsoft.com/office/drawing/2014/main" id="{1E18DEDB-9D40-4B33-B90B-19F414E8062B}"/>
                </a:ext>
              </a:extLst>
            </p:cNvPr>
            <p:cNvSpPr txBox="1"/>
            <p:nvPr/>
          </p:nvSpPr>
          <p:spPr>
            <a:xfrm>
              <a:off x="9354377" y="374935"/>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d</a:t>
              </a:r>
            </a:p>
          </p:txBody>
        </p:sp>
      </p:grpSp>
      <p:grpSp>
        <p:nvGrpSpPr>
          <p:cNvPr id="35" name="Grupo 34">
            <a:extLst>
              <a:ext uri="{FF2B5EF4-FFF2-40B4-BE49-F238E27FC236}">
                <a16:creationId xmlns:a16="http://schemas.microsoft.com/office/drawing/2014/main" id="{C34B9BE7-4445-4031-9BF8-A4F7E88A1604}"/>
              </a:ext>
            </a:extLst>
          </p:cNvPr>
          <p:cNvGrpSpPr/>
          <p:nvPr/>
        </p:nvGrpSpPr>
        <p:grpSpPr>
          <a:xfrm rot="16200000">
            <a:off x="169918" y="3236832"/>
            <a:ext cx="5066242" cy="715617"/>
            <a:chOff x="1046922" y="2201002"/>
            <a:chExt cx="10137913" cy="1166192"/>
          </a:xfrm>
        </p:grpSpPr>
        <p:cxnSp>
          <p:nvCxnSpPr>
            <p:cNvPr id="27" name="Conector recto 26">
              <a:extLst>
                <a:ext uri="{FF2B5EF4-FFF2-40B4-BE49-F238E27FC236}">
                  <a16:creationId xmlns:a16="http://schemas.microsoft.com/office/drawing/2014/main" id="{482A1018-1ADD-4B62-ADAE-7734BD44C5D7}"/>
                </a:ext>
              </a:extLst>
            </p:cNvPr>
            <p:cNvCxnSpPr/>
            <p:nvPr/>
          </p:nvCxnSpPr>
          <p:spPr>
            <a:xfrm>
              <a:off x="5842546" y="2201002"/>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3C7C5AC6-6E70-453C-AE3B-FCD9BB4BF879}"/>
                </a:ext>
              </a:extLst>
            </p:cNvPr>
            <p:cNvCxnSpPr>
              <a:cxnSpLocks/>
            </p:cNvCxnSpPr>
            <p:nvPr/>
          </p:nvCxnSpPr>
          <p:spPr>
            <a:xfrm>
              <a:off x="1046922" y="2784098"/>
              <a:ext cx="10137913" cy="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Conector recto 30">
              <a:extLst>
                <a:ext uri="{FF2B5EF4-FFF2-40B4-BE49-F238E27FC236}">
                  <a16:creationId xmlns:a16="http://schemas.microsoft.com/office/drawing/2014/main" id="{707FD53A-D1DB-4AA3-9BDC-D1E28C0012CC}"/>
                </a:ext>
              </a:extLst>
            </p:cNvPr>
            <p:cNvCxnSpPr/>
            <p:nvPr/>
          </p:nvCxnSpPr>
          <p:spPr>
            <a:xfrm>
              <a:off x="1046922" y="2784098"/>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B5160DC3-8B87-4D8E-842E-74225BD75049}"/>
                </a:ext>
              </a:extLst>
            </p:cNvPr>
            <p:cNvCxnSpPr/>
            <p:nvPr/>
          </p:nvCxnSpPr>
          <p:spPr>
            <a:xfrm>
              <a:off x="11184835" y="2784098"/>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53" name="Rectángulo 52">
            <a:extLst>
              <a:ext uri="{FF2B5EF4-FFF2-40B4-BE49-F238E27FC236}">
                <a16:creationId xmlns:a16="http://schemas.microsoft.com/office/drawing/2014/main" id="{B54D1DDE-1670-4EBA-99F8-0FB6B50FA00C}"/>
              </a:ext>
            </a:extLst>
          </p:cNvPr>
          <p:cNvSpPr/>
          <p:nvPr/>
        </p:nvSpPr>
        <p:spPr>
          <a:xfrm>
            <a:off x="4902675" y="889032"/>
            <a:ext cx="2464913" cy="1603513"/>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Rectángulo 53">
            <a:extLst>
              <a:ext uri="{FF2B5EF4-FFF2-40B4-BE49-F238E27FC236}">
                <a16:creationId xmlns:a16="http://schemas.microsoft.com/office/drawing/2014/main" id="{BA501E86-D02C-4BA2-9505-75EE0BB1318E}"/>
              </a:ext>
            </a:extLst>
          </p:cNvPr>
          <p:cNvSpPr/>
          <p:nvPr/>
        </p:nvSpPr>
        <p:spPr>
          <a:xfrm>
            <a:off x="7850643" y="1360936"/>
            <a:ext cx="3806295" cy="1603513"/>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Rectángulo 54">
            <a:extLst>
              <a:ext uri="{FF2B5EF4-FFF2-40B4-BE49-F238E27FC236}">
                <a16:creationId xmlns:a16="http://schemas.microsoft.com/office/drawing/2014/main" id="{10825F38-244B-4A91-BB39-A7E78D5B0A2E}"/>
              </a:ext>
            </a:extLst>
          </p:cNvPr>
          <p:cNvSpPr/>
          <p:nvPr/>
        </p:nvSpPr>
        <p:spPr>
          <a:xfrm>
            <a:off x="106855" y="3288475"/>
            <a:ext cx="2082544" cy="6123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latin typeface="Modern Love" panose="04090805081005020601" pitchFamily="82" charset="0"/>
                <a:cs typeface="Arial" panose="020B0604020202020204" pitchFamily="34" charset="0"/>
              </a:rPr>
              <a:t>Capitulo 6</a:t>
            </a:r>
          </a:p>
        </p:txBody>
      </p:sp>
      <p:sp>
        <p:nvSpPr>
          <p:cNvPr id="56" name="Rectángulo 55">
            <a:extLst>
              <a:ext uri="{FF2B5EF4-FFF2-40B4-BE49-F238E27FC236}">
                <a16:creationId xmlns:a16="http://schemas.microsoft.com/office/drawing/2014/main" id="{94A97165-3096-47DA-895F-D81E15040C9A}"/>
              </a:ext>
            </a:extLst>
          </p:cNvPr>
          <p:cNvSpPr/>
          <p:nvPr/>
        </p:nvSpPr>
        <p:spPr>
          <a:xfrm>
            <a:off x="2860185" y="4208357"/>
            <a:ext cx="2001292" cy="99212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Modern Love" panose="04090805081005020601" pitchFamily="82" charset="0"/>
              </a:rPr>
              <a:t>Concepto de la gobernanza según la RAE.</a:t>
            </a:r>
          </a:p>
        </p:txBody>
      </p:sp>
      <p:sp>
        <p:nvSpPr>
          <p:cNvPr id="59" name="Rectángulo 58">
            <a:extLst>
              <a:ext uri="{FF2B5EF4-FFF2-40B4-BE49-F238E27FC236}">
                <a16:creationId xmlns:a16="http://schemas.microsoft.com/office/drawing/2014/main" id="{53DBA560-D553-45B7-B884-7CE2BBD4689A}"/>
              </a:ext>
            </a:extLst>
          </p:cNvPr>
          <p:cNvSpPr/>
          <p:nvPr/>
        </p:nvSpPr>
        <p:spPr>
          <a:xfrm>
            <a:off x="5263802" y="3756822"/>
            <a:ext cx="6393130" cy="2862315"/>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CuadroTexto 10">
            <a:extLst>
              <a:ext uri="{FF2B5EF4-FFF2-40B4-BE49-F238E27FC236}">
                <a16:creationId xmlns:a16="http://schemas.microsoft.com/office/drawing/2014/main" id="{006B403D-6089-4BDB-AA9C-C5CC3538DF75}"/>
              </a:ext>
            </a:extLst>
          </p:cNvPr>
          <p:cNvSpPr txBox="1"/>
          <p:nvPr/>
        </p:nvSpPr>
        <p:spPr>
          <a:xfrm>
            <a:off x="9581726" y="0"/>
            <a:ext cx="1341036" cy="1107996"/>
          </a:xfrm>
          <a:prstGeom prst="rect">
            <a:avLst/>
          </a:prstGeom>
          <a:noFill/>
        </p:spPr>
        <p:txBody>
          <a:bodyPr wrap="square" rtlCol="0">
            <a:spAutoFit/>
          </a:bodyPr>
          <a:lstStyle/>
          <a:p>
            <a:r>
              <a:rPr lang="es-ES" sz="6600" dirty="0">
                <a:latin typeface="Modern Love" panose="04090805081005020601" pitchFamily="82" charset="0"/>
              </a:rPr>
              <a:t>2</a:t>
            </a:r>
          </a:p>
        </p:txBody>
      </p:sp>
      <p:sp>
        <p:nvSpPr>
          <p:cNvPr id="69" name="CuadroTexto 68">
            <a:extLst>
              <a:ext uri="{FF2B5EF4-FFF2-40B4-BE49-F238E27FC236}">
                <a16:creationId xmlns:a16="http://schemas.microsoft.com/office/drawing/2014/main" id="{ADF633E7-AEB3-4323-BDC0-62EA7AD8FC87}"/>
              </a:ext>
            </a:extLst>
          </p:cNvPr>
          <p:cNvSpPr txBox="1"/>
          <p:nvPr/>
        </p:nvSpPr>
        <p:spPr>
          <a:xfrm>
            <a:off x="4955687" y="989849"/>
            <a:ext cx="2464911" cy="1477328"/>
          </a:xfrm>
          <a:prstGeom prst="rect">
            <a:avLst/>
          </a:prstGeom>
          <a:noFill/>
        </p:spPr>
        <p:txBody>
          <a:bodyPr wrap="square">
            <a:spAutoFit/>
          </a:bodyPr>
          <a:lstStyle/>
          <a:p>
            <a:r>
              <a:rPr lang="es-ES" dirty="0"/>
              <a:t>Transformación del Estado jerárquico a uno más horizontal, con mayor participación de la sociedad civil.</a:t>
            </a:r>
          </a:p>
        </p:txBody>
      </p:sp>
      <p:sp>
        <p:nvSpPr>
          <p:cNvPr id="70" name="CuadroTexto 69">
            <a:extLst>
              <a:ext uri="{FF2B5EF4-FFF2-40B4-BE49-F238E27FC236}">
                <a16:creationId xmlns:a16="http://schemas.microsoft.com/office/drawing/2014/main" id="{DBA536F3-AC08-4FD5-A277-890383FB3C55}"/>
              </a:ext>
            </a:extLst>
          </p:cNvPr>
          <p:cNvSpPr txBox="1"/>
          <p:nvPr/>
        </p:nvSpPr>
        <p:spPr>
          <a:xfrm>
            <a:off x="7850643" y="1370293"/>
            <a:ext cx="3912315" cy="1600438"/>
          </a:xfrm>
          <a:prstGeom prst="rect">
            <a:avLst/>
          </a:prstGeom>
          <a:noFill/>
        </p:spPr>
        <p:txBody>
          <a:bodyPr wrap="square">
            <a:spAutoFit/>
          </a:bodyPr>
          <a:lstStyle/>
          <a:p>
            <a:r>
              <a:rPr lang="es-ES" sz="1400" dirty="0"/>
              <a:t>Es más frecuente escuchar el uso de la palabra gobernanza en relación con diversos temas, desde políticos, económicos, sociales y culturales, hasta ambientales, en sus diversas dimensiones, ya sea a escala internacional, nacional, regional o local, enmarcado en lo que se llama “un nuevo gobierno”.</a:t>
            </a:r>
          </a:p>
        </p:txBody>
      </p:sp>
      <p:sp>
        <p:nvSpPr>
          <p:cNvPr id="72" name="CuadroTexto 71">
            <a:extLst>
              <a:ext uri="{FF2B5EF4-FFF2-40B4-BE49-F238E27FC236}">
                <a16:creationId xmlns:a16="http://schemas.microsoft.com/office/drawing/2014/main" id="{CDCD5ED6-2939-4F1D-B186-6208A48AC349}"/>
              </a:ext>
            </a:extLst>
          </p:cNvPr>
          <p:cNvSpPr txBox="1"/>
          <p:nvPr/>
        </p:nvSpPr>
        <p:spPr>
          <a:xfrm>
            <a:off x="4880499" y="2788835"/>
            <a:ext cx="2743840" cy="646331"/>
          </a:xfrm>
          <a:prstGeom prst="rect">
            <a:avLst/>
          </a:prstGeom>
          <a:noFill/>
        </p:spPr>
        <p:txBody>
          <a:bodyPr wrap="square">
            <a:spAutoFit/>
          </a:bodyPr>
          <a:lstStyle/>
          <a:p>
            <a:r>
              <a:rPr lang="es-ES" dirty="0"/>
              <a:t>Forma de relación entre el Estado y la sociedad civil</a:t>
            </a:r>
          </a:p>
        </p:txBody>
      </p:sp>
      <p:sp>
        <p:nvSpPr>
          <p:cNvPr id="73" name="Rectángulo 72">
            <a:extLst>
              <a:ext uri="{FF2B5EF4-FFF2-40B4-BE49-F238E27FC236}">
                <a16:creationId xmlns:a16="http://schemas.microsoft.com/office/drawing/2014/main" id="{D88161A1-1901-4EE0-BD6B-8AA5087E9C60}"/>
              </a:ext>
            </a:extLst>
          </p:cNvPr>
          <p:cNvSpPr/>
          <p:nvPr/>
        </p:nvSpPr>
        <p:spPr>
          <a:xfrm>
            <a:off x="4832209" y="2723104"/>
            <a:ext cx="2668650" cy="801757"/>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CuadroTexto 73">
            <a:extLst>
              <a:ext uri="{FF2B5EF4-FFF2-40B4-BE49-F238E27FC236}">
                <a16:creationId xmlns:a16="http://schemas.microsoft.com/office/drawing/2014/main" id="{20927661-652E-4FC1-801A-0F180FB1C29E}"/>
              </a:ext>
            </a:extLst>
          </p:cNvPr>
          <p:cNvSpPr txBox="1"/>
          <p:nvPr/>
        </p:nvSpPr>
        <p:spPr>
          <a:xfrm>
            <a:off x="5318178" y="3780788"/>
            <a:ext cx="6096000" cy="2862322"/>
          </a:xfrm>
          <a:prstGeom prst="rect">
            <a:avLst/>
          </a:prstGeom>
          <a:noFill/>
        </p:spPr>
        <p:txBody>
          <a:bodyPr wrap="square">
            <a:spAutoFit/>
          </a:bodyPr>
          <a:lstStyle/>
          <a:p>
            <a:r>
              <a:rPr lang="es-ES" dirty="0"/>
              <a:t>La Real Academia Española (rae) también define a la gobernanza como “arte o manera de gobernar que se propone como objetivo el logro de un desarrollo económico social e institucional duradero promoviendo un sano equilibrio entre el Estado, la sociedad civil y el mercado de la economía”, lo que no ayuda en mucho a su clarificación y deriva en mayor confusión cuando el Banco Mundial (bm) lo incluye en su “caja de herramientas” como una manera de determinar los apoyos económicos a los países en desarrollo. De hecho, esta acción es la que detona su reciente utilización.</a:t>
            </a:r>
          </a:p>
        </p:txBody>
      </p:sp>
      <p:cxnSp>
        <p:nvCxnSpPr>
          <p:cNvPr id="43" name="Conector recto de flecha 42">
            <a:extLst>
              <a:ext uri="{FF2B5EF4-FFF2-40B4-BE49-F238E27FC236}">
                <a16:creationId xmlns:a16="http://schemas.microsoft.com/office/drawing/2014/main" id="{F53437E2-2353-415E-BA2E-B06462E4D066}"/>
              </a:ext>
            </a:extLst>
          </p:cNvPr>
          <p:cNvCxnSpPr/>
          <p:nvPr/>
        </p:nvCxnSpPr>
        <p:spPr>
          <a:xfrm flipV="1">
            <a:off x="7500859" y="2723104"/>
            <a:ext cx="302385" cy="24134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Conector recto de flecha 46">
            <a:extLst>
              <a:ext uri="{FF2B5EF4-FFF2-40B4-BE49-F238E27FC236}">
                <a16:creationId xmlns:a16="http://schemas.microsoft.com/office/drawing/2014/main" id="{F74BB350-7F91-4325-9B3A-261926B3A822}"/>
              </a:ext>
            </a:extLst>
          </p:cNvPr>
          <p:cNvCxnSpPr>
            <a:cxnSpLocks/>
          </p:cNvCxnSpPr>
          <p:nvPr/>
        </p:nvCxnSpPr>
        <p:spPr>
          <a:xfrm>
            <a:off x="7378869" y="1663919"/>
            <a:ext cx="430045" cy="4419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a:extLst>
              <a:ext uri="{FF2B5EF4-FFF2-40B4-BE49-F238E27FC236}">
                <a16:creationId xmlns:a16="http://schemas.microsoft.com/office/drawing/2014/main" id="{B2AE815A-3930-4104-8BAF-95BA111B1154}"/>
              </a:ext>
            </a:extLst>
          </p:cNvPr>
          <p:cNvCxnSpPr>
            <a:cxnSpLocks/>
            <a:endCxn id="53" idx="1"/>
          </p:cNvCxnSpPr>
          <p:nvPr/>
        </p:nvCxnSpPr>
        <p:spPr>
          <a:xfrm flipV="1">
            <a:off x="4564578" y="1690789"/>
            <a:ext cx="338097" cy="4144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Conector recto de flecha 77">
            <a:extLst>
              <a:ext uri="{FF2B5EF4-FFF2-40B4-BE49-F238E27FC236}">
                <a16:creationId xmlns:a16="http://schemas.microsoft.com/office/drawing/2014/main" id="{7F0F5026-AE92-4099-8139-2A2D115BC29A}"/>
              </a:ext>
            </a:extLst>
          </p:cNvPr>
          <p:cNvCxnSpPr>
            <a:stCxn id="50" idx="3"/>
            <a:endCxn id="73" idx="1"/>
          </p:cNvCxnSpPr>
          <p:nvPr/>
        </p:nvCxnSpPr>
        <p:spPr>
          <a:xfrm>
            <a:off x="4602564" y="2304082"/>
            <a:ext cx="229645" cy="8199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Rectángulo 49">
            <a:extLst>
              <a:ext uri="{FF2B5EF4-FFF2-40B4-BE49-F238E27FC236}">
                <a16:creationId xmlns:a16="http://schemas.microsoft.com/office/drawing/2014/main" id="{F856197C-3CA4-4053-B73C-043906FC44A6}"/>
              </a:ext>
            </a:extLst>
          </p:cNvPr>
          <p:cNvSpPr/>
          <p:nvPr/>
        </p:nvSpPr>
        <p:spPr>
          <a:xfrm>
            <a:off x="2827335" y="1997916"/>
            <a:ext cx="1775229" cy="6123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Modern Love" panose="04090805081005020601" pitchFamily="82" charset="0"/>
                <a:cs typeface="Arial" panose="020B0604020202020204" pitchFamily="34" charset="0"/>
              </a:rPr>
              <a:t>Gobernanza</a:t>
            </a:r>
          </a:p>
        </p:txBody>
      </p:sp>
      <p:cxnSp>
        <p:nvCxnSpPr>
          <p:cNvPr id="80" name="Conector recto de flecha 79">
            <a:extLst>
              <a:ext uri="{FF2B5EF4-FFF2-40B4-BE49-F238E27FC236}">
                <a16:creationId xmlns:a16="http://schemas.microsoft.com/office/drawing/2014/main" id="{40A95A07-6E4C-48C0-B8CE-342C92BDCEFD}"/>
              </a:ext>
            </a:extLst>
          </p:cNvPr>
          <p:cNvCxnSpPr>
            <a:stCxn id="56" idx="3"/>
          </p:cNvCxnSpPr>
          <p:nvPr/>
        </p:nvCxnSpPr>
        <p:spPr>
          <a:xfrm flipV="1">
            <a:off x="4861477" y="4704418"/>
            <a:ext cx="402325"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052" name="Picture 4" descr="Educación: La gobernabilidad en primer plano | Distancia por tiempos">
            <a:extLst>
              <a:ext uri="{FF2B5EF4-FFF2-40B4-BE49-F238E27FC236}">
                <a16:creationId xmlns:a16="http://schemas.microsoft.com/office/drawing/2014/main" id="{27CB235D-4A64-4027-A24A-969062436B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115" y="1552325"/>
            <a:ext cx="2302900" cy="1272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6549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2" descr="Fotos de Fondo rosa de stock, Fondo rosa imágenes libres de derechos |  Depositphotos®">
            <a:extLst>
              <a:ext uri="{FF2B5EF4-FFF2-40B4-BE49-F238E27FC236}">
                <a16:creationId xmlns:a16="http://schemas.microsoft.com/office/drawing/2014/main" id="{C88A7735-DE64-4417-984E-0A8A59035B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38" y="-34316"/>
            <a:ext cx="12241038" cy="6905402"/>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upo 23">
            <a:extLst>
              <a:ext uri="{FF2B5EF4-FFF2-40B4-BE49-F238E27FC236}">
                <a16:creationId xmlns:a16="http://schemas.microsoft.com/office/drawing/2014/main" id="{50EB7804-605B-4FBE-A5AA-DD2216C8DD43}"/>
              </a:ext>
            </a:extLst>
          </p:cNvPr>
          <p:cNvGrpSpPr/>
          <p:nvPr/>
        </p:nvGrpSpPr>
        <p:grpSpPr>
          <a:xfrm>
            <a:off x="1634360" y="-34312"/>
            <a:ext cx="8307464" cy="883995"/>
            <a:chOff x="2213104" y="321937"/>
            <a:chExt cx="8307464" cy="883995"/>
          </a:xfrm>
        </p:grpSpPr>
        <p:grpSp>
          <p:nvGrpSpPr>
            <p:cNvPr id="23" name="Grupo 22">
              <a:extLst>
                <a:ext uri="{FF2B5EF4-FFF2-40B4-BE49-F238E27FC236}">
                  <a16:creationId xmlns:a16="http://schemas.microsoft.com/office/drawing/2014/main" id="{D188C11C-9D90-41BC-844B-230296FD47FE}"/>
                </a:ext>
              </a:extLst>
            </p:cNvPr>
            <p:cNvGrpSpPr/>
            <p:nvPr/>
          </p:nvGrpSpPr>
          <p:grpSpPr>
            <a:xfrm>
              <a:off x="2213104" y="321937"/>
              <a:ext cx="7765792" cy="840355"/>
              <a:chOff x="2491409" y="441207"/>
              <a:chExt cx="7765792" cy="840355"/>
            </a:xfrm>
          </p:grpSpPr>
          <p:grpSp>
            <p:nvGrpSpPr>
              <p:cNvPr id="10" name="Grupo 9">
                <a:extLst>
                  <a:ext uri="{FF2B5EF4-FFF2-40B4-BE49-F238E27FC236}">
                    <a16:creationId xmlns:a16="http://schemas.microsoft.com/office/drawing/2014/main" id="{726B1139-C085-4CA9-B12C-C03FAF8E00A8}"/>
                  </a:ext>
                </a:extLst>
              </p:cNvPr>
              <p:cNvGrpSpPr/>
              <p:nvPr/>
            </p:nvGrpSpPr>
            <p:grpSpPr>
              <a:xfrm>
                <a:off x="2491409" y="556593"/>
                <a:ext cx="6911005" cy="715617"/>
                <a:chOff x="1722783" y="728870"/>
                <a:chExt cx="6911005" cy="715617"/>
              </a:xfrm>
            </p:grpSpPr>
            <p:sp>
              <p:nvSpPr>
                <p:cNvPr id="2" name="Elipse 1">
                  <a:extLst>
                    <a:ext uri="{FF2B5EF4-FFF2-40B4-BE49-F238E27FC236}">
                      <a16:creationId xmlns:a16="http://schemas.microsoft.com/office/drawing/2014/main" id="{5902F95C-EE38-42B2-BB2D-06CF29F4C1A3}"/>
                    </a:ext>
                  </a:extLst>
                </p:cNvPr>
                <p:cNvSpPr/>
                <p:nvPr/>
              </p:nvSpPr>
              <p:spPr>
                <a:xfrm>
                  <a:off x="1722783"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 name="Elipse 2">
                  <a:extLst>
                    <a:ext uri="{FF2B5EF4-FFF2-40B4-BE49-F238E27FC236}">
                      <a16:creationId xmlns:a16="http://schemas.microsoft.com/office/drawing/2014/main" id="{DCA8750F-3EF0-4843-B0EA-3E155D25DA2E}"/>
                    </a:ext>
                  </a:extLst>
                </p:cNvPr>
                <p:cNvSpPr/>
                <p:nvPr/>
              </p:nvSpPr>
              <p:spPr>
                <a:xfrm>
                  <a:off x="2577548"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Elipse 3">
                  <a:extLst>
                    <a:ext uri="{FF2B5EF4-FFF2-40B4-BE49-F238E27FC236}">
                      <a16:creationId xmlns:a16="http://schemas.microsoft.com/office/drawing/2014/main" id="{0F8B9D46-F05B-45CF-9AB8-E0804118B88D}"/>
                    </a:ext>
                  </a:extLst>
                </p:cNvPr>
                <p:cNvSpPr/>
                <p:nvPr/>
              </p:nvSpPr>
              <p:spPr>
                <a:xfrm>
                  <a:off x="3432313"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D47770FC-7A90-4460-A1D9-3AC32F606546}"/>
                    </a:ext>
                  </a:extLst>
                </p:cNvPr>
                <p:cNvSpPr/>
                <p:nvPr/>
              </p:nvSpPr>
              <p:spPr>
                <a:xfrm>
                  <a:off x="4287078"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9D629372-CE52-43E8-8717-6C2DFB1CD7C2}"/>
                    </a:ext>
                  </a:extLst>
                </p:cNvPr>
                <p:cNvSpPr/>
                <p:nvPr/>
              </p:nvSpPr>
              <p:spPr>
                <a:xfrm>
                  <a:off x="5181599"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9AC21588-6891-4ABD-BFDD-F2FF08BE6968}"/>
                    </a:ext>
                  </a:extLst>
                </p:cNvPr>
                <p:cNvSpPr/>
                <p:nvPr/>
              </p:nvSpPr>
              <p:spPr>
                <a:xfrm>
                  <a:off x="6076120"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0BD08444-5FA8-45D4-9259-459C7920D5FA}"/>
                    </a:ext>
                  </a:extLst>
                </p:cNvPr>
                <p:cNvSpPr/>
                <p:nvPr/>
              </p:nvSpPr>
              <p:spPr>
                <a:xfrm>
                  <a:off x="6970641"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38E0B8BD-03A8-4D1C-9B99-525DFDBB3547}"/>
                    </a:ext>
                  </a:extLst>
                </p:cNvPr>
                <p:cNvSpPr/>
                <p:nvPr/>
              </p:nvSpPr>
              <p:spPr>
                <a:xfrm>
                  <a:off x="7891667"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3" name="CuadroTexto 12">
                <a:extLst>
                  <a:ext uri="{FF2B5EF4-FFF2-40B4-BE49-F238E27FC236}">
                    <a16:creationId xmlns:a16="http://schemas.microsoft.com/office/drawing/2014/main" id="{BB4F59DD-3DBD-4464-99EE-B440950BA6F3}"/>
                  </a:ext>
                </a:extLst>
              </p:cNvPr>
              <p:cNvSpPr txBox="1"/>
              <p:nvPr/>
            </p:nvSpPr>
            <p:spPr>
              <a:xfrm>
                <a:off x="2610678" y="441213"/>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A</a:t>
                </a:r>
              </a:p>
            </p:txBody>
          </p:sp>
          <p:sp>
            <p:nvSpPr>
              <p:cNvPr id="14" name="CuadroTexto 13">
                <a:extLst>
                  <a:ext uri="{FF2B5EF4-FFF2-40B4-BE49-F238E27FC236}">
                    <a16:creationId xmlns:a16="http://schemas.microsoft.com/office/drawing/2014/main" id="{290C78CB-C8A1-49E4-9925-F55B45D6C697}"/>
                  </a:ext>
                </a:extLst>
              </p:cNvPr>
              <p:cNvSpPr txBox="1"/>
              <p:nvPr/>
            </p:nvSpPr>
            <p:spPr>
              <a:xfrm>
                <a:off x="3528391" y="441212"/>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c</a:t>
                </a:r>
              </a:p>
            </p:txBody>
          </p:sp>
          <p:sp>
            <p:nvSpPr>
              <p:cNvPr id="15" name="CuadroTexto 14">
                <a:extLst>
                  <a:ext uri="{FF2B5EF4-FFF2-40B4-BE49-F238E27FC236}">
                    <a16:creationId xmlns:a16="http://schemas.microsoft.com/office/drawing/2014/main" id="{624EF9DA-14B4-4EEA-B1BD-2BE6891A5DCC}"/>
                  </a:ext>
                </a:extLst>
              </p:cNvPr>
              <p:cNvSpPr txBox="1"/>
              <p:nvPr/>
            </p:nvSpPr>
            <p:spPr>
              <a:xfrm>
                <a:off x="4321864" y="441211"/>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t</a:t>
                </a:r>
              </a:p>
            </p:txBody>
          </p:sp>
          <p:sp>
            <p:nvSpPr>
              <p:cNvPr id="16" name="CuadroTexto 15">
                <a:extLst>
                  <a:ext uri="{FF2B5EF4-FFF2-40B4-BE49-F238E27FC236}">
                    <a16:creationId xmlns:a16="http://schemas.microsoft.com/office/drawing/2014/main" id="{B9F8304B-5269-4A50-8281-774801903387}"/>
                  </a:ext>
                </a:extLst>
              </p:cNvPr>
              <p:cNvSpPr txBox="1"/>
              <p:nvPr/>
            </p:nvSpPr>
            <p:spPr>
              <a:xfrm>
                <a:off x="5176629" y="441209"/>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i</a:t>
                </a:r>
              </a:p>
            </p:txBody>
          </p:sp>
          <p:sp>
            <p:nvSpPr>
              <p:cNvPr id="17" name="CuadroTexto 16">
                <a:extLst>
                  <a:ext uri="{FF2B5EF4-FFF2-40B4-BE49-F238E27FC236}">
                    <a16:creationId xmlns:a16="http://schemas.microsoft.com/office/drawing/2014/main" id="{5B2AEBC4-19B5-4574-BD84-F398031D2244}"/>
                  </a:ext>
                </a:extLst>
              </p:cNvPr>
              <p:cNvSpPr txBox="1"/>
              <p:nvPr/>
            </p:nvSpPr>
            <p:spPr>
              <a:xfrm>
                <a:off x="6120851" y="441208"/>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v</a:t>
                </a:r>
              </a:p>
            </p:txBody>
          </p:sp>
          <p:sp>
            <p:nvSpPr>
              <p:cNvPr id="18" name="CuadroTexto 17">
                <a:extLst>
                  <a:ext uri="{FF2B5EF4-FFF2-40B4-BE49-F238E27FC236}">
                    <a16:creationId xmlns:a16="http://schemas.microsoft.com/office/drawing/2014/main" id="{C4CBF2E2-FAE0-4CCB-BB5B-DA73EAC6EE77}"/>
                  </a:ext>
                </a:extLst>
              </p:cNvPr>
              <p:cNvSpPr txBox="1"/>
              <p:nvPr/>
            </p:nvSpPr>
            <p:spPr>
              <a:xfrm>
                <a:off x="7017031" y="450565"/>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i</a:t>
                </a:r>
              </a:p>
            </p:txBody>
          </p:sp>
          <p:sp>
            <p:nvSpPr>
              <p:cNvPr id="19" name="CuadroTexto 18">
                <a:extLst>
                  <a:ext uri="{FF2B5EF4-FFF2-40B4-BE49-F238E27FC236}">
                    <a16:creationId xmlns:a16="http://schemas.microsoft.com/office/drawing/2014/main" id="{A8648FAD-9A13-45A2-B493-0578C08D3C8B}"/>
                  </a:ext>
                </a:extLst>
              </p:cNvPr>
              <p:cNvSpPr txBox="1"/>
              <p:nvPr/>
            </p:nvSpPr>
            <p:spPr>
              <a:xfrm>
                <a:off x="7894987" y="450564"/>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d</a:t>
                </a:r>
              </a:p>
            </p:txBody>
          </p:sp>
          <p:sp>
            <p:nvSpPr>
              <p:cNvPr id="20" name="Elipse 19">
                <a:extLst>
                  <a:ext uri="{FF2B5EF4-FFF2-40B4-BE49-F238E27FC236}">
                    <a16:creationId xmlns:a16="http://schemas.microsoft.com/office/drawing/2014/main" id="{FAB1FD6F-0E4E-4E5B-8167-DE341B461662}"/>
                  </a:ext>
                </a:extLst>
              </p:cNvPr>
              <p:cNvSpPr/>
              <p:nvPr/>
            </p:nvSpPr>
            <p:spPr>
              <a:xfrm>
                <a:off x="9515080" y="565944"/>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CuadroTexto 20">
                <a:extLst>
                  <a:ext uri="{FF2B5EF4-FFF2-40B4-BE49-F238E27FC236}">
                    <a16:creationId xmlns:a16="http://schemas.microsoft.com/office/drawing/2014/main" id="{35F76ADD-A179-4DA5-B7B3-C2D14733EE74}"/>
                  </a:ext>
                </a:extLst>
              </p:cNvPr>
              <p:cNvSpPr txBox="1"/>
              <p:nvPr/>
            </p:nvSpPr>
            <p:spPr>
              <a:xfrm>
                <a:off x="8711640" y="441207"/>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a</a:t>
                </a:r>
              </a:p>
            </p:txBody>
          </p:sp>
        </p:grpSp>
        <p:sp>
          <p:nvSpPr>
            <p:cNvPr id="22" name="CuadroTexto 21">
              <a:extLst>
                <a:ext uri="{FF2B5EF4-FFF2-40B4-BE49-F238E27FC236}">
                  <a16:creationId xmlns:a16="http://schemas.microsoft.com/office/drawing/2014/main" id="{1E18DEDB-9D40-4B33-B90B-19F414E8062B}"/>
                </a:ext>
              </a:extLst>
            </p:cNvPr>
            <p:cNvSpPr txBox="1"/>
            <p:nvPr/>
          </p:nvSpPr>
          <p:spPr>
            <a:xfrm>
              <a:off x="9354377" y="374935"/>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d</a:t>
              </a:r>
            </a:p>
          </p:txBody>
        </p:sp>
      </p:grpSp>
      <p:grpSp>
        <p:nvGrpSpPr>
          <p:cNvPr id="35" name="Grupo 34">
            <a:extLst>
              <a:ext uri="{FF2B5EF4-FFF2-40B4-BE49-F238E27FC236}">
                <a16:creationId xmlns:a16="http://schemas.microsoft.com/office/drawing/2014/main" id="{C34B9BE7-4445-4031-9BF8-A4F7E88A1604}"/>
              </a:ext>
            </a:extLst>
          </p:cNvPr>
          <p:cNvGrpSpPr/>
          <p:nvPr/>
        </p:nvGrpSpPr>
        <p:grpSpPr>
          <a:xfrm rot="16200000">
            <a:off x="169918" y="3236832"/>
            <a:ext cx="5066242" cy="715617"/>
            <a:chOff x="1046922" y="2201002"/>
            <a:chExt cx="10137913" cy="1166192"/>
          </a:xfrm>
        </p:grpSpPr>
        <p:cxnSp>
          <p:nvCxnSpPr>
            <p:cNvPr id="27" name="Conector recto 26">
              <a:extLst>
                <a:ext uri="{FF2B5EF4-FFF2-40B4-BE49-F238E27FC236}">
                  <a16:creationId xmlns:a16="http://schemas.microsoft.com/office/drawing/2014/main" id="{482A1018-1ADD-4B62-ADAE-7734BD44C5D7}"/>
                </a:ext>
              </a:extLst>
            </p:cNvPr>
            <p:cNvCxnSpPr/>
            <p:nvPr/>
          </p:nvCxnSpPr>
          <p:spPr>
            <a:xfrm>
              <a:off x="5842546" y="2201002"/>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3C7C5AC6-6E70-453C-AE3B-FCD9BB4BF879}"/>
                </a:ext>
              </a:extLst>
            </p:cNvPr>
            <p:cNvCxnSpPr>
              <a:cxnSpLocks/>
            </p:cNvCxnSpPr>
            <p:nvPr/>
          </p:nvCxnSpPr>
          <p:spPr>
            <a:xfrm>
              <a:off x="1046922" y="2784098"/>
              <a:ext cx="10137913" cy="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Conector recto 30">
              <a:extLst>
                <a:ext uri="{FF2B5EF4-FFF2-40B4-BE49-F238E27FC236}">
                  <a16:creationId xmlns:a16="http://schemas.microsoft.com/office/drawing/2014/main" id="{707FD53A-D1DB-4AA3-9BDC-D1E28C0012CC}"/>
                </a:ext>
              </a:extLst>
            </p:cNvPr>
            <p:cNvCxnSpPr/>
            <p:nvPr/>
          </p:nvCxnSpPr>
          <p:spPr>
            <a:xfrm>
              <a:off x="1046922" y="2784098"/>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B5160DC3-8B87-4D8E-842E-74225BD75049}"/>
                </a:ext>
              </a:extLst>
            </p:cNvPr>
            <p:cNvCxnSpPr/>
            <p:nvPr/>
          </p:nvCxnSpPr>
          <p:spPr>
            <a:xfrm>
              <a:off x="11184835" y="2784098"/>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53" name="Rectángulo 52">
            <a:extLst>
              <a:ext uri="{FF2B5EF4-FFF2-40B4-BE49-F238E27FC236}">
                <a16:creationId xmlns:a16="http://schemas.microsoft.com/office/drawing/2014/main" id="{B54D1DDE-1670-4EBA-99F8-0FB6B50FA00C}"/>
              </a:ext>
            </a:extLst>
          </p:cNvPr>
          <p:cNvSpPr/>
          <p:nvPr/>
        </p:nvSpPr>
        <p:spPr>
          <a:xfrm>
            <a:off x="4823342" y="1728356"/>
            <a:ext cx="2464913" cy="1107996"/>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Rectángulo 53">
            <a:extLst>
              <a:ext uri="{FF2B5EF4-FFF2-40B4-BE49-F238E27FC236}">
                <a16:creationId xmlns:a16="http://schemas.microsoft.com/office/drawing/2014/main" id="{BA501E86-D02C-4BA2-9505-75EE0BB1318E}"/>
              </a:ext>
            </a:extLst>
          </p:cNvPr>
          <p:cNvSpPr/>
          <p:nvPr/>
        </p:nvSpPr>
        <p:spPr>
          <a:xfrm>
            <a:off x="7863703" y="1517898"/>
            <a:ext cx="3806295" cy="1603513"/>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Rectángulo 54">
            <a:extLst>
              <a:ext uri="{FF2B5EF4-FFF2-40B4-BE49-F238E27FC236}">
                <a16:creationId xmlns:a16="http://schemas.microsoft.com/office/drawing/2014/main" id="{10825F38-244B-4A91-BB39-A7E78D5B0A2E}"/>
              </a:ext>
            </a:extLst>
          </p:cNvPr>
          <p:cNvSpPr/>
          <p:nvPr/>
        </p:nvSpPr>
        <p:spPr>
          <a:xfrm>
            <a:off x="106855" y="3288475"/>
            <a:ext cx="2082544" cy="6123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latin typeface="Modern Love" panose="04090805081005020601" pitchFamily="82" charset="0"/>
                <a:cs typeface="Arial" panose="020B0604020202020204" pitchFamily="34" charset="0"/>
              </a:rPr>
              <a:t>Capitulo 6</a:t>
            </a:r>
          </a:p>
        </p:txBody>
      </p:sp>
      <p:sp>
        <p:nvSpPr>
          <p:cNvPr id="11" name="CuadroTexto 10">
            <a:extLst>
              <a:ext uri="{FF2B5EF4-FFF2-40B4-BE49-F238E27FC236}">
                <a16:creationId xmlns:a16="http://schemas.microsoft.com/office/drawing/2014/main" id="{006B403D-6089-4BDB-AA9C-C5CC3538DF75}"/>
              </a:ext>
            </a:extLst>
          </p:cNvPr>
          <p:cNvSpPr txBox="1"/>
          <p:nvPr/>
        </p:nvSpPr>
        <p:spPr>
          <a:xfrm>
            <a:off x="9581726" y="0"/>
            <a:ext cx="1341036" cy="1107996"/>
          </a:xfrm>
          <a:prstGeom prst="rect">
            <a:avLst/>
          </a:prstGeom>
          <a:noFill/>
        </p:spPr>
        <p:txBody>
          <a:bodyPr wrap="square" rtlCol="0">
            <a:spAutoFit/>
          </a:bodyPr>
          <a:lstStyle/>
          <a:p>
            <a:r>
              <a:rPr lang="es-ES" sz="6600" dirty="0">
                <a:latin typeface="Modern Love" panose="04090805081005020601" pitchFamily="82" charset="0"/>
              </a:rPr>
              <a:t>2</a:t>
            </a:r>
          </a:p>
        </p:txBody>
      </p:sp>
      <p:sp>
        <p:nvSpPr>
          <p:cNvPr id="69" name="CuadroTexto 68">
            <a:extLst>
              <a:ext uri="{FF2B5EF4-FFF2-40B4-BE49-F238E27FC236}">
                <a16:creationId xmlns:a16="http://schemas.microsoft.com/office/drawing/2014/main" id="{ADF633E7-AEB3-4323-BDC0-62EA7AD8FC87}"/>
              </a:ext>
            </a:extLst>
          </p:cNvPr>
          <p:cNvSpPr txBox="1"/>
          <p:nvPr/>
        </p:nvSpPr>
        <p:spPr>
          <a:xfrm>
            <a:off x="5053903" y="1797485"/>
            <a:ext cx="2464911" cy="923330"/>
          </a:xfrm>
          <a:prstGeom prst="rect">
            <a:avLst/>
          </a:prstGeom>
          <a:noFill/>
        </p:spPr>
        <p:txBody>
          <a:bodyPr wrap="square">
            <a:spAutoFit/>
          </a:bodyPr>
          <a:lstStyle/>
          <a:p>
            <a:r>
              <a:rPr lang="es-ES" dirty="0"/>
              <a:t>Capacidad de los actores para llevar un buen gobierno.</a:t>
            </a:r>
          </a:p>
        </p:txBody>
      </p:sp>
      <p:sp>
        <p:nvSpPr>
          <p:cNvPr id="70" name="CuadroTexto 69">
            <a:extLst>
              <a:ext uri="{FF2B5EF4-FFF2-40B4-BE49-F238E27FC236}">
                <a16:creationId xmlns:a16="http://schemas.microsoft.com/office/drawing/2014/main" id="{DBA536F3-AC08-4FD5-A277-890383FB3C55}"/>
              </a:ext>
            </a:extLst>
          </p:cNvPr>
          <p:cNvSpPr txBox="1"/>
          <p:nvPr/>
        </p:nvSpPr>
        <p:spPr>
          <a:xfrm>
            <a:off x="7887624" y="1543738"/>
            <a:ext cx="3912315" cy="1600438"/>
          </a:xfrm>
          <a:prstGeom prst="rect">
            <a:avLst/>
          </a:prstGeom>
          <a:noFill/>
        </p:spPr>
        <p:txBody>
          <a:bodyPr wrap="square">
            <a:spAutoFit/>
          </a:bodyPr>
          <a:lstStyle/>
          <a:p>
            <a:r>
              <a:rPr lang="es-ES" sz="1400" dirty="0"/>
              <a:t>Implica la acción conjunta de diversos actores de la sociedad para el logro de objetivos compartidos, por lo que se conforman en redes formales e informales, cuyos requerimientos son, entre otros: interdependencia, pluralismo, coordinación, colaboración, participación, transparencia y rendición de cuentas </a:t>
            </a:r>
          </a:p>
        </p:txBody>
      </p:sp>
      <p:sp>
        <p:nvSpPr>
          <p:cNvPr id="73" name="Rectángulo 72">
            <a:extLst>
              <a:ext uri="{FF2B5EF4-FFF2-40B4-BE49-F238E27FC236}">
                <a16:creationId xmlns:a16="http://schemas.microsoft.com/office/drawing/2014/main" id="{D88161A1-1901-4EE0-BD6B-8AA5087E9C60}"/>
              </a:ext>
            </a:extLst>
          </p:cNvPr>
          <p:cNvSpPr/>
          <p:nvPr/>
        </p:nvSpPr>
        <p:spPr>
          <a:xfrm>
            <a:off x="4983400" y="3833268"/>
            <a:ext cx="4783451" cy="2421758"/>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43" name="Conector recto de flecha 42">
            <a:extLst>
              <a:ext uri="{FF2B5EF4-FFF2-40B4-BE49-F238E27FC236}">
                <a16:creationId xmlns:a16="http://schemas.microsoft.com/office/drawing/2014/main" id="{F53437E2-2353-415E-BA2E-B06462E4D066}"/>
              </a:ext>
            </a:extLst>
          </p:cNvPr>
          <p:cNvCxnSpPr>
            <a:cxnSpLocks/>
            <a:stCxn id="73" idx="0"/>
          </p:cNvCxnSpPr>
          <p:nvPr/>
        </p:nvCxnSpPr>
        <p:spPr>
          <a:xfrm flipV="1">
            <a:off x="7375126" y="2723106"/>
            <a:ext cx="428118" cy="11101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Conector recto de flecha 46">
            <a:extLst>
              <a:ext uri="{FF2B5EF4-FFF2-40B4-BE49-F238E27FC236}">
                <a16:creationId xmlns:a16="http://schemas.microsoft.com/office/drawing/2014/main" id="{F74BB350-7F91-4325-9B3A-261926B3A822}"/>
              </a:ext>
            </a:extLst>
          </p:cNvPr>
          <p:cNvCxnSpPr>
            <a:cxnSpLocks/>
          </p:cNvCxnSpPr>
          <p:nvPr/>
        </p:nvCxnSpPr>
        <p:spPr>
          <a:xfrm flipV="1">
            <a:off x="7269263" y="2105918"/>
            <a:ext cx="539651" cy="15086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a:extLst>
              <a:ext uri="{FF2B5EF4-FFF2-40B4-BE49-F238E27FC236}">
                <a16:creationId xmlns:a16="http://schemas.microsoft.com/office/drawing/2014/main" id="{B2AE815A-3930-4104-8BAF-95BA111B1154}"/>
              </a:ext>
            </a:extLst>
          </p:cNvPr>
          <p:cNvCxnSpPr>
            <a:cxnSpLocks/>
            <a:stCxn id="50" idx="3"/>
            <a:endCxn id="53" idx="1"/>
          </p:cNvCxnSpPr>
          <p:nvPr/>
        </p:nvCxnSpPr>
        <p:spPr>
          <a:xfrm flipV="1">
            <a:off x="4641012" y="2282354"/>
            <a:ext cx="182330" cy="10602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Conector recto de flecha 77">
            <a:extLst>
              <a:ext uri="{FF2B5EF4-FFF2-40B4-BE49-F238E27FC236}">
                <a16:creationId xmlns:a16="http://schemas.microsoft.com/office/drawing/2014/main" id="{7F0F5026-AE92-4099-8139-2A2D115BC29A}"/>
              </a:ext>
            </a:extLst>
          </p:cNvPr>
          <p:cNvCxnSpPr>
            <a:cxnSpLocks/>
            <a:stCxn id="50" idx="3"/>
            <a:endCxn id="73" idx="1"/>
          </p:cNvCxnSpPr>
          <p:nvPr/>
        </p:nvCxnSpPr>
        <p:spPr>
          <a:xfrm>
            <a:off x="4641012" y="3342629"/>
            <a:ext cx="342388" cy="17015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Rectángulo 49">
            <a:extLst>
              <a:ext uri="{FF2B5EF4-FFF2-40B4-BE49-F238E27FC236}">
                <a16:creationId xmlns:a16="http://schemas.microsoft.com/office/drawing/2014/main" id="{F856197C-3CA4-4053-B73C-043906FC44A6}"/>
              </a:ext>
            </a:extLst>
          </p:cNvPr>
          <p:cNvSpPr/>
          <p:nvPr/>
        </p:nvSpPr>
        <p:spPr>
          <a:xfrm>
            <a:off x="2788887" y="3036463"/>
            <a:ext cx="1852125" cy="6123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Modern Love" panose="04090805081005020601" pitchFamily="82" charset="0"/>
                <a:cs typeface="Arial" panose="020B0604020202020204" pitchFamily="34" charset="0"/>
              </a:rPr>
              <a:t>Gobernabilidad</a:t>
            </a:r>
          </a:p>
        </p:txBody>
      </p:sp>
      <p:sp>
        <p:nvSpPr>
          <p:cNvPr id="49" name="CuadroTexto 48">
            <a:extLst>
              <a:ext uri="{FF2B5EF4-FFF2-40B4-BE49-F238E27FC236}">
                <a16:creationId xmlns:a16="http://schemas.microsoft.com/office/drawing/2014/main" id="{9FBFD76C-E828-4072-9622-E678AE22C191}"/>
              </a:ext>
            </a:extLst>
          </p:cNvPr>
          <p:cNvSpPr txBox="1"/>
          <p:nvPr/>
        </p:nvSpPr>
        <p:spPr>
          <a:xfrm>
            <a:off x="5241025" y="3942157"/>
            <a:ext cx="4159127" cy="2246769"/>
          </a:xfrm>
          <a:prstGeom prst="rect">
            <a:avLst/>
          </a:prstGeom>
          <a:noFill/>
        </p:spPr>
        <p:txBody>
          <a:bodyPr wrap="square">
            <a:spAutoFit/>
          </a:bodyPr>
          <a:lstStyle/>
          <a:p>
            <a:r>
              <a:rPr lang="es-ES" sz="2000" dirty="0"/>
              <a:t>Implica un cambio en las reglas del juego existentes; es decir, una nueva forma de gobernar, donde se reformulan las capacidades y los límites tanto del Estado como de los actores no estatales para dar rumbo a las políticas públicas.</a:t>
            </a:r>
          </a:p>
        </p:txBody>
      </p:sp>
      <p:pic>
        <p:nvPicPr>
          <p:cNvPr id="4100" name="Picture 4" descr="GESTIÓN PÚBLICA Y GOBERNABILIDAD: LA NUEVA GESTIÓN PÚBLICA">
            <a:extLst>
              <a:ext uri="{FF2B5EF4-FFF2-40B4-BE49-F238E27FC236}">
                <a16:creationId xmlns:a16="http://schemas.microsoft.com/office/drawing/2014/main" id="{3E348784-A0C3-4B39-A51E-1E465B5F7F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01" y="1410223"/>
            <a:ext cx="2528648" cy="1744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258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2" descr="Fotos de Fondo rosa de stock, Fondo rosa imágenes libres de derechos |  Depositphotos®">
            <a:extLst>
              <a:ext uri="{FF2B5EF4-FFF2-40B4-BE49-F238E27FC236}">
                <a16:creationId xmlns:a16="http://schemas.microsoft.com/office/drawing/2014/main" id="{E18BFB25-D736-4272-A2E1-95558291D3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38" y="-34316"/>
            <a:ext cx="12241038" cy="6905402"/>
          </a:xfrm>
          <a:prstGeom prst="rect">
            <a:avLst/>
          </a:prstGeom>
          <a:noFill/>
          <a:extLst>
            <a:ext uri="{909E8E84-426E-40DD-AFC4-6F175D3DCCD1}">
              <a14:hiddenFill xmlns:a14="http://schemas.microsoft.com/office/drawing/2010/main">
                <a:solidFill>
                  <a:srgbClr val="FFFFFF"/>
                </a:solidFill>
              </a14:hiddenFill>
            </a:ext>
          </a:extLst>
        </p:spPr>
      </p:pic>
      <p:grpSp>
        <p:nvGrpSpPr>
          <p:cNvPr id="24" name="Grupo 23">
            <a:extLst>
              <a:ext uri="{FF2B5EF4-FFF2-40B4-BE49-F238E27FC236}">
                <a16:creationId xmlns:a16="http://schemas.microsoft.com/office/drawing/2014/main" id="{50EB7804-605B-4FBE-A5AA-DD2216C8DD43}"/>
              </a:ext>
            </a:extLst>
          </p:cNvPr>
          <p:cNvGrpSpPr/>
          <p:nvPr/>
        </p:nvGrpSpPr>
        <p:grpSpPr>
          <a:xfrm>
            <a:off x="1634360" y="-34312"/>
            <a:ext cx="8307464" cy="883995"/>
            <a:chOff x="2213104" y="321937"/>
            <a:chExt cx="8307464" cy="883995"/>
          </a:xfrm>
        </p:grpSpPr>
        <p:grpSp>
          <p:nvGrpSpPr>
            <p:cNvPr id="23" name="Grupo 22">
              <a:extLst>
                <a:ext uri="{FF2B5EF4-FFF2-40B4-BE49-F238E27FC236}">
                  <a16:creationId xmlns:a16="http://schemas.microsoft.com/office/drawing/2014/main" id="{D188C11C-9D90-41BC-844B-230296FD47FE}"/>
                </a:ext>
              </a:extLst>
            </p:cNvPr>
            <p:cNvGrpSpPr/>
            <p:nvPr/>
          </p:nvGrpSpPr>
          <p:grpSpPr>
            <a:xfrm>
              <a:off x="2213104" y="321937"/>
              <a:ext cx="7765792" cy="840355"/>
              <a:chOff x="2491409" y="441207"/>
              <a:chExt cx="7765792" cy="840355"/>
            </a:xfrm>
          </p:grpSpPr>
          <p:grpSp>
            <p:nvGrpSpPr>
              <p:cNvPr id="10" name="Grupo 9">
                <a:extLst>
                  <a:ext uri="{FF2B5EF4-FFF2-40B4-BE49-F238E27FC236}">
                    <a16:creationId xmlns:a16="http://schemas.microsoft.com/office/drawing/2014/main" id="{726B1139-C085-4CA9-B12C-C03FAF8E00A8}"/>
                  </a:ext>
                </a:extLst>
              </p:cNvPr>
              <p:cNvGrpSpPr/>
              <p:nvPr/>
            </p:nvGrpSpPr>
            <p:grpSpPr>
              <a:xfrm>
                <a:off x="2491409" y="556593"/>
                <a:ext cx="6911005" cy="715617"/>
                <a:chOff x="1722783" y="728870"/>
                <a:chExt cx="6911005" cy="715617"/>
              </a:xfrm>
            </p:grpSpPr>
            <p:sp>
              <p:nvSpPr>
                <p:cNvPr id="2" name="Elipse 1">
                  <a:extLst>
                    <a:ext uri="{FF2B5EF4-FFF2-40B4-BE49-F238E27FC236}">
                      <a16:creationId xmlns:a16="http://schemas.microsoft.com/office/drawing/2014/main" id="{5902F95C-EE38-42B2-BB2D-06CF29F4C1A3}"/>
                    </a:ext>
                  </a:extLst>
                </p:cNvPr>
                <p:cNvSpPr/>
                <p:nvPr/>
              </p:nvSpPr>
              <p:spPr>
                <a:xfrm>
                  <a:off x="1722783"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 name="Elipse 2">
                  <a:extLst>
                    <a:ext uri="{FF2B5EF4-FFF2-40B4-BE49-F238E27FC236}">
                      <a16:creationId xmlns:a16="http://schemas.microsoft.com/office/drawing/2014/main" id="{DCA8750F-3EF0-4843-B0EA-3E155D25DA2E}"/>
                    </a:ext>
                  </a:extLst>
                </p:cNvPr>
                <p:cNvSpPr/>
                <p:nvPr/>
              </p:nvSpPr>
              <p:spPr>
                <a:xfrm>
                  <a:off x="2577548"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Elipse 3">
                  <a:extLst>
                    <a:ext uri="{FF2B5EF4-FFF2-40B4-BE49-F238E27FC236}">
                      <a16:creationId xmlns:a16="http://schemas.microsoft.com/office/drawing/2014/main" id="{0F8B9D46-F05B-45CF-9AB8-E0804118B88D}"/>
                    </a:ext>
                  </a:extLst>
                </p:cNvPr>
                <p:cNvSpPr/>
                <p:nvPr/>
              </p:nvSpPr>
              <p:spPr>
                <a:xfrm>
                  <a:off x="3432313"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Elipse 4">
                  <a:extLst>
                    <a:ext uri="{FF2B5EF4-FFF2-40B4-BE49-F238E27FC236}">
                      <a16:creationId xmlns:a16="http://schemas.microsoft.com/office/drawing/2014/main" id="{D47770FC-7A90-4460-A1D9-3AC32F606546}"/>
                    </a:ext>
                  </a:extLst>
                </p:cNvPr>
                <p:cNvSpPr/>
                <p:nvPr/>
              </p:nvSpPr>
              <p:spPr>
                <a:xfrm>
                  <a:off x="4287078"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Elipse 5">
                  <a:extLst>
                    <a:ext uri="{FF2B5EF4-FFF2-40B4-BE49-F238E27FC236}">
                      <a16:creationId xmlns:a16="http://schemas.microsoft.com/office/drawing/2014/main" id="{9D629372-CE52-43E8-8717-6C2DFB1CD7C2}"/>
                    </a:ext>
                  </a:extLst>
                </p:cNvPr>
                <p:cNvSpPr/>
                <p:nvPr/>
              </p:nvSpPr>
              <p:spPr>
                <a:xfrm>
                  <a:off x="5181599"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Elipse 6">
                  <a:extLst>
                    <a:ext uri="{FF2B5EF4-FFF2-40B4-BE49-F238E27FC236}">
                      <a16:creationId xmlns:a16="http://schemas.microsoft.com/office/drawing/2014/main" id="{9AC21588-6891-4ABD-BFDD-F2FF08BE6968}"/>
                    </a:ext>
                  </a:extLst>
                </p:cNvPr>
                <p:cNvSpPr/>
                <p:nvPr/>
              </p:nvSpPr>
              <p:spPr>
                <a:xfrm>
                  <a:off x="6076120"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Elipse 7">
                  <a:extLst>
                    <a:ext uri="{FF2B5EF4-FFF2-40B4-BE49-F238E27FC236}">
                      <a16:creationId xmlns:a16="http://schemas.microsoft.com/office/drawing/2014/main" id="{0BD08444-5FA8-45D4-9259-459C7920D5FA}"/>
                    </a:ext>
                  </a:extLst>
                </p:cNvPr>
                <p:cNvSpPr/>
                <p:nvPr/>
              </p:nvSpPr>
              <p:spPr>
                <a:xfrm>
                  <a:off x="6970641" y="728870"/>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Elipse 8">
                  <a:extLst>
                    <a:ext uri="{FF2B5EF4-FFF2-40B4-BE49-F238E27FC236}">
                      <a16:creationId xmlns:a16="http://schemas.microsoft.com/office/drawing/2014/main" id="{38E0B8BD-03A8-4D1C-9B99-525DFDBB3547}"/>
                    </a:ext>
                  </a:extLst>
                </p:cNvPr>
                <p:cNvSpPr/>
                <p:nvPr/>
              </p:nvSpPr>
              <p:spPr>
                <a:xfrm>
                  <a:off x="7891667" y="728870"/>
                  <a:ext cx="742121" cy="715617"/>
                </a:xfrm>
                <a:prstGeom prst="ellipse">
                  <a:avLst/>
                </a:prstGeom>
                <a:solidFill>
                  <a:srgbClr val="F494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13" name="CuadroTexto 12">
                <a:extLst>
                  <a:ext uri="{FF2B5EF4-FFF2-40B4-BE49-F238E27FC236}">
                    <a16:creationId xmlns:a16="http://schemas.microsoft.com/office/drawing/2014/main" id="{BB4F59DD-3DBD-4464-99EE-B440950BA6F3}"/>
                  </a:ext>
                </a:extLst>
              </p:cNvPr>
              <p:cNvSpPr txBox="1"/>
              <p:nvPr/>
            </p:nvSpPr>
            <p:spPr>
              <a:xfrm>
                <a:off x="2610678" y="441213"/>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A</a:t>
                </a:r>
              </a:p>
            </p:txBody>
          </p:sp>
          <p:sp>
            <p:nvSpPr>
              <p:cNvPr id="14" name="CuadroTexto 13">
                <a:extLst>
                  <a:ext uri="{FF2B5EF4-FFF2-40B4-BE49-F238E27FC236}">
                    <a16:creationId xmlns:a16="http://schemas.microsoft.com/office/drawing/2014/main" id="{290C78CB-C8A1-49E4-9925-F55B45D6C697}"/>
                  </a:ext>
                </a:extLst>
              </p:cNvPr>
              <p:cNvSpPr txBox="1"/>
              <p:nvPr/>
            </p:nvSpPr>
            <p:spPr>
              <a:xfrm>
                <a:off x="3528391" y="441212"/>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c</a:t>
                </a:r>
              </a:p>
            </p:txBody>
          </p:sp>
          <p:sp>
            <p:nvSpPr>
              <p:cNvPr id="15" name="CuadroTexto 14">
                <a:extLst>
                  <a:ext uri="{FF2B5EF4-FFF2-40B4-BE49-F238E27FC236}">
                    <a16:creationId xmlns:a16="http://schemas.microsoft.com/office/drawing/2014/main" id="{624EF9DA-14B4-4EEA-B1BD-2BE6891A5DCC}"/>
                  </a:ext>
                </a:extLst>
              </p:cNvPr>
              <p:cNvSpPr txBox="1"/>
              <p:nvPr/>
            </p:nvSpPr>
            <p:spPr>
              <a:xfrm>
                <a:off x="4321864" y="441211"/>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t</a:t>
                </a:r>
              </a:p>
            </p:txBody>
          </p:sp>
          <p:sp>
            <p:nvSpPr>
              <p:cNvPr id="16" name="CuadroTexto 15">
                <a:extLst>
                  <a:ext uri="{FF2B5EF4-FFF2-40B4-BE49-F238E27FC236}">
                    <a16:creationId xmlns:a16="http://schemas.microsoft.com/office/drawing/2014/main" id="{B9F8304B-5269-4A50-8281-774801903387}"/>
                  </a:ext>
                </a:extLst>
              </p:cNvPr>
              <p:cNvSpPr txBox="1"/>
              <p:nvPr/>
            </p:nvSpPr>
            <p:spPr>
              <a:xfrm>
                <a:off x="5176629" y="441209"/>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i</a:t>
                </a:r>
              </a:p>
            </p:txBody>
          </p:sp>
          <p:sp>
            <p:nvSpPr>
              <p:cNvPr id="17" name="CuadroTexto 16">
                <a:extLst>
                  <a:ext uri="{FF2B5EF4-FFF2-40B4-BE49-F238E27FC236}">
                    <a16:creationId xmlns:a16="http://schemas.microsoft.com/office/drawing/2014/main" id="{5B2AEBC4-19B5-4574-BD84-F398031D2244}"/>
                  </a:ext>
                </a:extLst>
              </p:cNvPr>
              <p:cNvSpPr txBox="1"/>
              <p:nvPr/>
            </p:nvSpPr>
            <p:spPr>
              <a:xfrm>
                <a:off x="6120851" y="441208"/>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v</a:t>
                </a:r>
              </a:p>
            </p:txBody>
          </p:sp>
          <p:sp>
            <p:nvSpPr>
              <p:cNvPr id="18" name="CuadroTexto 17">
                <a:extLst>
                  <a:ext uri="{FF2B5EF4-FFF2-40B4-BE49-F238E27FC236}">
                    <a16:creationId xmlns:a16="http://schemas.microsoft.com/office/drawing/2014/main" id="{C4CBF2E2-FAE0-4CCB-BB5B-DA73EAC6EE77}"/>
                  </a:ext>
                </a:extLst>
              </p:cNvPr>
              <p:cNvSpPr txBox="1"/>
              <p:nvPr/>
            </p:nvSpPr>
            <p:spPr>
              <a:xfrm>
                <a:off x="7017031" y="450565"/>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i</a:t>
                </a:r>
              </a:p>
            </p:txBody>
          </p:sp>
          <p:sp>
            <p:nvSpPr>
              <p:cNvPr id="19" name="CuadroTexto 18">
                <a:extLst>
                  <a:ext uri="{FF2B5EF4-FFF2-40B4-BE49-F238E27FC236}">
                    <a16:creationId xmlns:a16="http://schemas.microsoft.com/office/drawing/2014/main" id="{A8648FAD-9A13-45A2-B493-0578C08D3C8B}"/>
                  </a:ext>
                </a:extLst>
              </p:cNvPr>
              <p:cNvSpPr txBox="1"/>
              <p:nvPr/>
            </p:nvSpPr>
            <p:spPr>
              <a:xfrm>
                <a:off x="7894987" y="450564"/>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d</a:t>
                </a:r>
              </a:p>
            </p:txBody>
          </p:sp>
          <p:sp>
            <p:nvSpPr>
              <p:cNvPr id="20" name="Elipse 19">
                <a:extLst>
                  <a:ext uri="{FF2B5EF4-FFF2-40B4-BE49-F238E27FC236}">
                    <a16:creationId xmlns:a16="http://schemas.microsoft.com/office/drawing/2014/main" id="{FAB1FD6F-0E4E-4E5B-8167-DE341B461662}"/>
                  </a:ext>
                </a:extLst>
              </p:cNvPr>
              <p:cNvSpPr/>
              <p:nvPr/>
            </p:nvSpPr>
            <p:spPr>
              <a:xfrm>
                <a:off x="9515080" y="565944"/>
                <a:ext cx="742121" cy="715617"/>
              </a:xfrm>
              <a:prstGeom prst="ellipse">
                <a:avLst/>
              </a:prstGeom>
              <a:solidFill>
                <a:srgbClr val="F1C4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1" name="CuadroTexto 20">
                <a:extLst>
                  <a:ext uri="{FF2B5EF4-FFF2-40B4-BE49-F238E27FC236}">
                    <a16:creationId xmlns:a16="http://schemas.microsoft.com/office/drawing/2014/main" id="{35F76ADD-A179-4DA5-B7B3-C2D14733EE74}"/>
                  </a:ext>
                </a:extLst>
              </p:cNvPr>
              <p:cNvSpPr txBox="1"/>
              <p:nvPr/>
            </p:nvSpPr>
            <p:spPr>
              <a:xfrm>
                <a:off x="8711640" y="441207"/>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a</a:t>
                </a:r>
              </a:p>
            </p:txBody>
          </p:sp>
        </p:grpSp>
        <p:sp>
          <p:nvSpPr>
            <p:cNvPr id="22" name="CuadroTexto 21">
              <a:extLst>
                <a:ext uri="{FF2B5EF4-FFF2-40B4-BE49-F238E27FC236}">
                  <a16:creationId xmlns:a16="http://schemas.microsoft.com/office/drawing/2014/main" id="{1E18DEDB-9D40-4B33-B90B-19F414E8062B}"/>
                </a:ext>
              </a:extLst>
            </p:cNvPr>
            <p:cNvSpPr txBox="1"/>
            <p:nvPr/>
          </p:nvSpPr>
          <p:spPr>
            <a:xfrm>
              <a:off x="9354377" y="374935"/>
              <a:ext cx="1166191" cy="830997"/>
            </a:xfrm>
            <a:prstGeom prst="rect">
              <a:avLst/>
            </a:prstGeom>
            <a:noFill/>
          </p:spPr>
          <p:txBody>
            <a:bodyPr wrap="square" rtlCol="0">
              <a:spAutoFit/>
            </a:bodyPr>
            <a:lstStyle/>
            <a:p>
              <a:r>
                <a:rPr lang="es-MX" sz="4800" dirty="0">
                  <a:solidFill>
                    <a:schemeClr val="bg1"/>
                  </a:solidFill>
                  <a:latin typeface="Astronaut City" panose="02000603000000000000" pitchFamily="2" charset="0"/>
                </a:rPr>
                <a:t>d</a:t>
              </a:r>
            </a:p>
          </p:txBody>
        </p:sp>
      </p:grpSp>
      <p:grpSp>
        <p:nvGrpSpPr>
          <p:cNvPr id="35" name="Grupo 34">
            <a:extLst>
              <a:ext uri="{FF2B5EF4-FFF2-40B4-BE49-F238E27FC236}">
                <a16:creationId xmlns:a16="http://schemas.microsoft.com/office/drawing/2014/main" id="{C34B9BE7-4445-4031-9BF8-A4F7E88A1604}"/>
              </a:ext>
            </a:extLst>
          </p:cNvPr>
          <p:cNvGrpSpPr/>
          <p:nvPr/>
        </p:nvGrpSpPr>
        <p:grpSpPr>
          <a:xfrm rot="16200000">
            <a:off x="169918" y="3236832"/>
            <a:ext cx="5066242" cy="715617"/>
            <a:chOff x="1046922" y="2201002"/>
            <a:chExt cx="10137913" cy="1166192"/>
          </a:xfrm>
        </p:grpSpPr>
        <p:cxnSp>
          <p:nvCxnSpPr>
            <p:cNvPr id="27" name="Conector recto 26">
              <a:extLst>
                <a:ext uri="{FF2B5EF4-FFF2-40B4-BE49-F238E27FC236}">
                  <a16:creationId xmlns:a16="http://schemas.microsoft.com/office/drawing/2014/main" id="{482A1018-1ADD-4B62-ADAE-7734BD44C5D7}"/>
                </a:ext>
              </a:extLst>
            </p:cNvPr>
            <p:cNvCxnSpPr/>
            <p:nvPr/>
          </p:nvCxnSpPr>
          <p:spPr>
            <a:xfrm>
              <a:off x="5842546" y="2201002"/>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Conector recto 27">
              <a:extLst>
                <a:ext uri="{FF2B5EF4-FFF2-40B4-BE49-F238E27FC236}">
                  <a16:creationId xmlns:a16="http://schemas.microsoft.com/office/drawing/2014/main" id="{3C7C5AC6-6E70-453C-AE3B-FCD9BB4BF879}"/>
                </a:ext>
              </a:extLst>
            </p:cNvPr>
            <p:cNvCxnSpPr>
              <a:cxnSpLocks/>
            </p:cNvCxnSpPr>
            <p:nvPr/>
          </p:nvCxnSpPr>
          <p:spPr>
            <a:xfrm>
              <a:off x="1046922" y="2784098"/>
              <a:ext cx="10137913" cy="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Conector recto 30">
              <a:extLst>
                <a:ext uri="{FF2B5EF4-FFF2-40B4-BE49-F238E27FC236}">
                  <a16:creationId xmlns:a16="http://schemas.microsoft.com/office/drawing/2014/main" id="{707FD53A-D1DB-4AA3-9BDC-D1E28C0012CC}"/>
                </a:ext>
              </a:extLst>
            </p:cNvPr>
            <p:cNvCxnSpPr/>
            <p:nvPr/>
          </p:nvCxnSpPr>
          <p:spPr>
            <a:xfrm>
              <a:off x="1046922" y="2784098"/>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4" name="Conector recto 33">
              <a:extLst>
                <a:ext uri="{FF2B5EF4-FFF2-40B4-BE49-F238E27FC236}">
                  <a16:creationId xmlns:a16="http://schemas.microsoft.com/office/drawing/2014/main" id="{B5160DC3-8B87-4D8E-842E-74225BD75049}"/>
                </a:ext>
              </a:extLst>
            </p:cNvPr>
            <p:cNvCxnSpPr/>
            <p:nvPr/>
          </p:nvCxnSpPr>
          <p:spPr>
            <a:xfrm>
              <a:off x="11184835" y="2784098"/>
              <a:ext cx="0" cy="583096"/>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53" name="Rectángulo 52">
            <a:extLst>
              <a:ext uri="{FF2B5EF4-FFF2-40B4-BE49-F238E27FC236}">
                <a16:creationId xmlns:a16="http://schemas.microsoft.com/office/drawing/2014/main" id="{B54D1DDE-1670-4EBA-99F8-0FB6B50FA00C}"/>
              </a:ext>
            </a:extLst>
          </p:cNvPr>
          <p:cNvSpPr/>
          <p:nvPr/>
        </p:nvSpPr>
        <p:spPr>
          <a:xfrm>
            <a:off x="4902675" y="889033"/>
            <a:ext cx="2951914" cy="2409140"/>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Rectángulo 53">
            <a:extLst>
              <a:ext uri="{FF2B5EF4-FFF2-40B4-BE49-F238E27FC236}">
                <a16:creationId xmlns:a16="http://schemas.microsoft.com/office/drawing/2014/main" id="{BA501E86-D02C-4BA2-9505-75EE0BB1318E}"/>
              </a:ext>
            </a:extLst>
          </p:cNvPr>
          <p:cNvSpPr/>
          <p:nvPr/>
        </p:nvSpPr>
        <p:spPr>
          <a:xfrm>
            <a:off x="8238280" y="1089228"/>
            <a:ext cx="3806295" cy="1603513"/>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Rectángulo 54">
            <a:extLst>
              <a:ext uri="{FF2B5EF4-FFF2-40B4-BE49-F238E27FC236}">
                <a16:creationId xmlns:a16="http://schemas.microsoft.com/office/drawing/2014/main" id="{10825F38-244B-4A91-BB39-A7E78D5B0A2E}"/>
              </a:ext>
            </a:extLst>
          </p:cNvPr>
          <p:cNvSpPr/>
          <p:nvPr/>
        </p:nvSpPr>
        <p:spPr>
          <a:xfrm>
            <a:off x="106855" y="3288475"/>
            <a:ext cx="2082544" cy="6123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latin typeface="Modern Love" panose="04090805081005020601" pitchFamily="82" charset="0"/>
                <a:cs typeface="Arial" panose="020B0604020202020204" pitchFamily="34" charset="0"/>
              </a:rPr>
              <a:t>Capitulo 6</a:t>
            </a:r>
          </a:p>
        </p:txBody>
      </p:sp>
      <p:sp>
        <p:nvSpPr>
          <p:cNvPr id="11" name="CuadroTexto 10">
            <a:extLst>
              <a:ext uri="{FF2B5EF4-FFF2-40B4-BE49-F238E27FC236}">
                <a16:creationId xmlns:a16="http://schemas.microsoft.com/office/drawing/2014/main" id="{006B403D-6089-4BDB-AA9C-C5CC3538DF75}"/>
              </a:ext>
            </a:extLst>
          </p:cNvPr>
          <p:cNvSpPr txBox="1"/>
          <p:nvPr/>
        </p:nvSpPr>
        <p:spPr>
          <a:xfrm>
            <a:off x="9581726" y="0"/>
            <a:ext cx="1341036" cy="1107996"/>
          </a:xfrm>
          <a:prstGeom prst="rect">
            <a:avLst/>
          </a:prstGeom>
          <a:noFill/>
        </p:spPr>
        <p:txBody>
          <a:bodyPr wrap="square" rtlCol="0">
            <a:spAutoFit/>
          </a:bodyPr>
          <a:lstStyle/>
          <a:p>
            <a:r>
              <a:rPr lang="es-ES" sz="6600" dirty="0">
                <a:latin typeface="Modern Love" panose="04090805081005020601" pitchFamily="82" charset="0"/>
              </a:rPr>
              <a:t>2</a:t>
            </a:r>
          </a:p>
        </p:txBody>
      </p:sp>
      <p:sp>
        <p:nvSpPr>
          <p:cNvPr id="69" name="CuadroTexto 68">
            <a:extLst>
              <a:ext uri="{FF2B5EF4-FFF2-40B4-BE49-F238E27FC236}">
                <a16:creationId xmlns:a16="http://schemas.microsoft.com/office/drawing/2014/main" id="{ADF633E7-AEB3-4323-BDC0-62EA7AD8FC87}"/>
              </a:ext>
            </a:extLst>
          </p:cNvPr>
          <p:cNvSpPr txBox="1"/>
          <p:nvPr/>
        </p:nvSpPr>
        <p:spPr>
          <a:xfrm>
            <a:off x="4957993" y="949646"/>
            <a:ext cx="2845252" cy="2092881"/>
          </a:xfrm>
          <a:prstGeom prst="rect">
            <a:avLst/>
          </a:prstGeom>
          <a:noFill/>
        </p:spPr>
        <p:txBody>
          <a:bodyPr wrap="square">
            <a:spAutoFit/>
          </a:bodyPr>
          <a:lstStyle/>
          <a:p>
            <a:r>
              <a:rPr lang="es-ES" sz="1400" dirty="0"/>
              <a:t>Desde esta perspectiva, y tomando a la gobernanza como una herramienta teórica y metodológica, las escuelas pueden lograr ser un espacio de democratización que no sólo mejore el nivel educativo de sus educandos, sino que con la participación de todos se logre trabajar a favor de la comunidad</a:t>
            </a:r>
            <a:r>
              <a:rPr lang="es-ES" sz="1600" dirty="0"/>
              <a:t>.</a:t>
            </a:r>
          </a:p>
        </p:txBody>
      </p:sp>
      <p:sp>
        <p:nvSpPr>
          <p:cNvPr id="70" name="CuadroTexto 69">
            <a:extLst>
              <a:ext uri="{FF2B5EF4-FFF2-40B4-BE49-F238E27FC236}">
                <a16:creationId xmlns:a16="http://schemas.microsoft.com/office/drawing/2014/main" id="{DBA536F3-AC08-4FD5-A277-890383FB3C55}"/>
              </a:ext>
            </a:extLst>
          </p:cNvPr>
          <p:cNvSpPr txBox="1"/>
          <p:nvPr/>
        </p:nvSpPr>
        <p:spPr>
          <a:xfrm>
            <a:off x="8227999" y="1202994"/>
            <a:ext cx="3806295" cy="1384995"/>
          </a:xfrm>
          <a:prstGeom prst="rect">
            <a:avLst/>
          </a:prstGeom>
          <a:noFill/>
        </p:spPr>
        <p:txBody>
          <a:bodyPr wrap="square">
            <a:spAutoFit/>
          </a:bodyPr>
          <a:lstStyle/>
          <a:p>
            <a:r>
              <a:rPr lang="es-ES" sz="1400" dirty="0"/>
              <a:t>Para lograr esto el camino es largo y en ocasiones sinuoso, en el que se deberá otorgar autonomía de gestión a las escuelas en un ámbito de gobernanza, sin que se les abandone a su suerte, por lo que el Estado no debe delegar sus funciones en el ámbito educativo.</a:t>
            </a:r>
          </a:p>
        </p:txBody>
      </p:sp>
      <p:sp>
        <p:nvSpPr>
          <p:cNvPr id="73" name="Rectángulo 72">
            <a:extLst>
              <a:ext uri="{FF2B5EF4-FFF2-40B4-BE49-F238E27FC236}">
                <a16:creationId xmlns:a16="http://schemas.microsoft.com/office/drawing/2014/main" id="{D88161A1-1901-4EE0-BD6B-8AA5087E9C60}"/>
              </a:ext>
            </a:extLst>
          </p:cNvPr>
          <p:cNvSpPr/>
          <p:nvPr/>
        </p:nvSpPr>
        <p:spPr>
          <a:xfrm>
            <a:off x="4902675" y="3648795"/>
            <a:ext cx="2900567" cy="2862321"/>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75" name="Conector recto de flecha 74">
            <a:extLst>
              <a:ext uri="{FF2B5EF4-FFF2-40B4-BE49-F238E27FC236}">
                <a16:creationId xmlns:a16="http://schemas.microsoft.com/office/drawing/2014/main" id="{B2AE815A-3930-4104-8BAF-95BA111B1154}"/>
              </a:ext>
            </a:extLst>
          </p:cNvPr>
          <p:cNvCxnSpPr>
            <a:cxnSpLocks/>
            <a:stCxn id="50" idx="3"/>
            <a:endCxn id="53" idx="1"/>
          </p:cNvCxnSpPr>
          <p:nvPr/>
        </p:nvCxnSpPr>
        <p:spPr>
          <a:xfrm flipV="1">
            <a:off x="4641012" y="2093603"/>
            <a:ext cx="261663" cy="12490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Conector recto de flecha 77">
            <a:extLst>
              <a:ext uri="{FF2B5EF4-FFF2-40B4-BE49-F238E27FC236}">
                <a16:creationId xmlns:a16="http://schemas.microsoft.com/office/drawing/2014/main" id="{7F0F5026-AE92-4099-8139-2A2D115BC29A}"/>
              </a:ext>
            </a:extLst>
          </p:cNvPr>
          <p:cNvCxnSpPr>
            <a:cxnSpLocks/>
            <a:stCxn id="50" idx="3"/>
            <a:endCxn id="73" idx="1"/>
          </p:cNvCxnSpPr>
          <p:nvPr/>
        </p:nvCxnSpPr>
        <p:spPr>
          <a:xfrm>
            <a:off x="4641012" y="3342629"/>
            <a:ext cx="261663" cy="17373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Rectángulo 49">
            <a:extLst>
              <a:ext uri="{FF2B5EF4-FFF2-40B4-BE49-F238E27FC236}">
                <a16:creationId xmlns:a16="http://schemas.microsoft.com/office/drawing/2014/main" id="{F856197C-3CA4-4053-B73C-043906FC44A6}"/>
              </a:ext>
            </a:extLst>
          </p:cNvPr>
          <p:cNvSpPr/>
          <p:nvPr/>
        </p:nvSpPr>
        <p:spPr>
          <a:xfrm>
            <a:off x="2788887" y="3036463"/>
            <a:ext cx="1852125" cy="6123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Modern Love" panose="04090805081005020601" pitchFamily="82" charset="0"/>
                <a:cs typeface="Arial" panose="020B0604020202020204" pitchFamily="34" charset="0"/>
              </a:rPr>
              <a:t>Gobernabilidad</a:t>
            </a:r>
          </a:p>
          <a:p>
            <a:pPr algn="ctr"/>
            <a:r>
              <a:rPr lang="es-MX" dirty="0">
                <a:solidFill>
                  <a:schemeClr val="tx1"/>
                </a:solidFill>
                <a:latin typeface="Modern Love" panose="04090805081005020601" pitchFamily="82" charset="0"/>
                <a:cs typeface="Arial" panose="020B0604020202020204" pitchFamily="34" charset="0"/>
              </a:rPr>
              <a:t>Y gobernanza</a:t>
            </a:r>
          </a:p>
        </p:txBody>
      </p:sp>
      <p:sp>
        <p:nvSpPr>
          <p:cNvPr id="49" name="CuadroTexto 48">
            <a:extLst>
              <a:ext uri="{FF2B5EF4-FFF2-40B4-BE49-F238E27FC236}">
                <a16:creationId xmlns:a16="http://schemas.microsoft.com/office/drawing/2014/main" id="{9FBFD76C-E828-4072-9622-E678AE22C191}"/>
              </a:ext>
            </a:extLst>
          </p:cNvPr>
          <p:cNvSpPr txBox="1"/>
          <p:nvPr/>
        </p:nvSpPr>
        <p:spPr>
          <a:xfrm>
            <a:off x="5014091" y="3718255"/>
            <a:ext cx="2789153" cy="2492990"/>
          </a:xfrm>
          <a:prstGeom prst="rect">
            <a:avLst/>
          </a:prstGeom>
          <a:noFill/>
        </p:spPr>
        <p:txBody>
          <a:bodyPr wrap="square">
            <a:spAutoFit/>
          </a:bodyPr>
          <a:lstStyle/>
          <a:p>
            <a:r>
              <a:rPr lang="es-ES" sz="1200" dirty="0"/>
              <a:t>Autonomía de gestión es un concepto que en los últimos años ha estado en el centro del debate, ya sea porque se considera un factor que, desde el nuevo escenario mundial con énfasis en la gobernanza, puede propiciar el cambio de relaciones entre los distintos ámbitos de gobierno y los centros escolares en aras de una transformación de mejora; o porque sus detractores lo consideran un peligro que puede desintegrar el sistema educativo o producir inequidad en su distribución</a:t>
            </a:r>
          </a:p>
        </p:txBody>
      </p:sp>
      <p:cxnSp>
        <p:nvCxnSpPr>
          <p:cNvPr id="33" name="Conector recto de flecha 32">
            <a:extLst>
              <a:ext uri="{FF2B5EF4-FFF2-40B4-BE49-F238E27FC236}">
                <a16:creationId xmlns:a16="http://schemas.microsoft.com/office/drawing/2014/main" id="{9BC2DDDC-B376-4504-91B4-6B8D52A55304}"/>
              </a:ext>
            </a:extLst>
          </p:cNvPr>
          <p:cNvCxnSpPr>
            <a:cxnSpLocks/>
            <a:stCxn id="69" idx="3"/>
            <a:endCxn id="70" idx="1"/>
          </p:cNvCxnSpPr>
          <p:nvPr/>
        </p:nvCxnSpPr>
        <p:spPr>
          <a:xfrm flipV="1">
            <a:off x="7803245" y="1895492"/>
            <a:ext cx="424754" cy="10059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CuadroTexto 57">
            <a:extLst>
              <a:ext uri="{FF2B5EF4-FFF2-40B4-BE49-F238E27FC236}">
                <a16:creationId xmlns:a16="http://schemas.microsoft.com/office/drawing/2014/main" id="{21ECC1E9-E044-4615-8EA6-5E5EA48E1352}"/>
              </a:ext>
            </a:extLst>
          </p:cNvPr>
          <p:cNvSpPr txBox="1"/>
          <p:nvPr/>
        </p:nvSpPr>
        <p:spPr>
          <a:xfrm>
            <a:off x="8020762" y="3741127"/>
            <a:ext cx="1822817" cy="2677656"/>
          </a:xfrm>
          <a:prstGeom prst="rect">
            <a:avLst/>
          </a:prstGeom>
          <a:noFill/>
        </p:spPr>
        <p:txBody>
          <a:bodyPr wrap="square">
            <a:spAutoFit/>
          </a:bodyPr>
          <a:lstStyle/>
          <a:p>
            <a:r>
              <a:rPr lang="es-ES" sz="1200" dirty="0"/>
              <a:t>De esta manera, autonomía y gestión son conceptos clave para el desarrollo de la gobernanza actual. Sin el desarrollo de estos aspectos en las instituciones escolares no se puede dar una nueva relación, en la que impere una mayor participación en la toma de decisiones por parte de la sociedad civil.</a:t>
            </a:r>
          </a:p>
        </p:txBody>
      </p:sp>
      <p:sp>
        <p:nvSpPr>
          <p:cNvPr id="60" name="Rectángulo 59">
            <a:extLst>
              <a:ext uri="{FF2B5EF4-FFF2-40B4-BE49-F238E27FC236}">
                <a16:creationId xmlns:a16="http://schemas.microsoft.com/office/drawing/2014/main" id="{E238D200-98E4-4356-8927-E7B1FFE57E02}"/>
              </a:ext>
            </a:extLst>
          </p:cNvPr>
          <p:cNvSpPr/>
          <p:nvPr/>
        </p:nvSpPr>
        <p:spPr>
          <a:xfrm>
            <a:off x="7949868" y="3645896"/>
            <a:ext cx="1893711" cy="2862321"/>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Rectángulo 61">
            <a:extLst>
              <a:ext uri="{FF2B5EF4-FFF2-40B4-BE49-F238E27FC236}">
                <a16:creationId xmlns:a16="http://schemas.microsoft.com/office/drawing/2014/main" id="{3E50BFB0-4492-44DC-B303-4335AEB4C19C}"/>
              </a:ext>
            </a:extLst>
          </p:cNvPr>
          <p:cNvSpPr/>
          <p:nvPr/>
        </p:nvSpPr>
        <p:spPr>
          <a:xfrm>
            <a:off x="10161166" y="2806507"/>
            <a:ext cx="1548478" cy="1603513"/>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CuadroTexto 63">
            <a:extLst>
              <a:ext uri="{FF2B5EF4-FFF2-40B4-BE49-F238E27FC236}">
                <a16:creationId xmlns:a16="http://schemas.microsoft.com/office/drawing/2014/main" id="{FC5E5351-9D96-4001-B349-9E229B3DCB82}"/>
              </a:ext>
            </a:extLst>
          </p:cNvPr>
          <p:cNvSpPr txBox="1"/>
          <p:nvPr/>
        </p:nvSpPr>
        <p:spPr>
          <a:xfrm>
            <a:off x="10252244" y="2836647"/>
            <a:ext cx="1444757" cy="1446550"/>
          </a:xfrm>
          <a:prstGeom prst="rect">
            <a:avLst/>
          </a:prstGeom>
          <a:noFill/>
        </p:spPr>
        <p:txBody>
          <a:bodyPr wrap="square">
            <a:spAutoFit/>
          </a:bodyPr>
          <a:lstStyle/>
          <a:p>
            <a:r>
              <a:rPr lang="es-ES" sz="1100" b="1" dirty="0"/>
              <a:t>Gestión:</a:t>
            </a:r>
          </a:p>
          <a:p>
            <a:r>
              <a:rPr lang="es-ES" sz="1100" dirty="0"/>
              <a:t>La capacidad de alcanzar lo propuesto, ejecutando acciones y haciendo uso de recursos, técnicos, financieros y humanos</a:t>
            </a:r>
          </a:p>
        </p:txBody>
      </p:sp>
      <p:sp>
        <p:nvSpPr>
          <p:cNvPr id="65" name="Rectángulo 64">
            <a:extLst>
              <a:ext uri="{FF2B5EF4-FFF2-40B4-BE49-F238E27FC236}">
                <a16:creationId xmlns:a16="http://schemas.microsoft.com/office/drawing/2014/main" id="{D4DB1A24-8657-49F6-B9B0-D53DB145C3A2}"/>
              </a:ext>
            </a:extLst>
          </p:cNvPr>
          <p:cNvSpPr/>
          <p:nvPr/>
        </p:nvSpPr>
        <p:spPr>
          <a:xfrm>
            <a:off x="10076195" y="4604720"/>
            <a:ext cx="1968379" cy="2123658"/>
          </a:xfrm>
          <a:prstGeom prst="rect">
            <a:avLst/>
          </a:prstGeom>
          <a:noFill/>
          <a:ln w="57150">
            <a:solidFill>
              <a:srgbClr val="F494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CuadroTexto 66">
            <a:extLst>
              <a:ext uri="{FF2B5EF4-FFF2-40B4-BE49-F238E27FC236}">
                <a16:creationId xmlns:a16="http://schemas.microsoft.com/office/drawing/2014/main" id="{72C01554-1793-487F-AD8F-BECFE91E7A2D}"/>
              </a:ext>
            </a:extLst>
          </p:cNvPr>
          <p:cNvSpPr txBox="1"/>
          <p:nvPr/>
        </p:nvSpPr>
        <p:spPr>
          <a:xfrm>
            <a:off x="10076196" y="4604720"/>
            <a:ext cx="2045176" cy="2123658"/>
          </a:xfrm>
          <a:prstGeom prst="rect">
            <a:avLst/>
          </a:prstGeom>
          <a:noFill/>
        </p:spPr>
        <p:txBody>
          <a:bodyPr wrap="square">
            <a:spAutoFit/>
          </a:bodyPr>
          <a:lstStyle/>
          <a:p>
            <a:r>
              <a:rPr lang="es-ES" sz="1100" b="1" dirty="0"/>
              <a:t>Autonomía: </a:t>
            </a:r>
          </a:p>
          <a:p>
            <a:r>
              <a:rPr lang="es-ES" sz="1100" dirty="0"/>
              <a:t>Permite a las instituciones educativas cuenten con oportunidades y capacidades para tomar decisiones y realizar proyectos educativos propios, pertinentes y relevantes a las necesidades de los estudiantes y a los requerimientos de formación ciudadana y de desarrollo local, regional y nacional” </a:t>
            </a:r>
          </a:p>
        </p:txBody>
      </p:sp>
      <p:cxnSp>
        <p:nvCxnSpPr>
          <p:cNvPr id="72" name="Conector recto de flecha 71">
            <a:extLst>
              <a:ext uri="{FF2B5EF4-FFF2-40B4-BE49-F238E27FC236}">
                <a16:creationId xmlns:a16="http://schemas.microsoft.com/office/drawing/2014/main" id="{5C84DC7F-B323-42FC-9CF8-E4CC1BD3B75F}"/>
              </a:ext>
            </a:extLst>
          </p:cNvPr>
          <p:cNvCxnSpPr>
            <a:stCxn id="49" idx="3"/>
            <a:endCxn id="60" idx="1"/>
          </p:cNvCxnSpPr>
          <p:nvPr/>
        </p:nvCxnSpPr>
        <p:spPr>
          <a:xfrm>
            <a:off x="7803244" y="4964750"/>
            <a:ext cx="146624" cy="1123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ector recto de flecha 75">
            <a:extLst>
              <a:ext uri="{FF2B5EF4-FFF2-40B4-BE49-F238E27FC236}">
                <a16:creationId xmlns:a16="http://schemas.microsoft.com/office/drawing/2014/main" id="{7C80833F-6916-41FB-BE41-8942715AE56E}"/>
              </a:ext>
            </a:extLst>
          </p:cNvPr>
          <p:cNvCxnSpPr>
            <a:stCxn id="60" idx="3"/>
            <a:endCxn id="62" idx="1"/>
          </p:cNvCxnSpPr>
          <p:nvPr/>
        </p:nvCxnSpPr>
        <p:spPr>
          <a:xfrm flipV="1">
            <a:off x="9843579" y="3608264"/>
            <a:ext cx="317587" cy="14687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Conector recto de flecha 81">
            <a:extLst>
              <a:ext uri="{FF2B5EF4-FFF2-40B4-BE49-F238E27FC236}">
                <a16:creationId xmlns:a16="http://schemas.microsoft.com/office/drawing/2014/main" id="{06CA04A0-AB12-4761-93AF-2223A1A31DEF}"/>
              </a:ext>
            </a:extLst>
          </p:cNvPr>
          <p:cNvCxnSpPr>
            <a:stCxn id="60" idx="3"/>
            <a:endCxn id="67" idx="1"/>
          </p:cNvCxnSpPr>
          <p:nvPr/>
        </p:nvCxnSpPr>
        <p:spPr>
          <a:xfrm>
            <a:off x="9843579" y="5077057"/>
            <a:ext cx="232617" cy="5894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84" name="Picture 2" descr="V. LA GOBERNANZA DEL SISTEMA EDUCATIVO | Mind Map">
            <a:extLst>
              <a:ext uri="{FF2B5EF4-FFF2-40B4-BE49-F238E27FC236}">
                <a16:creationId xmlns:a16="http://schemas.microsoft.com/office/drawing/2014/main" id="{3352BA04-93FB-4442-BE6F-B5ECBAB3FD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573" y="1571236"/>
            <a:ext cx="2705780" cy="150843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Sistema educativo | Mind Map">
            <a:extLst>
              <a:ext uri="{FF2B5EF4-FFF2-40B4-BE49-F238E27FC236}">
                <a16:creationId xmlns:a16="http://schemas.microsoft.com/office/drawing/2014/main" id="{74DC57EE-32EE-464A-9F4C-880EE0C5B7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192" y="4109611"/>
            <a:ext cx="2746432" cy="1812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693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5212" y="111617"/>
            <a:ext cx="10058402" cy="699752"/>
          </a:xfrm>
        </p:spPr>
        <p:txBody>
          <a:bodyPr rtlCol="0"/>
          <a:lstStyle/>
          <a:p>
            <a:pPr algn="ctr" rtl="0"/>
            <a:r>
              <a:rPr lang="es-ES" dirty="0"/>
              <a:t>Rúbrica</a:t>
            </a:r>
          </a:p>
        </p:txBody>
      </p:sp>
      <p:graphicFrame>
        <p:nvGraphicFramePr>
          <p:cNvPr id="5" name="Marcador de posición de contenido 4"/>
          <p:cNvGraphicFramePr>
            <a:graphicFrameLocks noGrp="1"/>
          </p:cNvGraphicFramePr>
          <p:nvPr>
            <p:ph sz="half" idx="2"/>
          </p:nvPr>
        </p:nvGraphicFramePr>
        <p:xfrm>
          <a:off x="373488" y="811369"/>
          <a:ext cx="11333408" cy="5915436"/>
        </p:xfrm>
        <a:graphic>
          <a:graphicData uri="http://schemas.openxmlformats.org/drawingml/2006/table">
            <a:tbl>
              <a:tblPr firstRow="1" bandRow="1">
                <a:tableStyleId>{F5AB1C69-6EDB-4FF4-983F-18BD219EF322}</a:tableStyleId>
              </a:tblPr>
              <a:tblGrid>
                <a:gridCol w="2010543">
                  <a:extLst>
                    <a:ext uri="{9D8B030D-6E8A-4147-A177-3AD203B41FA5}">
                      <a16:colId xmlns:a16="http://schemas.microsoft.com/office/drawing/2014/main" val="20000"/>
                    </a:ext>
                  </a:extLst>
                </a:gridCol>
                <a:gridCol w="2770975">
                  <a:extLst>
                    <a:ext uri="{9D8B030D-6E8A-4147-A177-3AD203B41FA5}">
                      <a16:colId xmlns:a16="http://schemas.microsoft.com/office/drawing/2014/main" val="20001"/>
                    </a:ext>
                  </a:extLst>
                </a:gridCol>
                <a:gridCol w="2753913">
                  <a:extLst>
                    <a:ext uri="{9D8B030D-6E8A-4147-A177-3AD203B41FA5}">
                      <a16:colId xmlns:a16="http://schemas.microsoft.com/office/drawing/2014/main" val="20002"/>
                    </a:ext>
                  </a:extLst>
                </a:gridCol>
                <a:gridCol w="2557204">
                  <a:extLst>
                    <a:ext uri="{9D8B030D-6E8A-4147-A177-3AD203B41FA5}">
                      <a16:colId xmlns:a16="http://schemas.microsoft.com/office/drawing/2014/main" val="20003"/>
                    </a:ext>
                  </a:extLst>
                </a:gridCol>
                <a:gridCol w="1240773">
                  <a:extLst>
                    <a:ext uri="{9D8B030D-6E8A-4147-A177-3AD203B41FA5}">
                      <a16:colId xmlns:a16="http://schemas.microsoft.com/office/drawing/2014/main" val="20004"/>
                    </a:ext>
                  </a:extLst>
                </a:gridCol>
              </a:tblGrid>
              <a:tr h="820309">
                <a:tc>
                  <a:txBody>
                    <a:bodyPr/>
                    <a:lstStyle/>
                    <a:p>
                      <a:pPr rtl="0"/>
                      <a:r>
                        <a:rPr lang="es-ES" noProof="0" dirty="0"/>
                        <a:t>Valoración</a:t>
                      </a:r>
                    </a:p>
                  </a:txBody>
                  <a:tcPr anchor="ctr">
                    <a:solidFill>
                      <a:schemeClr val="accent3">
                        <a:lumMod val="50000"/>
                      </a:schemeClr>
                    </a:solidFill>
                  </a:tcPr>
                </a:tc>
                <a:tc>
                  <a:txBody>
                    <a:bodyPr/>
                    <a:lstStyle/>
                    <a:p>
                      <a:pPr algn="ctr" rtl="0"/>
                      <a:r>
                        <a:rPr lang="es-ES" noProof="0" dirty="0"/>
                        <a:t>2 puntos</a:t>
                      </a:r>
                    </a:p>
                  </a:txBody>
                  <a:tcPr anchor="ctr">
                    <a:solidFill>
                      <a:schemeClr val="accent3">
                        <a:lumMod val="50000"/>
                      </a:schemeClr>
                    </a:solidFill>
                  </a:tcPr>
                </a:tc>
                <a:tc>
                  <a:txBody>
                    <a:bodyPr/>
                    <a:lstStyle/>
                    <a:p>
                      <a:pPr algn="ctr" rtl="0"/>
                      <a:r>
                        <a:rPr lang="es-ES" noProof="0" dirty="0"/>
                        <a:t>1 punto</a:t>
                      </a:r>
                    </a:p>
                  </a:txBody>
                  <a:tcPr anchor="ctr">
                    <a:solidFill>
                      <a:schemeClr val="accent3">
                        <a:lumMod val="50000"/>
                      </a:schemeClr>
                    </a:solidFill>
                  </a:tcPr>
                </a:tc>
                <a:tc>
                  <a:txBody>
                    <a:bodyPr/>
                    <a:lstStyle/>
                    <a:p>
                      <a:pPr algn="ctr" rtl="0"/>
                      <a:r>
                        <a:rPr lang="es-ES" noProof="0" dirty="0"/>
                        <a:t>0 puntos</a:t>
                      </a:r>
                    </a:p>
                  </a:txBody>
                  <a:tcPr anchor="ctr">
                    <a:solidFill>
                      <a:schemeClr val="accent3">
                        <a:lumMod val="50000"/>
                      </a:schemeClr>
                    </a:solidFill>
                  </a:tcPr>
                </a:tc>
                <a:tc>
                  <a:txBody>
                    <a:bodyPr/>
                    <a:lstStyle/>
                    <a:p>
                      <a:pPr algn="ctr" rtl="0"/>
                      <a:r>
                        <a:rPr lang="es-ES" noProof="0" dirty="0"/>
                        <a:t>Total</a:t>
                      </a:r>
                    </a:p>
                  </a:txBody>
                  <a:tcPr anchor="ctr">
                    <a:solidFill>
                      <a:schemeClr val="accent3">
                        <a:lumMod val="50000"/>
                      </a:schemeClr>
                    </a:solidFill>
                  </a:tcPr>
                </a:tc>
                <a:extLst>
                  <a:ext uri="{0D108BD9-81ED-4DB2-BD59-A6C34878D82A}">
                    <a16:rowId xmlns:a16="http://schemas.microsoft.com/office/drawing/2014/main" val="10000"/>
                  </a:ext>
                </a:extLst>
              </a:tr>
              <a:tr h="820309">
                <a:tc>
                  <a:txBody>
                    <a:bodyPr/>
                    <a:lstStyle/>
                    <a:p>
                      <a:pPr rtl="0"/>
                      <a:r>
                        <a:rPr lang="es-MX" sz="1600" dirty="0"/>
                        <a:t>Profundización</a:t>
                      </a:r>
                      <a:r>
                        <a:rPr lang="es-MX" dirty="0"/>
                        <a:t> del tema</a:t>
                      </a:r>
                      <a:endParaRPr lang="es-ES" noProof="0" dirty="0"/>
                    </a:p>
                  </a:txBody>
                  <a:tcPr anchor="ctr"/>
                </a:tc>
                <a:tc>
                  <a:txBody>
                    <a:bodyPr/>
                    <a:lstStyle/>
                    <a:p>
                      <a:pPr algn="ctr" rtl="0"/>
                      <a:r>
                        <a:rPr lang="es-MX" sz="1200" dirty="0"/>
                        <a:t>Descripción clara y sustancial del esquema y buena cantidad de detalles. </a:t>
                      </a:r>
                      <a:endParaRPr lang="es-ES" sz="1200" noProof="0" dirty="0"/>
                    </a:p>
                  </a:txBody>
                  <a:tcPr anchor="ctr"/>
                </a:tc>
                <a:tc>
                  <a:txBody>
                    <a:bodyPr/>
                    <a:lstStyle/>
                    <a:p>
                      <a:pPr algn="ctr" rtl="0"/>
                      <a:r>
                        <a:rPr lang="es-MX" sz="1200" dirty="0"/>
                        <a:t>Descripción ambigua del esquema, algunos detalles que no clarifican el tema.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Descripción incorrecta del esquema, sin detalles significativos o escasos.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1"/>
                  </a:ext>
                </a:extLst>
              </a:tr>
              <a:tr h="961954">
                <a:tc>
                  <a:txBody>
                    <a:bodyPr/>
                    <a:lstStyle/>
                    <a:p>
                      <a:pPr rtl="0"/>
                      <a:r>
                        <a:rPr lang="es-MX" dirty="0"/>
                        <a:t>Aclaración sobre el tema</a:t>
                      </a:r>
                      <a:endParaRPr lang="es-ES" noProof="0" dirty="0"/>
                    </a:p>
                  </a:txBody>
                  <a:tcPr anchor="ctr"/>
                </a:tc>
                <a:tc>
                  <a:txBody>
                    <a:bodyPr/>
                    <a:lstStyle/>
                    <a:p>
                      <a:pPr algn="ctr" rtl="0"/>
                      <a:r>
                        <a:rPr lang="es-MX" sz="1200" dirty="0"/>
                        <a:t>Esquema bien organizado y claramente presentado así como de fácil seguimiento.. </a:t>
                      </a:r>
                      <a:endParaRPr lang="es-ES" sz="1200" noProof="0" dirty="0"/>
                    </a:p>
                  </a:txBody>
                  <a:tcPr anchor="ctr"/>
                </a:tc>
                <a:tc>
                  <a:txBody>
                    <a:bodyPr/>
                    <a:lstStyle/>
                    <a:p>
                      <a:pPr algn="ctr" rtl="0"/>
                      <a:r>
                        <a:rPr lang="es-MX" sz="1200" dirty="0"/>
                        <a:t>Esquema bien focalizado pero no suficientemente organizado</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impreciso y poco claro, sin coherencia entre las partes que lo componen</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2"/>
                  </a:ext>
                </a:extLst>
              </a:tr>
              <a:tr h="976049">
                <a:tc>
                  <a:txBody>
                    <a:bodyPr/>
                    <a:lstStyle/>
                    <a:p>
                      <a:pPr rtl="0"/>
                      <a:r>
                        <a:rPr lang="es-MX" dirty="0"/>
                        <a:t>Alta calidad del diseño </a:t>
                      </a:r>
                      <a:endParaRPr lang="es-ES" noProof="0" dirty="0"/>
                    </a:p>
                  </a:txBody>
                  <a:tcPr anchor="ctr"/>
                </a:tc>
                <a:tc>
                  <a:txBody>
                    <a:bodyPr/>
                    <a:lstStyle/>
                    <a:p>
                      <a:pPr algn="ctr" rtl="0"/>
                      <a:r>
                        <a:rPr lang="es-MX" sz="1200" dirty="0"/>
                        <a:t>Esquema sobresaliente y atractivo que cumple con los criterios de diseño planteados, sin errores de ortografía. </a:t>
                      </a:r>
                      <a:endParaRPr lang="es-ES" sz="1200" noProof="0" dirty="0"/>
                    </a:p>
                  </a:txBody>
                  <a:tcPr anchor="ctr"/>
                </a:tc>
                <a:tc>
                  <a:txBody>
                    <a:bodyPr/>
                    <a:lstStyle/>
                    <a:p>
                      <a:pPr algn="ctr" rtl="0"/>
                      <a:r>
                        <a:rPr lang="es-MX" sz="1200" dirty="0"/>
                        <a:t>Esquema simple pero bien organizado con al menos tres errores de ortografía.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Esquema mal planteado que no cumple con los criterios de diseño planteados y con más de tres errores de ortografía</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3"/>
                  </a:ext>
                </a:extLst>
              </a:tr>
              <a:tr h="1153512">
                <a:tc>
                  <a:txBody>
                    <a:bodyPr/>
                    <a:lstStyle/>
                    <a:p>
                      <a:pPr rtl="0"/>
                      <a:r>
                        <a:rPr lang="es-MX" dirty="0"/>
                        <a:t>Elementos propios del esquema</a:t>
                      </a:r>
                      <a:endParaRPr lang="es-ES" noProof="0" dirty="0"/>
                    </a:p>
                  </a:txBody>
                  <a:tcPr anchor="ctr"/>
                </a:tc>
                <a:tc>
                  <a:txBody>
                    <a:bodyPr/>
                    <a:lstStyle/>
                    <a:p>
                      <a:pPr algn="ctr" rtl="0"/>
                      <a:r>
                        <a:rPr lang="es-MX" sz="1200" dirty="0"/>
                        <a:t>Se usaron frases cortas, se destacaron títulos/subtítulos de la misma forma y la alineación de las ideas fue correcta. </a:t>
                      </a:r>
                      <a:endParaRPr lang="es-ES" sz="1200" noProof="0" dirty="0"/>
                    </a:p>
                  </a:txBody>
                  <a:tcPr anchor="ctr"/>
                </a:tc>
                <a:tc>
                  <a:txBody>
                    <a:bodyPr/>
                    <a:lstStyle/>
                    <a:p>
                      <a:pPr algn="ctr" rtl="0"/>
                      <a:r>
                        <a:rPr lang="es-MX" sz="1200" dirty="0"/>
                        <a:t>Las frases utilizadas fueron extensas, aunque si hubo alineación correcta de las ideas.</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No se destacaron títulos/subtítulos, la alineación no muestra orden y no existieron títulos/subtítulos destacados.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4"/>
                  </a:ext>
                </a:extLst>
              </a:tr>
              <a:tr h="1153512">
                <a:tc>
                  <a:txBody>
                    <a:bodyPr/>
                    <a:lstStyle/>
                    <a:p>
                      <a:pPr rtl="0"/>
                      <a:r>
                        <a:rPr lang="es-MX" dirty="0"/>
                        <a:t>Presentación del esquema</a:t>
                      </a:r>
                      <a:endParaRPr lang="es-ES" noProof="0" dirty="0"/>
                    </a:p>
                  </a:txBody>
                  <a:tcPr anchor="ctr"/>
                </a:tc>
                <a:tc>
                  <a:txBody>
                    <a:bodyPr/>
                    <a:lstStyle/>
                    <a:p>
                      <a:pPr algn="ctr" rtl="0"/>
                      <a:r>
                        <a:rPr lang="es-MX" sz="1200" dirty="0"/>
                        <a:t>La presentación/exposición fue hecha en tiempo y forma, además se entrego de forma limpia en el formato pre establecido (papel o digital). </a:t>
                      </a:r>
                      <a:endParaRPr lang="es-ES" sz="1200" noProof="0" dirty="0"/>
                    </a:p>
                  </a:txBody>
                  <a:tcPr anchor="ctr"/>
                </a:tc>
                <a:tc>
                  <a:txBody>
                    <a:bodyPr/>
                    <a:lstStyle/>
                    <a:p>
                      <a:pPr algn="ctr" rtl="0"/>
                      <a:r>
                        <a:rPr lang="es-MX" sz="1200" dirty="0"/>
                        <a:t>La presentación/exposición fue hecha en tiempo y forma, aunque la entrega no fue en el formato pre establecido. </a:t>
                      </a:r>
                      <a:endParaRPr lang="es-ES" sz="1200" noProof="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dirty="0"/>
                        <a:t>La presentación/exposición no fue hecha en tiempo y forma, además la entrega no se dio de la forma pre establecida por el docente. </a:t>
                      </a:r>
                      <a:endParaRPr lang="es-ES" sz="1200" noProof="0" dirty="0"/>
                    </a:p>
                    <a:p>
                      <a:pPr algn="ctr" rtl="0"/>
                      <a:endParaRPr lang="es-ES" sz="1200" noProof="0" dirty="0"/>
                    </a:p>
                  </a:txBody>
                  <a:tcPr anchor="ctr"/>
                </a:tc>
                <a:tc>
                  <a:txBody>
                    <a:bodyPr/>
                    <a:lstStyle/>
                    <a:p>
                      <a:pPr algn="ctr" rtl="0"/>
                      <a:endParaRPr lang="es-ES" noProof="0"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2330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1039</Words>
  <Application>Microsoft Office PowerPoint</Application>
  <PresentationFormat>Panorámica</PresentationFormat>
  <Paragraphs>95</Paragraphs>
  <Slides>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Astronaut City</vt:lpstr>
      <vt:lpstr>Calibri</vt:lpstr>
      <vt:lpstr>Calibri Light</vt:lpstr>
      <vt:lpstr>Modern Love</vt:lpstr>
      <vt:lpstr>Tema de Office</vt:lpstr>
      <vt:lpstr>Presentación de PowerPoint</vt:lpstr>
      <vt:lpstr>Presentación de PowerPoint</vt:lpstr>
      <vt:lpstr>Presentación de PowerPoint</vt:lpstr>
      <vt:lpstr>Presentación de PowerPoint</vt:lpstr>
      <vt:lpstr>Presentación de PowerPoint</vt:lpstr>
      <vt:lpstr>Rúbrica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Norberto Alejandro Gaytan Bernal</dc:creator>
  <cp:lastModifiedBy>Norberto Alejandro Gaytan Bernal</cp:lastModifiedBy>
  <cp:revision>3</cp:revision>
  <dcterms:created xsi:type="dcterms:W3CDTF">2021-09-28T15:34:16Z</dcterms:created>
  <dcterms:modified xsi:type="dcterms:W3CDTF">2021-09-28T17:00:37Z</dcterms:modified>
</cp:coreProperties>
</file>