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3FF"/>
    <a:srgbClr val="FFE5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4BC99F-D406-47F0-BDDE-08416AE8741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DE3A0EF6-F1B5-46C9-8D05-98687718AE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F0F663DE-A2BE-441D-975A-0CFDF16895F9}"/>
              </a:ext>
            </a:extLst>
          </p:cNvPr>
          <p:cNvSpPr>
            <a:spLocks noGrp="1"/>
          </p:cNvSpPr>
          <p:nvPr>
            <p:ph type="dt" sz="half" idx="10"/>
          </p:nvPr>
        </p:nvSpPr>
        <p:spPr/>
        <p:txBody>
          <a:bodyPr/>
          <a:lstStyle/>
          <a:p>
            <a:fld id="{28AA2923-B64C-45F1-AF11-06D11C43EB3D}" type="datetimeFigureOut">
              <a:rPr lang="es-MX" smtClean="0"/>
              <a:t>28/09/2021</a:t>
            </a:fld>
            <a:endParaRPr lang="es-MX"/>
          </a:p>
        </p:txBody>
      </p:sp>
      <p:sp>
        <p:nvSpPr>
          <p:cNvPr id="5" name="Marcador de pie de página 4">
            <a:extLst>
              <a:ext uri="{FF2B5EF4-FFF2-40B4-BE49-F238E27FC236}">
                <a16:creationId xmlns:a16="http://schemas.microsoft.com/office/drawing/2014/main" id="{99C5477B-4F7E-4680-9F03-E01EF614B4A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B4A0950-AE95-426F-AF9B-E765B9DAC0A7}"/>
              </a:ext>
            </a:extLst>
          </p:cNvPr>
          <p:cNvSpPr>
            <a:spLocks noGrp="1"/>
          </p:cNvSpPr>
          <p:nvPr>
            <p:ph type="sldNum" sz="quarter" idx="12"/>
          </p:nvPr>
        </p:nvSpPr>
        <p:spPr/>
        <p:txBody>
          <a:bodyPr/>
          <a:lstStyle/>
          <a:p>
            <a:fld id="{FE44F6EC-DAE9-4973-BAB7-9383F25DAC42}" type="slidenum">
              <a:rPr lang="es-MX" smtClean="0"/>
              <a:t>‹Nº›</a:t>
            </a:fld>
            <a:endParaRPr lang="es-MX"/>
          </a:p>
        </p:txBody>
      </p:sp>
    </p:spTree>
    <p:extLst>
      <p:ext uri="{BB962C8B-B14F-4D97-AF65-F5344CB8AC3E}">
        <p14:creationId xmlns:p14="http://schemas.microsoft.com/office/powerpoint/2010/main" val="3349973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D8FB3D-E430-4A9D-B80C-BF3CC0F6057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E717EDE-E78D-4EE6-91E6-436E56FAFBE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5711A53-46C1-4503-A14D-955D47746B71}"/>
              </a:ext>
            </a:extLst>
          </p:cNvPr>
          <p:cNvSpPr>
            <a:spLocks noGrp="1"/>
          </p:cNvSpPr>
          <p:nvPr>
            <p:ph type="dt" sz="half" idx="10"/>
          </p:nvPr>
        </p:nvSpPr>
        <p:spPr/>
        <p:txBody>
          <a:bodyPr/>
          <a:lstStyle/>
          <a:p>
            <a:fld id="{28AA2923-B64C-45F1-AF11-06D11C43EB3D}" type="datetimeFigureOut">
              <a:rPr lang="es-MX" smtClean="0"/>
              <a:t>28/09/2021</a:t>
            </a:fld>
            <a:endParaRPr lang="es-MX"/>
          </a:p>
        </p:txBody>
      </p:sp>
      <p:sp>
        <p:nvSpPr>
          <p:cNvPr id="5" name="Marcador de pie de página 4">
            <a:extLst>
              <a:ext uri="{FF2B5EF4-FFF2-40B4-BE49-F238E27FC236}">
                <a16:creationId xmlns:a16="http://schemas.microsoft.com/office/drawing/2014/main" id="{362669A9-3155-40AD-91BB-43E07D76B74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5CDD935-9D4E-410B-822D-F5DA1F2CB153}"/>
              </a:ext>
            </a:extLst>
          </p:cNvPr>
          <p:cNvSpPr>
            <a:spLocks noGrp="1"/>
          </p:cNvSpPr>
          <p:nvPr>
            <p:ph type="sldNum" sz="quarter" idx="12"/>
          </p:nvPr>
        </p:nvSpPr>
        <p:spPr/>
        <p:txBody>
          <a:bodyPr/>
          <a:lstStyle/>
          <a:p>
            <a:fld id="{FE44F6EC-DAE9-4973-BAB7-9383F25DAC42}" type="slidenum">
              <a:rPr lang="es-MX" smtClean="0"/>
              <a:t>‹Nº›</a:t>
            </a:fld>
            <a:endParaRPr lang="es-MX"/>
          </a:p>
        </p:txBody>
      </p:sp>
    </p:spTree>
    <p:extLst>
      <p:ext uri="{BB962C8B-B14F-4D97-AF65-F5344CB8AC3E}">
        <p14:creationId xmlns:p14="http://schemas.microsoft.com/office/powerpoint/2010/main" val="3459410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87D020C-EA2E-4EAD-8EE0-85DDB6DE2DF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D3A0DE3-C329-4A3E-A311-1EDF08B9484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6901AA2-BB37-4CCE-99CD-49FDE27B326F}"/>
              </a:ext>
            </a:extLst>
          </p:cNvPr>
          <p:cNvSpPr>
            <a:spLocks noGrp="1"/>
          </p:cNvSpPr>
          <p:nvPr>
            <p:ph type="dt" sz="half" idx="10"/>
          </p:nvPr>
        </p:nvSpPr>
        <p:spPr/>
        <p:txBody>
          <a:bodyPr/>
          <a:lstStyle/>
          <a:p>
            <a:fld id="{28AA2923-B64C-45F1-AF11-06D11C43EB3D}" type="datetimeFigureOut">
              <a:rPr lang="es-MX" smtClean="0"/>
              <a:t>28/09/2021</a:t>
            </a:fld>
            <a:endParaRPr lang="es-MX"/>
          </a:p>
        </p:txBody>
      </p:sp>
      <p:sp>
        <p:nvSpPr>
          <p:cNvPr id="5" name="Marcador de pie de página 4">
            <a:extLst>
              <a:ext uri="{FF2B5EF4-FFF2-40B4-BE49-F238E27FC236}">
                <a16:creationId xmlns:a16="http://schemas.microsoft.com/office/drawing/2014/main" id="{9AF8210A-8DB5-4100-93D6-216841C45B2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5915B30-417B-4409-915F-D3804F7B826B}"/>
              </a:ext>
            </a:extLst>
          </p:cNvPr>
          <p:cNvSpPr>
            <a:spLocks noGrp="1"/>
          </p:cNvSpPr>
          <p:nvPr>
            <p:ph type="sldNum" sz="quarter" idx="12"/>
          </p:nvPr>
        </p:nvSpPr>
        <p:spPr/>
        <p:txBody>
          <a:bodyPr/>
          <a:lstStyle/>
          <a:p>
            <a:fld id="{FE44F6EC-DAE9-4973-BAB7-9383F25DAC42}" type="slidenum">
              <a:rPr lang="es-MX" smtClean="0"/>
              <a:t>‹Nº›</a:t>
            </a:fld>
            <a:endParaRPr lang="es-MX"/>
          </a:p>
        </p:txBody>
      </p:sp>
    </p:spTree>
    <p:extLst>
      <p:ext uri="{BB962C8B-B14F-4D97-AF65-F5344CB8AC3E}">
        <p14:creationId xmlns:p14="http://schemas.microsoft.com/office/powerpoint/2010/main" val="3560269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663C29-138A-41DC-A3CC-670F1339BE0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003E4A8-F117-46CF-9ADA-8201B3CE911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315ABBC-5DFF-477B-9533-2EB02C6BE28F}"/>
              </a:ext>
            </a:extLst>
          </p:cNvPr>
          <p:cNvSpPr>
            <a:spLocks noGrp="1"/>
          </p:cNvSpPr>
          <p:nvPr>
            <p:ph type="dt" sz="half" idx="10"/>
          </p:nvPr>
        </p:nvSpPr>
        <p:spPr/>
        <p:txBody>
          <a:bodyPr/>
          <a:lstStyle/>
          <a:p>
            <a:fld id="{28AA2923-B64C-45F1-AF11-06D11C43EB3D}" type="datetimeFigureOut">
              <a:rPr lang="es-MX" smtClean="0"/>
              <a:t>28/09/2021</a:t>
            </a:fld>
            <a:endParaRPr lang="es-MX"/>
          </a:p>
        </p:txBody>
      </p:sp>
      <p:sp>
        <p:nvSpPr>
          <p:cNvPr id="5" name="Marcador de pie de página 4">
            <a:extLst>
              <a:ext uri="{FF2B5EF4-FFF2-40B4-BE49-F238E27FC236}">
                <a16:creationId xmlns:a16="http://schemas.microsoft.com/office/drawing/2014/main" id="{B648D149-CEB6-490B-97DF-8CC18219AA8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3D051E4-B797-4A60-801F-943FA8886AAD}"/>
              </a:ext>
            </a:extLst>
          </p:cNvPr>
          <p:cNvSpPr>
            <a:spLocks noGrp="1"/>
          </p:cNvSpPr>
          <p:nvPr>
            <p:ph type="sldNum" sz="quarter" idx="12"/>
          </p:nvPr>
        </p:nvSpPr>
        <p:spPr/>
        <p:txBody>
          <a:bodyPr/>
          <a:lstStyle/>
          <a:p>
            <a:fld id="{FE44F6EC-DAE9-4973-BAB7-9383F25DAC42}" type="slidenum">
              <a:rPr lang="es-MX" smtClean="0"/>
              <a:t>‹Nº›</a:t>
            </a:fld>
            <a:endParaRPr lang="es-MX"/>
          </a:p>
        </p:txBody>
      </p:sp>
    </p:spTree>
    <p:extLst>
      <p:ext uri="{BB962C8B-B14F-4D97-AF65-F5344CB8AC3E}">
        <p14:creationId xmlns:p14="http://schemas.microsoft.com/office/powerpoint/2010/main" val="3483201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368FE-AF66-4007-8062-F7C3286F3F1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E262420-0B6B-40DF-81BD-E2D599AE13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D0DE2E6-91B6-4B33-8A26-BB23532C51B6}"/>
              </a:ext>
            </a:extLst>
          </p:cNvPr>
          <p:cNvSpPr>
            <a:spLocks noGrp="1"/>
          </p:cNvSpPr>
          <p:nvPr>
            <p:ph type="dt" sz="half" idx="10"/>
          </p:nvPr>
        </p:nvSpPr>
        <p:spPr/>
        <p:txBody>
          <a:bodyPr/>
          <a:lstStyle/>
          <a:p>
            <a:fld id="{28AA2923-B64C-45F1-AF11-06D11C43EB3D}" type="datetimeFigureOut">
              <a:rPr lang="es-MX" smtClean="0"/>
              <a:t>28/09/2021</a:t>
            </a:fld>
            <a:endParaRPr lang="es-MX"/>
          </a:p>
        </p:txBody>
      </p:sp>
      <p:sp>
        <p:nvSpPr>
          <p:cNvPr id="5" name="Marcador de pie de página 4">
            <a:extLst>
              <a:ext uri="{FF2B5EF4-FFF2-40B4-BE49-F238E27FC236}">
                <a16:creationId xmlns:a16="http://schemas.microsoft.com/office/drawing/2014/main" id="{E6F4FF92-3B3B-4353-A7D2-3806C59E83A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9528842-CFB7-4815-BB10-A514670147E8}"/>
              </a:ext>
            </a:extLst>
          </p:cNvPr>
          <p:cNvSpPr>
            <a:spLocks noGrp="1"/>
          </p:cNvSpPr>
          <p:nvPr>
            <p:ph type="sldNum" sz="quarter" idx="12"/>
          </p:nvPr>
        </p:nvSpPr>
        <p:spPr/>
        <p:txBody>
          <a:bodyPr/>
          <a:lstStyle/>
          <a:p>
            <a:fld id="{FE44F6EC-DAE9-4973-BAB7-9383F25DAC42}" type="slidenum">
              <a:rPr lang="es-MX" smtClean="0"/>
              <a:t>‹Nº›</a:t>
            </a:fld>
            <a:endParaRPr lang="es-MX"/>
          </a:p>
        </p:txBody>
      </p:sp>
    </p:spTree>
    <p:extLst>
      <p:ext uri="{BB962C8B-B14F-4D97-AF65-F5344CB8AC3E}">
        <p14:creationId xmlns:p14="http://schemas.microsoft.com/office/powerpoint/2010/main" val="1113226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84F0C2-2FFD-408B-832E-BC5055F0ABD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15E17CE-6B66-4AEE-A2A2-29EFE3C9E90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C09F7D4A-87EE-40AA-8EEF-B8FCC6D1AB3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F49EBE4A-1A4D-4125-816A-346546819D1F}"/>
              </a:ext>
            </a:extLst>
          </p:cNvPr>
          <p:cNvSpPr>
            <a:spLocks noGrp="1"/>
          </p:cNvSpPr>
          <p:nvPr>
            <p:ph type="dt" sz="half" idx="10"/>
          </p:nvPr>
        </p:nvSpPr>
        <p:spPr/>
        <p:txBody>
          <a:bodyPr/>
          <a:lstStyle/>
          <a:p>
            <a:fld id="{28AA2923-B64C-45F1-AF11-06D11C43EB3D}" type="datetimeFigureOut">
              <a:rPr lang="es-MX" smtClean="0"/>
              <a:t>28/09/2021</a:t>
            </a:fld>
            <a:endParaRPr lang="es-MX"/>
          </a:p>
        </p:txBody>
      </p:sp>
      <p:sp>
        <p:nvSpPr>
          <p:cNvPr id="6" name="Marcador de pie de página 5">
            <a:extLst>
              <a:ext uri="{FF2B5EF4-FFF2-40B4-BE49-F238E27FC236}">
                <a16:creationId xmlns:a16="http://schemas.microsoft.com/office/drawing/2014/main" id="{1C30DA9E-8C64-4D67-94DF-853DEF01DAD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413F829-6735-43A3-B7F9-53B174383862}"/>
              </a:ext>
            </a:extLst>
          </p:cNvPr>
          <p:cNvSpPr>
            <a:spLocks noGrp="1"/>
          </p:cNvSpPr>
          <p:nvPr>
            <p:ph type="sldNum" sz="quarter" idx="12"/>
          </p:nvPr>
        </p:nvSpPr>
        <p:spPr/>
        <p:txBody>
          <a:bodyPr/>
          <a:lstStyle/>
          <a:p>
            <a:fld id="{FE44F6EC-DAE9-4973-BAB7-9383F25DAC42}" type="slidenum">
              <a:rPr lang="es-MX" smtClean="0"/>
              <a:t>‹Nº›</a:t>
            </a:fld>
            <a:endParaRPr lang="es-MX"/>
          </a:p>
        </p:txBody>
      </p:sp>
    </p:spTree>
    <p:extLst>
      <p:ext uri="{BB962C8B-B14F-4D97-AF65-F5344CB8AC3E}">
        <p14:creationId xmlns:p14="http://schemas.microsoft.com/office/powerpoint/2010/main" val="4147527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CD580-A0B5-4FEA-8AAD-4C4922C12B0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C43ACD0-A7D3-436E-B5B7-6284745B6E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D2A4335-AED5-4106-BE03-A0A1DDFF215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F5F7C4AB-093F-47B9-A0E4-D2FF868376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BDBA4D7-AC3E-4B9F-BC64-7BAD9936D7D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1B3F1D49-5627-403D-99AE-5FB283382EC6}"/>
              </a:ext>
            </a:extLst>
          </p:cNvPr>
          <p:cNvSpPr>
            <a:spLocks noGrp="1"/>
          </p:cNvSpPr>
          <p:nvPr>
            <p:ph type="dt" sz="half" idx="10"/>
          </p:nvPr>
        </p:nvSpPr>
        <p:spPr/>
        <p:txBody>
          <a:bodyPr/>
          <a:lstStyle/>
          <a:p>
            <a:fld id="{28AA2923-B64C-45F1-AF11-06D11C43EB3D}" type="datetimeFigureOut">
              <a:rPr lang="es-MX" smtClean="0"/>
              <a:t>28/09/2021</a:t>
            </a:fld>
            <a:endParaRPr lang="es-MX"/>
          </a:p>
        </p:txBody>
      </p:sp>
      <p:sp>
        <p:nvSpPr>
          <p:cNvPr id="8" name="Marcador de pie de página 7">
            <a:extLst>
              <a:ext uri="{FF2B5EF4-FFF2-40B4-BE49-F238E27FC236}">
                <a16:creationId xmlns:a16="http://schemas.microsoft.com/office/drawing/2014/main" id="{D46B96A1-B9BF-4CD6-8555-1B9A39386950}"/>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F74EB500-3FDE-4DCD-861B-EF9129BC027F}"/>
              </a:ext>
            </a:extLst>
          </p:cNvPr>
          <p:cNvSpPr>
            <a:spLocks noGrp="1"/>
          </p:cNvSpPr>
          <p:nvPr>
            <p:ph type="sldNum" sz="quarter" idx="12"/>
          </p:nvPr>
        </p:nvSpPr>
        <p:spPr/>
        <p:txBody>
          <a:bodyPr/>
          <a:lstStyle/>
          <a:p>
            <a:fld id="{FE44F6EC-DAE9-4973-BAB7-9383F25DAC42}" type="slidenum">
              <a:rPr lang="es-MX" smtClean="0"/>
              <a:t>‹Nº›</a:t>
            </a:fld>
            <a:endParaRPr lang="es-MX"/>
          </a:p>
        </p:txBody>
      </p:sp>
    </p:spTree>
    <p:extLst>
      <p:ext uri="{BB962C8B-B14F-4D97-AF65-F5344CB8AC3E}">
        <p14:creationId xmlns:p14="http://schemas.microsoft.com/office/powerpoint/2010/main" val="2213700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D02760-F5D7-42FC-BCB3-7F7E9ECEE6E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E006E22-54B1-4214-BB16-DA893911A29A}"/>
              </a:ext>
            </a:extLst>
          </p:cNvPr>
          <p:cNvSpPr>
            <a:spLocks noGrp="1"/>
          </p:cNvSpPr>
          <p:nvPr>
            <p:ph type="dt" sz="half" idx="10"/>
          </p:nvPr>
        </p:nvSpPr>
        <p:spPr/>
        <p:txBody>
          <a:bodyPr/>
          <a:lstStyle/>
          <a:p>
            <a:fld id="{28AA2923-B64C-45F1-AF11-06D11C43EB3D}" type="datetimeFigureOut">
              <a:rPr lang="es-MX" smtClean="0"/>
              <a:t>28/09/2021</a:t>
            </a:fld>
            <a:endParaRPr lang="es-MX"/>
          </a:p>
        </p:txBody>
      </p:sp>
      <p:sp>
        <p:nvSpPr>
          <p:cNvPr id="4" name="Marcador de pie de página 3">
            <a:extLst>
              <a:ext uri="{FF2B5EF4-FFF2-40B4-BE49-F238E27FC236}">
                <a16:creationId xmlns:a16="http://schemas.microsoft.com/office/drawing/2014/main" id="{7EED2D1F-C0B7-45E8-A568-A753CBB32B6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63F4F4B3-8413-4272-A7EF-E88BAA325F24}"/>
              </a:ext>
            </a:extLst>
          </p:cNvPr>
          <p:cNvSpPr>
            <a:spLocks noGrp="1"/>
          </p:cNvSpPr>
          <p:nvPr>
            <p:ph type="sldNum" sz="quarter" idx="12"/>
          </p:nvPr>
        </p:nvSpPr>
        <p:spPr/>
        <p:txBody>
          <a:bodyPr/>
          <a:lstStyle/>
          <a:p>
            <a:fld id="{FE44F6EC-DAE9-4973-BAB7-9383F25DAC42}" type="slidenum">
              <a:rPr lang="es-MX" smtClean="0"/>
              <a:t>‹Nº›</a:t>
            </a:fld>
            <a:endParaRPr lang="es-MX"/>
          </a:p>
        </p:txBody>
      </p:sp>
    </p:spTree>
    <p:extLst>
      <p:ext uri="{BB962C8B-B14F-4D97-AF65-F5344CB8AC3E}">
        <p14:creationId xmlns:p14="http://schemas.microsoft.com/office/powerpoint/2010/main" val="1599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9EBB9D9-D4AB-4E90-9FDD-1AA045A7B818}"/>
              </a:ext>
            </a:extLst>
          </p:cNvPr>
          <p:cNvSpPr>
            <a:spLocks noGrp="1"/>
          </p:cNvSpPr>
          <p:nvPr>
            <p:ph type="dt" sz="half" idx="10"/>
          </p:nvPr>
        </p:nvSpPr>
        <p:spPr/>
        <p:txBody>
          <a:bodyPr/>
          <a:lstStyle/>
          <a:p>
            <a:fld id="{28AA2923-B64C-45F1-AF11-06D11C43EB3D}" type="datetimeFigureOut">
              <a:rPr lang="es-MX" smtClean="0"/>
              <a:t>28/09/2021</a:t>
            </a:fld>
            <a:endParaRPr lang="es-MX"/>
          </a:p>
        </p:txBody>
      </p:sp>
      <p:sp>
        <p:nvSpPr>
          <p:cNvPr id="3" name="Marcador de pie de página 2">
            <a:extLst>
              <a:ext uri="{FF2B5EF4-FFF2-40B4-BE49-F238E27FC236}">
                <a16:creationId xmlns:a16="http://schemas.microsoft.com/office/drawing/2014/main" id="{5D13FBAF-921F-49BA-8BE3-53552FA70E9A}"/>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FCCABE53-1A18-430A-9DE3-EBCF0315B887}"/>
              </a:ext>
            </a:extLst>
          </p:cNvPr>
          <p:cNvSpPr>
            <a:spLocks noGrp="1"/>
          </p:cNvSpPr>
          <p:nvPr>
            <p:ph type="sldNum" sz="quarter" idx="12"/>
          </p:nvPr>
        </p:nvSpPr>
        <p:spPr/>
        <p:txBody>
          <a:bodyPr/>
          <a:lstStyle/>
          <a:p>
            <a:fld id="{FE44F6EC-DAE9-4973-BAB7-9383F25DAC42}" type="slidenum">
              <a:rPr lang="es-MX" smtClean="0"/>
              <a:t>‹Nº›</a:t>
            </a:fld>
            <a:endParaRPr lang="es-MX"/>
          </a:p>
        </p:txBody>
      </p:sp>
    </p:spTree>
    <p:extLst>
      <p:ext uri="{BB962C8B-B14F-4D97-AF65-F5344CB8AC3E}">
        <p14:creationId xmlns:p14="http://schemas.microsoft.com/office/powerpoint/2010/main" val="3857560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17FCBC-0FB7-4E14-BA05-539951B48B9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223CA61-633E-469C-BFEA-5DEF0D4787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A4A855ED-B5CD-401A-9878-0C3AE0BEA1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86C6E1E-9FDA-4866-A2AE-5A18166244BC}"/>
              </a:ext>
            </a:extLst>
          </p:cNvPr>
          <p:cNvSpPr>
            <a:spLocks noGrp="1"/>
          </p:cNvSpPr>
          <p:nvPr>
            <p:ph type="dt" sz="half" idx="10"/>
          </p:nvPr>
        </p:nvSpPr>
        <p:spPr/>
        <p:txBody>
          <a:bodyPr/>
          <a:lstStyle/>
          <a:p>
            <a:fld id="{28AA2923-B64C-45F1-AF11-06D11C43EB3D}" type="datetimeFigureOut">
              <a:rPr lang="es-MX" smtClean="0"/>
              <a:t>28/09/2021</a:t>
            </a:fld>
            <a:endParaRPr lang="es-MX"/>
          </a:p>
        </p:txBody>
      </p:sp>
      <p:sp>
        <p:nvSpPr>
          <p:cNvPr id="6" name="Marcador de pie de página 5">
            <a:extLst>
              <a:ext uri="{FF2B5EF4-FFF2-40B4-BE49-F238E27FC236}">
                <a16:creationId xmlns:a16="http://schemas.microsoft.com/office/drawing/2014/main" id="{88F01374-C901-4260-9092-A86CDE9301A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0C5C8D0-A24B-4322-A87D-4966CB6D645C}"/>
              </a:ext>
            </a:extLst>
          </p:cNvPr>
          <p:cNvSpPr>
            <a:spLocks noGrp="1"/>
          </p:cNvSpPr>
          <p:nvPr>
            <p:ph type="sldNum" sz="quarter" idx="12"/>
          </p:nvPr>
        </p:nvSpPr>
        <p:spPr/>
        <p:txBody>
          <a:bodyPr/>
          <a:lstStyle/>
          <a:p>
            <a:fld id="{FE44F6EC-DAE9-4973-BAB7-9383F25DAC42}" type="slidenum">
              <a:rPr lang="es-MX" smtClean="0"/>
              <a:t>‹Nº›</a:t>
            </a:fld>
            <a:endParaRPr lang="es-MX"/>
          </a:p>
        </p:txBody>
      </p:sp>
    </p:spTree>
    <p:extLst>
      <p:ext uri="{BB962C8B-B14F-4D97-AF65-F5344CB8AC3E}">
        <p14:creationId xmlns:p14="http://schemas.microsoft.com/office/powerpoint/2010/main" val="2961042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EEFAA1-F857-4F16-A60D-AB4487D84C4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886FB5B4-B293-4E9B-8885-FFB14E1348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B3FFA46-8868-4745-99FC-26857CF173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3C3DD09-ADC3-407A-9D5F-0D48D3A937A1}"/>
              </a:ext>
            </a:extLst>
          </p:cNvPr>
          <p:cNvSpPr>
            <a:spLocks noGrp="1"/>
          </p:cNvSpPr>
          <p:nvPr>
            <p:ph type="dt" sz="half" idx="10"/>
          </p:nvPr>
        </p:nvSpPr>
        <p:spPr/>
        <p:txBody>
          <a:bodyPr/>
          <a:lstStyle/>
          <a:p>
            <a:fld id="{28AA2923-B64C-45F1-AF11-06D11C43EB3D}" type="datetimeFigureOut">
              <a:rPr lang="es-MX" smtClean="0"/>
              <a:t>28/09/2021</a:t>
            </a:fld>
            <a:endParaRPr lang="es-MX"/>
          </a:p>
        </p:txBody>
      </p:sp>
      <p:sp>
        <p:nvSpPr>
          <p:cNvPr id="6" name="Marcador de pie de página 5">
            <a:extLst>
              <a:ext uri="{FF2B5EF4-FFF2-40B4-BE49-F238E27FC236}">
                <a16:creationId xmlns:a16="http://schemas.microsoft.com/office/drawing/2014/main" id="{96A83774-72CF-4C8A-89D1-0CD676A969B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9A08BC1-7796-4EBC-865A-CE6ED2CBDBF1}"/>
              </a:ext>
            </a:extLst>
          </p:cNvPr>
          <p:cNvSpPr>
            <a:spLocks noGrp="1"/>
          </p:cNvSpPr>
          <p:nvPr>
            <p:ph type="sldNum" sz="quarter" idx="12"/>
          </p:nvPr>
        </p:nvSpPr>
        <p:spPr/>
        <p:txBody>
          <a:bodyPr/>
          <a:lstStyle/>
          <a:p>
            <a:fld id="{FE44F6EC-DAE9-4973-BAB7-9383F25DAC42}" type="slidenum">
              <a:rPr lang="es-MX" smtClean="0"/>
              <a:t>‹Nº›</a:t>
            </a:fld>
            <a:endParaRPr lang="es-MX"/>
          </a:p>
        </p:txBody>
      </p:sp>
    </p:spTree>
    <p:extLst>
      <p:ext uri="{BB962C8B-B14F-4D97-AF65-F5344CB8AC3E}">
        <p14:creationId xmlns:p14="http://schemas.microsoft.com/office/powerpoint/2010/main" val="1767971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2E9DA82-19E0-482D-B217-5846EE779A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26577A4-51A8-4630-83EF-BD6E47BDA4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FBF0D6B-38D1-4220-8142-04F4232F3C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A2923-B64C-45F1-AF11-06D11C43EB3D}" type="datetimeFigureOut">
              <a:rPr lang="es-MX" smtClean="0"/>
              <a:t>28/09/2021</a:t>
            </a:fld>
            <a:endParaRPr lang="es-MX"/>
          </a:p>
        </p:txBody>
      </p:sp>
      <p:sp>
        <p:nvSpPr>
          <p:cNvPr id="5" name="Marcador de pie de página 4">
            <a:extLst>
              <a:ext uri="{FF2B5EF4-FFF2-40B4-BE49-F238E27FC236}">
                <a16:creationId xmlns:a16="http://schemas.microsoft.com/office/drawing/2014/main" id="{EB0451F5-1ABD-4831-9986-7532F743BC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D25F8211-4679-40BB-BD7F-5CA87B81F2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4F6EC-DAE9-4973-BAB7-9383F25DAC42}" type="slidenum">
              <a:rPr lang="es-MX" smtClean="0"/>
              <a:t>‹Nº›</a:t>
            </a:fld>
            <a:endParaRPr lang="es-MX"/>
          </a:p>
        </p:txBody>
      </p:sp>
    </p:spTree>
    <p:extLst>
      <p:ext uri="{BB962C8B-B14F-4D97-AF65-F5344CB8AC3E}">
        <p14:creationId xmlns:p14="http://schemas.microsoft.com/office/powerpoint/2010/main" val="3137200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Patrón de fondo&#10;&#10;Descripción generada automáticamente">
            <a:extLst>
              <a:ext uri="{FF2B5EF4-FFF2-40B4-BE49-F238E27FC236}">
                <a16:creationId xmlns:a16="http://schemas.microsoft.com/office/drawing/2014/main" id="{47FE9705-524A-43E6-A5B1-09FF48AF0BEB}"/>
              </a:ext>
            </a:extLst>
          </p:cNvPr>
          <p:cNvPicPr>
            <a:picLocks noChangeAspect="1"/>
          </p:cNvPicPr>
          <p:nvPr/>
        </p:nvPicPr>
        <p:blipFill rotWithShape="1">
          <a:blip r:embed="rId2"/>
          <a:srcRect t="14806" b="1551"/>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ítulo 1">
            <a:extLst>
              <a:ext uri="{FF2B5EF4-FFF2-40B4-BE49-F238E27FC236}">
                <a16:creationId xmlns:a16="http://schemas.microsoft.com/office/drawing/2014/main" id="{896A82FD-9280-40C7-9372-990793F17EA6}"/>
              </a:ext>
            </a:extLst>
          </p:cNvPr>
          <p:cNvSpPr>
            <a:spLocks noGrp="1"/>
          </p:cNvSpPr>
          <p:nvPr>
            <p:ph type="ctrTitle"/>
          </p:nvPr>
        </p:nvSpPr>
        <p:spPr>
          <a:xfrm>
            <a:off x="3657600" y="1245708"/>
            <a:ext cx="8216463" cy="3820280"/>
          </a:xfrm>
        </p:spPr>
        <p:txBody>
          <a:bodyPr>
            <a:normAutofit/>
          </a:bodyPr>
          <a:lstStyle/>
          <a:p>
            <a:r>
              <a:rPr lang="es-MX" sz="4000" dirty="0">
                <a:latin typeface="KG Ever Since New York" panose="02000506000000020003" pitchFamily="2" charset="0"/>
              </a:rPr>
              <a:t>Capitulo 6:</a:t>
            </a:r>
            <a:br>
              <a:rPr lang="es-MX" sz="4000" dirty="0">
                <a:latin typeface="KG Ever Since New York" panose="02000506000000020003" pitchFamily="2" charset="0"/>
              </a:rPr>
            </a:br>
            <a:r>
              <a:rPr lang="es-MX" sz="4000" dirty="0">
                <a:latin typeface="KG Ever Since New York" panose="02000506000000020003" pitchFamily="2" charset="0"/>
              </a:rPr>
              <a:t>Un acercamiento a cuestiones básicas de la gobernanza.</a:t>
            </a:r>
            <a:br>
              <a:rPr lang="es-MX" sz="4000" dirty="0">
                <a:latin typeface="KG Ever Since New York" panose="02000506000000020003" pitchFamily="2" charset="0"/>
              </a:rPr>
            </a:br>
            <a:r>
              <a:rPr lang="es-MX" sz="4000" dirty="0">
                <a:latin typeface="KG Ever Since New York" panose="02000506000000020003" pitchFamily="2" charset="0"/>
              </a:rPr>
              <a:t>Concepto polisémico y su relación con la educación.</a:t>
            </a:r>
            <a:br>
              <a:rPr lang="es-MX" sz="4000" dirty="0">
                <a:latin typeface="KG Ever Since New York" panose="02000506000000020003" pitchFamily="2" charset="0"/>
              </a:rPr>
            </a:br>
            <a:r>
              <a:rPr lang="es-MX" sz="4000" dirty="0">
                <a:latin typeface="KG Ever Since New York" panose="02000506000000020003" pitchFamily="2" charset="0"/>
              </a:rPr>
              <a:t>Autonomía de gestión/gobernanza</a:t>
            </a:r>
          </a:p>
        </p:txBody>
      </p:sp>
      <p:sp>
        <p:nvSpPr>
          <p:cNvPr id="3" name="Subtítulo 2">
            <a:extLst>
              <a:ext uri="{FF2B5EF4-FFF2-40B4-BE49-F238E27FC236}">
                <a16:creationId xmlns:a16="http://schemas.microsoft.com/office/drawing/2014/main" id="{45D6C8B1-C36D-4DEE-80BD-A82F276B0717}"/>
              </a:ext>
            </a:extLst>
          </p:cNvPr>
          <p:cNvSpPr>
            <a:spLocks noGrp="1"/>
          </p:cNvSpPr>
          <p:nvPr>
            <p:ph type="subTitle" idx="1"/>
          </p:nvPr>
        </p:nvSpPr>
        <p:spPr>
          <a:xfrm>
            <a:off x="7782910" y="5242675"/>
            <a:ext cx="4330262" cy="683284"/>
          </a:xfrm>
        </p:spPr>
        <p:txBody>
          <a:bodyPr>
            <a:normAutofit fontScale="92500" lnSpcReduction="20000"/>
          </a:bodyPr>
          <a:lstStyle/>
          <a:p>
            <a:r>
              <a:rPr lang="es-MX" sz="2000" dirty="0">
                <a:solidFill>
                  <a:schemeClr val="bg1">
                    <a:lumMod val="75000"/>
                  </a:schemeClr>
                </a:solidFill>
                <a:latin typeface="KG Ever Since New York" panose="02000506000000020003" pitchFamily="2" charset="0"/>
              </a:rPr>
              <a:t>Katya Quintana Rangel</a:t>
            </a:r>
          </a:p>
          <a:p>
            <a:r>
              <a:rPr lang="es-MX" sz="2000" dirty="0">
                <a:solidFill>
                  <a:schemeClr val="bg1">
                    <a:lumMod val="75000"/>
                  </a:schemeClr>
                </a:solidFill>
                <a:latin typeface="KG Ever Since New York" panose="02000506000000020003" pitchFamily="2" charset="0"/>
              </a:rPr>
              <a:t>#13</a:t>
            </a:r>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7" name="Subtítulo 2">
            <a:extLst>
              <a:ext uri="{FF2B5EF4-FFF2-40B4-BE49-F238E27FC236}">
                <a16:creationId xmlns:a16="http://schemas.microsoft.com/office/drawing/2014/main" id="{243DCFA3-4C45-4971-8745-597F3BACDF3E}"/>
              </a:ext>
            </a:extLst>
          </p:cNvPr>
          <p:cNvSpPr txBox="1">
            <a:spLocks/>
          </p:cNvSpPr>
          <p:nvPr/>
        </p:nvSpPr>
        <p:spPr>
          <a:xfrm>
            <a:off x="373118" y="5933918"/>
            <a:ext cx="4330262" cy="68328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2000" dirty="0">
                <a:latin typeface="KG Ever Since New York" panose="02000506000000020003" pitchFamily="2" charset="0"/>
              </a:rPr>
              <a:t>Saltillo Coahuila a 28 de septiembre del 2021</a:t>
            </a:r>
          </a:p>
        </p:txBody>
      </p:sp>
    </p:spTree>
    <p:extLst>
      <p:ext uri="{BB962C8B-B14F-4D97-AF65-F5344CB8AC3E}">
        <p14:creationId xmlns:p14="http://schemas.microsoft.com/office/powerpoint/2010/main" val="2951919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03D34BE9-2D78-44C1-80BA-A2ED242DD8AD}"/>
              </a:ext>
            </a:extLst>
          </p:cNvPr>
          <p:cNvSpPr/>
          <p:nvPr/>
        </p:nvSpPr>
        <p:spPr>
          <a:xfrm>
            <a:off x="-13252" y="13252"/>
            <a:ext cx="12192000" cy="6858000"/>
          </a:xfrm>
          <a:prstGeom prst="rect">
            <a:avLst/>
          </a:prstGeom>
          <a:solidFill>
            <a:srgbClr val="FFF3FF"/>
          </a:solidFill>
          <a:ln>
            <a:solidFill>
              <a:srgbClr val="FFF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CuadroTexto 4">
            <a:extLst>
              <a:ext uri="{FF2B5EF4-FFF2-40B4-BE49-F238E27FC236}">
                <a16:creationId xmlns:a16="http://schemas.microsoft.com/office/drawing/2014/main" id="{4A7B5BAD-E02E-45CC-B315-64C3357D5787}"/>
              </a:ext>
            </a:extLst>
          </p:cNvPr>
          <p:cNvSpPr txBox="1"/>
          <p:nvPr/>
        </p:nvSpPr>
        <p:spPr>
          <a:xfrm>
            <a:off x="172279" y="622259"/>
            <a:ext cx="2517913" cy="6124754"/>
          </a:xfrm>
          <a:prstGeom prst="rect">
            <a:avLst/>
          </a:prstGeom>
          <a:noFill/>
        </p:spPr>
        <p:txBody>
          <a:bodyPr wrap="square" rtlCol="0">
            <a:spAutoFit/>
          </a:bodyPr>
          <a:lstStyle/>
          <a:p>
            <a:pPr algn="ctr"/>
            <a:r>
              <a:rPr lang="es-MX" sz="2800" dirty="0">
                <a:solidFill>
                  <a:schemeClr val="bg1"/>
                </a:solidFill>
                <a:effectLst>
                  <a:outerShdw blurRad="38100" dist="38100" dir="2700000" algn="tl">
                    <a:srgbClr val="000000">
                      <a:alpha val="43137"/>
                    </a:srgbClr>
                  </a:outerShdw>
                </a:effectLst>
                <a:latin typeface="KG Ever Since New York" panose="02000506000000020003" pitchFamily="2" charset="0"/>
                <a:ea typeface="Ebrima" panose="02000000000000000000" pitchFamily="2" charset="0"/>
                <a:cs typeface="Ebrima" panose="02000000000000000000" pitchFamily="2" charset="0"/>
              </a:rPr>
              <a:t>Un acercamiento a cuestiones básicas de la gobernanza. </a:t>
            </a:r>
            <a:br>
              <a:rPr lang="es-MX" sz="2800" dirty="0">
                <a:solidFill>
                  <a:schemeClr val="bg1"/>
                </a:solidFill>
                <a:effectLst>
                  <a:outerShdw blurRad="38100" dist="38100" dir="2700000" algn="tl">
                    <a:srgbClr val="000000">
                      <a:alpha val="43137"/>
                    </a:srgbClr>
                  </a:outerShdw>
                </a:effectLst>
                <a:latin typeface="KG Ever Since New York" panose="02000506000000020003" pitchFamily="2" charset="0"/>
                <a:ea typeface="Ebrima" panose="02000000000000000000" pitchFamily="2" charset="0"/>
                <a:cs typeface="Ebrima" panose="02000000000000000000" pitchFamily="2" charset="0"/>
              </a:rPr>
            </a:br>
            <a:r>
              <a:rPr lang="es-MX" sz="2800" dirty="0">
                <a:solidFill>
                  <a:schemeClr val="bg1"/>
                </a:solidFill>
                <a:effectLst>
                  <a:outerShdw blurRad="38100" dist="38100" dir="2700000" algn="tl">
                    <a:srgbClr val="000000">
                      <a:alpha val="43137"/>
                    </a:srgbClr>
                  </a:outerShdw>
                </a:effectLst>
                <a:latin typeface="KG Ever Since New York" panose="02000506000000020003" pitchFamily="2" charset="0"/>
                <a:ea typeface="Ebrima" panose="02000000000000000000" pitchFamily="2" charset="0"/>
                <a:cs typeface="Ebrima" panose="02000000000000000000" pitchFamily="2" charset="0"/>
              </a:rPr>
              <a:t>Concepto polisémico y su relación con la educación. </a:t>
            </a:r>
            <a:br>
              <a:rPr lang="es-MX" sz="2800" dirty="0">
                <a:solidFill>
                  <a:schemeClr val="bg1"/>
                </a:solidFill>
                <a:effectLst>
                  <a:outerShdw blurRad="38100" dist="38100" dir="2700000" algn="tl">
                    <a:srgbClr val="000000">
                      <a:alpha val="43137"/>
                    </a:srgbClr>
                  </a:outerShdw>
                </a:effectLst>
                <a:latin typeface="KG Ever Since New York" panose="02000506000000020003" pitchFamily="2" charset="0"/>
                <a:ea typeface="Ebrima" panose="02000000000000000000" pitchFamily="2" charset="0"/>
                <a:cs typeface="Ebrima" panose="02000000000000000000" pitchFamily="2" charset="0"/>
              </a:rPr>
            </a:br>
            <a:r>
              <a:rPr lang="es-MX" sz="2800" dirty="0">
                <a:solidFill>
                  <a:schemeClr val="bg1"/>
                </a:solidFill>
                <a:effectLst>
                  <a:outerShdw blurRad="38100" dist="38100" dir="2700000" algn="tl">
                    <a:srgbClr val="000000">
                      <a:alpha val="43137"/>
                    </a:srgbClr>
                  </a:outerShdw>
                </a:effectLst>
                <a:latin typeface="KG Ever Since New York" panose="02000506000000020003" pitchFamily="2" charset="0"/>
                <a:ea typeface="Ebrima" panose="02000000000000000000" pitchFamily="2" charset="0"/>
                <a:cs typeface="Ebrima" panose="02000000000000000000" pitchFamily="2" charset="0"/>
              </a:rPr>
              <a:t>Autonomía de gestión/gobernanza</a:t>
            </a:r>
          </a:p>
          <a:p>
            <a:pPr algn="ctr"/>
            <a:endParaRPr lang="es-MX" sz="2800" dirty="0">
              <a:solidFill>
                <a:schemeClr val="bg1"/>
              </a:solidFill>
              <a:effectLst>
                <a:outerShdw blurRad="38100" dist="38100" dir="2700000" algn="tl">
                  <a:srgbClr val="000000">
                    <a:alpha val="43137"/>
                  </a:srgbClr>
                </a:outerShdw>
              </a:effectLst>
              <a:latin typeface="KG Ever Since New York" panose="02000506000000020003" pitchFamily="2" charset="0"/>
              <a:ea typeface="Ebrima" panose="02000000000000000000" pitchFamily="2" charset="0"/>
              <a:cs typeface="Ebrima" panose="02000000000000000000" pitchFamily="2" charset="0"/>
            </a:endParaRPr>
          </a:p>
          <a:p>
            <a:endParaRPr lang="es-MX" sz="2800" dirty="0">
              <a:solidFill>
                <a:schemeClr val="bg1"/>
              </a:solidFill>
              <a:effectLst>
                <a:outerShdw blurRad="38100" dist="38100" dir="2700000" algn="tl">
                  <a:srgbClr val="000000">
                    <a:alpha val="43137"/>
                  </a:srgbClr>
                </a:outerShdw>
              </a:effectLst>
              <a:latin typeface="KG Ever Since New York" panose="02000506000000020003" pitchFamily="2" charset="0"/>
            </a:endParaRPr>
          </a:p>
        </p:txBody>
      </p:sp>
      <p:sp>
        <p:nvSpPr>
          <p:cNvPr id="6" name="Abrir llave 5">
            <a:extLst>
              <a:ext uri="{FF2B5EF4-FFF2-40B4-BE49-F238E27FC236}">
                <a16:creationId xmlns:a16="http://schemas.microsoft.com/office/drawing/2014/main" id="{6DA01E87-0779-45CC-8409-093A027DD7D9}"/>
              </a:ext>
            </a:extLst>
          </p:cNvPr>
          <p:cNvSpPr/>
          <p:nvPr/>
        </p:nvSpPr>
        <p:spPr>
          <a:xfrm>
            <a:off x="2690192" y="221974"/>
            <a:ext cx="397565" cy="6414052"/>
          </a:xfrm>
          <a:prstGeom prst="leftBrace">
            <a:avLst/>
          </a:prstGeom>
          <a:ln w="9525" cap="flat" cmpd="sng" algn="ctr">
            <a:solidFill>
              <a:srgbClr val="7030A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s-MX" dirty="0"/>
          </a:p>
        </p:txBody>
      </p:sp>
      <p:sp>
        <p:nvSpPr>
          <p:cNvPr id="7" name="CuadroTexto 6">
            <a:extLst>
              <a:ext uri="{FF2B5EF4-FFF2-40B4-BE49-F238E27FC236}">
                <a16:creationId xmlns:a16="http://schemas.microsoft.com/office/drawing/2014/main" id="{64E4FED4-BFBA-4BBE-9FBA-DE2F16FAB7F3}"/>
              </a:ext>
            </a:extLst>
          </p:cNvPr>
          <p:cNvSpPr txBox="1"/>
          <p:nvPr/>
        </p:nvSpPr>
        <p:spPr>
          <a:xfrm>
            <a:off x="3082995" y="221974"/>
            <a:ext cx="4556883" cy="1200329"/>
          </a:xfrm>
          <a:prstGeom prst="rect">
            <a:avLst/>
          </a:prstGeom>
          <a:noFill/>
        </p:spPr>
        <p:txBody>
          <a:bodyPr wrap="square" rtlCol="0">
            <a:spAutoFit/>
          </a:bodyPr>
          <a:lstStyle/>
          <a:p>
            <a:r>
              <a:rPr lang="es-MX" dirty="0">
                <a:latin typeface="KG Ever Since New York" panose="02000506000000020003" pitchFamily="2" charset="0"/>
              </a:rPr>
              <a:t>-Gobernanza, que se caracteriza por una transformación del Estado jerárquico a uno más horizontal, con mayor participación de la sociedad civil</a:t>
            </a:r>
          </a:p>
        </p:txBody>
      </p:sp>
      <p:sp>
        <p:nvSpPr>
          <p:cNvPr id="8" name="CuadroTexto 7">
            <a:extLst>
              <a:ext uri="{FF2B5EF4-FFF2-40B4-BE49-F238E27FC236}">
                <a16:creationId xmlns:a16="http://schemas.microsoft.com/office/drawing/2014/main" id="{4AFB50D3-DF76-442A-BD8B-4F074127A404}"/>
              </a:ext>
            </a:extLst>
          </p:cNvPr>
          <p:cNvSpPr txBox="1"/>
          <p:nvPr/>
        </p:nvSpPr>
        <p:spPr>
          <a:xfrm>
            <a:off x="3044399" y="2238192"/>
            <a:ext cx="5267157" cy="1754326"/>
          </a:xfrm>
          <a:prstGeom prst="rect">
            <a:avLst/>
          </a:prstGeom>
          <a:noFill/>
        </p:spPr>
        <p:txBody>
          <a:bodyPr wrap="square">
            <a:spAutoFit/>
          </a:bodyPr>
          <a:lstStyle/>
          <a:p>
            <a:r>
              <a:rPr lang="es-MX" dirty="0">
                <a:latin typeface="KG Ever Since New York" panose="02000506000000020003" pitchFamily="2" charset="0"/>
              </a:rPr>
              <a:t>La Real Academia Española (REA) también define a la gobernanza como “arte o manera de gobernar que se propone como objetivo el logro de un desarrollo económico social e institucional duradero promoviendo un sano equilibrio entre el Estado, la sociedad civil y el mercado de la economía </a:t>
            </a:r>
          </a:p>
        </p:txBody>
      </p:sp>
      <p:sp>
        <p:nvSpPr>
          <p:cNvPr id="9" name="CuadroTexto 8">
            <a:extLst>
              <a:ext uri="{FF2B5EF4-FFF2-40B4-BE49-F238E27FC236}">
                <a16:creationId xmlns:a16="http://schemas.microsoft.com/office/drawing/2014/main" id="{934EBE22-F89F-4650-B07F-76551E7970BA}"/>
              </a:ext>
            </a:extLst>
          </p:cNvPr>
          <p:cNvSpPr txBox="1"/>
          <p:nvPr/>
        </p:nvSpPr>
        <p:spPr>
          <a:xfrm>
            <a:off x="3044399" y="4715688"/>
            <a:ext cx="5065931" cy="2031325"/>
          </a:xfrm>
          <a:prstGeom prst="rect">
            <a:avLst/>
          </a:prstGeom>
          <a:noFill/>
        </p:spPr>
        <p:txBody>
          <a:bodyPr wrap="square">
            <a:spAutoFit/>
          </a:bodyPr>
          <a:lstStyle/>
          <a:p>
            <a:pPr lvl="0" algn="just">
              <a:spcAft>
                <a:spcPts val="800"/>
              </a:spcAft>
            </a:pPr>
            <a:r>
              <a:rPr lang="es-MX" dirty="0">
                <a:latin typeface="KG Ever Since New York" panose="02000506000000020003" pitchFamily="2" charset="0"/>
                <a:ea typeface="Calibri" panose="020F0502020204030204" pitchFamily="34" charset="0"/>
                <a:cs typeface="Times New Roman" panose="02020603050405020304" pitchFamily="18" charset="0"/>
              </a:rPr>
              <a:t>A</a:t>
            </a:r>
            <a:r>
              <a:rPr lang="es-MX" dirty="0">
                <a:effectLst/>
                <a:latin typeface="KG Ever Since New York" panose="02000506000000020003" pitchFamily="2" charset="0"/>
                <a:ea typeface="Calibri" panose="020F0502020204030204" pitchFamily="34" charset="0"/>
                <a:cs typeface="Times New Roman" panose="02020603050405020304" pitchFamily="18" charset="0"/>
              </a:rPr>
              <a:t>utonomía y gestión son conceptos clave para el desarrollo de la gobernanza actual. Sin el desarrollo de estos aspectos en las instituciones escolares no se puede dar una nueva relación, en la que impere una mayor participación en la toma de decisiones por parte de la sociedad civil; por ello resulta importante aclarar un poco estos términos.</a:t>
            </a:r>
          </a:p>
        </p:txBody>
      </p:sp>
      <p:sp>
        <p:nvSpPr>
          <p:cNvPr id="10" name="Abrir llave 9">
            <a:extLst>
              <a:ext uri="{FF2B5EF4-FFF2-40B4-BE49-F238E27FC236}">
                <a16:creationId xmlns:a16="http://schemas.microsoft.com/office/drawing/2014/main" id="{03395001-6D57-487D-B9A9-053C467DB097}"/>
              </a:ext>
            </a:extLst>
          </p:cNvPr>
          <p:cNvSpPr/>
          <p:nvPr/>
        </p:nvSpPr>
        <p:spPr>
          <a:xfrm>
            <a:off x="8229601" y="0"/>
            <a:ext cx="397565" cy="4324247"/>
          </a:xfrm>
          <a:prstGeom prst="leftBrace">
            <a:avLst>
              <a:gd name="adj1" fmla="val 8333"/>
              <a:gd name="adj2" fmla="val 41163"/>
            </a:avLst>
          </a:prstGeom>
          <a:ln w="9525" cap="flat" cmpd="sng" algn="ctr">
            <a:solidFill>
              <a:srgbClr val="7030A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s-MX" dirty="0"/>
          </a:p>
        </p:txBody>
      </p:sp>
      <p:sp>
        <p:nvSpPr>
          <p:cNvPr id="11" name="CuadroTexto 10">
            <a:extLst>
              <a:ext uri="{FF2B5EF4-FFF2-40B4-BE49-F238E27FC236}">
                <a16:creationId xmlns:a16="http://schemas.microsoft.com/office/drawing/2014/main" id="{FA8AE69E-EEF4-42AE-992E-FF4DCE815B1D}"/>
              </a:ext>
            </a:extLst>
          </p:cNvPr>
          <p:cNvSpPr txBox="1"/>
          <p:nvPr/>
        </p:nvSpPr>
        <p:spPr>
          <a:xfrm>
            <a:off x="8459138" y="0"/>
            <a:ext cx="3560583" cy="1600438"/>
          </a:xfrm>
          <a:prstGeom prst="rect">
            <a:avLst/>
          </a:prstGeom>
          <a:noFill/>
        </p:spPr>
        <p:txBody>
          <a:bodyPr wrap="square">
            <a:spAutoFit/>
          </a:bodyPr>
          <a:lstStyle/>
          <a:p>
            <a:r>
              <a:rPr lang="es-MX" sz="1400" dirty="0">
                <a:latin typeface="KG Ever Since New York" panose="02000506000000020003" pitchFamily="2" charset="0"/>
                <a:ea typeface="Calibri" panose="020F0502020204030204" pitchFamily="34" charset="0"/>
              </a:rPr>
              <a:t>La gobernanza alude a un nuevo estilo de gobierno, distinto del modelo de control jerárquico, pero también del mercado, caracterizado por un mayor grado de interacción y de cooperación entre el Estado y los actores no estatales en el interior de redes decisionales mixtas entre lo público y lo privado </a:t>
            </a:r>
            <a:endParaRPr lang="es-MX" sz="1400" dirty="0">
              <a:latin typeface="KG Ever Since New York" panose="02000506000000020003" pitchFamily="2" charset="0"/>
            </a:endParaRPr>
          </a:p>
        </p:txBody>
      </p:sp>
      <p:sp>
        <p:nvSpPr>
          <p:cNvPr id="12" name="CuadroTexto 11">
            <a:extLst>
              <a:ext uri="{FF2B5EF4-FFF2-40B4-BE49-F238E27FC236}">
                <a16:creationId xmlns:a16="http://schemas.microsoft.com/office/drawing/2014/main" id="{6C0DF26B-F151-43D1-8E75-6B983951F781}"/>
              </a:ext>
            </a:extLst>
          </p:cNvPr>
          <p:cNvSpPr txBox="1"/>
          <p:nvPr/>
        </p:nvSpPr>
        <p:spPr>
          <a:xfrm>
            <a:off x="8445886" y="1731699"/>
            <a:ext cx="3732862" cy="954107"/>
          </a:xfrm>
          <a:prstGeom prst="rect">
            <a:avLst/>
          </a:prstGeom>
          <a:noFill/>
        </p:spPr>
        <p:txBody>
          <a:bodyPr wrap="square">
            <a:spAutoFit/>
          </a:bodyPr>
          <a:lstStyle/>
          <a:p>
            <a:pPr algn="just">
              <a:spcAft>
                <a:spcPts val="826"/>
              </a:spcAft>
            </a:pPr>
            <a:r>
              <a:rPr lang="es-MX" sz="1400" dirty="0">
                <a:latin typeface="KG Ever Since New York" panose="02000506000000020003" pitchFamily="2" charset="0"/>
                <a:ea typeface="Calibri" panose="020F0502020204030204" pitchFamily="34" charset="0"/>
                <a:cs typeface="Times New Roman" panose="02020603050405020304" pitchFamily="18" charset="0"/>
              </a:rPr>
              <a:t>La gobernanza no implica la desaparición del Estado porque éste sigue siendo muy importante para dirigir y dar cohesión a las diversas corrientes y acciones</a:t>
            </a:r>
            <a:endParaRPr lang="es-MX" sz="1200" dirty="0">
              <a:latin typeface="KG Ever Since New York" panose="02000506000000020003" pitchFamily="2" charset="0"/>
              <a:ea typeface="Calibri" panose="020F0502020204030204" pitchFamily="34" charset="0"/>
              <a:cs typeface="Times New Roman" panose="02020603050405020304" pitchFamily="18" charset="0"/>
            </a:endParaRPr>
          </a:p>
        </p:txBody>
      </p:sp>
      <p:sp>
        <p:nvSpPr>
          <p:cNvPr id="13" name="CuadroTexto 12">
            <a:extLst>
              <a:ext uri="{FF2B5EF4-FFF2-40B4-BE49-F238E27FC236}">
                <a16:creationId xmlns:a16="http://schemas.microsoft.com/office/drawing/2014/main" id="{0CE57E19-D425-4465-AD61-D6442318437E}"/>
              </a:ext>
            </a:extLst>
          </p:cNvPr>
          <p:cNvSpPr txBox="1"/>
          <p:nvPr/>
        </p:nvSpPr>
        <p:spPr>
          <a:xfrm>
            <a:off x="8474765" y="2939252"/>
            <a:ext cx="3697357" cy="1384995"/>
          </a:xfrm>
          <a:prstGeom prst="rect">
            <a:avLst/>
          </a:prstGeom>
          <a:noFill/>
        </p:spPr>
        <p:txBody>
          <a:bodyPr wrap="square">
            <a:spAutoFit/>
          </a:bodyPr>
          <a:lstStyle/>
          <a:p>
            <a:pPr lvl="0" algn="just">
              <a:spcAft>
                <a:spcPts val="800"/>
              </a:spcAft>
            </a:pPr>
            <a:r>
              <a:rPr lang="es-MX" sz="1400" dirty="0" err="1">
                <a:effectLst/>
                <a:latin typeface="KG Ever Since New York" panose="02000506000000020003" pitchFamily="2" charset="0"/>
                <a:ea typeface="Calibri" panose="020F0502020204030204" pitchFamily="34" charset="0"/>
                <a:cs typeface="Times New Roman" panose="02020603050405020304" pitchFamily="18" charset="0"/>
              </a:rPr>
              <a:t>Collet</a:t>
            </a:r>
            <a:r>
              <a:rPr lang="es-MX" sz="1400" dirty="0">
                <a:effectLst/>
                <a:latin typeface="KG Ever Since New York" panose="02000506000000020003" pitchFamily="2" charset="0"/>
                <a:ea typeface="Calibri" panose="020F0502020204030204" pitchFamily="34" charset="0"/>
                <a:cs typeface="Times New Roman" panose="02020603050405020304" pitchFamily="18" charset="0"/>
              </a:rPr>
              <a:t> y </a:t>
            </a:r>
            <a:r>
              <a:rPr lang="es-MX" sz="1400" dirty="0" err="1">
                <a:effectLst/>
                <a:latin typeface="KG Ever Since New York" panose="02000506000000020003" pitchFamily="2" charset="0"/>
                <a:ea typeface="Calibri" panose="020F0502020204030204" pitchFamily="34" charset="0"/>
                <a:cs typeface="Times New Roman" panose="02020603050405020304" pitchFamily="18" charset="0"/>
              </a:rPr>
              <a:t>Tort</a:t>
            </a:r>
            <a:r>
              <a:rPr lang="es-MX" sz="1400" dirty="0">
                <a:effectLst/>
                <a:latin typeface="KG Ever Since New York" panose="02000506000000020003" pitchFamily="2" charset="0"/>
                <a:ea typeface="Calibri" panose="020F0502020204030204" pitchFamily="34" charset="0"/>
                <a:cs typeface="Times New Roman" panose="02020603050405020304" pitchFamily="18" charset="0"/>
              </a:rPr>
              <a:t> (2016, p. 129) coinciden en señalar que la gobernanza es “una nueva manera de gobernar las personas y sus conductas, fundamentalmente a través de tres elementos: la desestatalización, el ‘gobierno a distancia’ y la libertad-responsabilidad”</a:t>
            </a:r>
            <a:endParaRPr lang="es-MX" sz="1200" dirty="0">
              <a:effectLst/>
              <a:latin typeface="KG Ever Since New York" panose="02000506000000020003" pitchFamily="2" charset="0"/>
              <a:ea typeface="Calibri" panose="020F0502020204030204" pitchFamily="34" charset="0"/>
              <a:cs typeface="Times New Roman" panose="02020603050405020304" pitchFamily="18" charset="0"/>
            </a:endParaRPr>
          </a:p>
        </p:txBody>
      </p:sp>
      <p:sp>
        <p:nvSpPr>
          <p:cNvPr id="14" name="Abrir llave 13">
            <a:extLst>
              <a:ext uri="{FF2B5EF4-FFF2-40B4-BE49-F238E27FC236}">
                <a16:creationId xmlns:a16="http://schemas.microsoft.com/office/drawing/2014/main" id="{BAB93F34-5390-4EAA-BF84-512070FDA64E}"/>
              </a:ext>
            </a:extLst>
          </p:cNvPr>
          <p:cNvSpPr/>
          <p:nvPr/>
        </p:nvSpPr>
        <p:spPr>
          <a:xfrm>
            <a:off x="8229601" y="4619887"/>
            <a:ext cx="397565" cy="1967075"/>
          </a:xfrm>
          <a:prstGeom prst="leftBrace">
            <a:avLst>
              <a:gd name="adj1" fmla="val 8333"/>
              <a:gd name="adj2" fmla="val 48167"/>
            </a:avLst>
          </a:prstGeom>
          <a:ln w="9525" cap="flat" cmpd="sng" algn="ctr">
            <a:solidFill>
              <a:srgbClr val="7030A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s-MX" dirty="0"/>
          </a:p>
        </p:txBody>
      </p:sp>
      <p:sp>
        <p:nvSpPr>
          <p:cNvPr id="15" name="CuadroTexto 14">
            <a:extLst>
              <a:ext uri="{FF2B5EF4-FFF2-40B4-BE49-F238E27FC236}">
                <a16:creationId xmlns:a16="http://schemas.microsoft.com/office/drawing/2014/main" id="{B64FDFDF-D1EE-47B4-9ED4-8B107A1B8591}"/>
              </a:ext>
            </a:extLst>
          </p:cNvPr>
          <p:cNvSpPr txBox="1"/>
          <p:nvPr/>
        </p:nvSpPr>
        <p:spPr>
          <a:xfrm>
            <a:off x="8485312" y="4831139"/>
            <a:ext cx="3534409" cy="1323439"/>
          </a:xfrm>
          <a:prstGeom prst="rect">
            <a:avLst/>
          </a:prstGeom>
          <a:noFill/>
        </p:spPr>
        <p:txBody>
          <a:bodyPr wrap="square">
            <a:spAutoFit/>
          </a:bodyPr>
          <a:lstStyle/>
          <a:p>
            <a:pPr lvl="0" algn="just">
              <a:spcAft>
                <a:spcPts val="800"/>
              </a:spcAft>
            </a:pPr>
            <a:r>
              <a:rPr lang="es-MX" sz="1600" dirty="0">
                <a:latin typeface="KG Ever Since New York" panose="02000506000000020003" pitchFamily="2" charset="0"/>
                <a:ea typeface="Calibri" panose="020F0502020204030204" pitchFamily="34" charset="0"/>
                <a:cs typeface="Times New Roman" panose="02020603050405020304" pitchFamily="18" charset="0"/>
              </a:rPr>
              <a:t>L</a:t>
            </a:r>
            <a:r>
              <a:rPr lang="es-MX" sz="1600" dirty="0">
                <a:effectLst/>
                <a:latin typeface="KG Ever Since New York" panose="02000506000000020003" pitchFamily="2" charset="0"/>
                <a:ea typeface="Calibri" panose="020F0502020204030204" pitchFamily="34" charset="0"/>
                <a:cs typeface="Times New Roman" panose="02020603050405020304" pitchFamily="18" charset="0"/>
              </a:rPr>
              <a:t>a gestión educativa se concibe como el conjunto de procesos, de toma de decisiones y realización de acciones que permiten llevar a cabo las prácticas pedagógicas, su ejecución y evaluación </a:t>
            </a:r>
          </a:p>
        </p:txBody>
      </p:sp>
    </p:spTree>
    <p:extLst>
      <p:ext uri="{BB962C8B-B14F-4D97-AF65-F5344CB8AC3E}">
        <p14:creationId xmlns:p14="http://schemas.microsoft.com/office/powerpoint/2010/main" val="1827680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rir llave 3">
            <a:extLst>
              <a:ext uri="{FF2B5EF4-FFF2-40B4-BE49-F238E27FC236}">
                <a16:creationId xmlns:a16="http://schemas.microsoft.com/office/drawing/2014/main" id="{BA8E40B3-1C0C-4B67-9470-F674BD5A6DDF}"/>
              </a:ext>
            </a:extLst>
          </p:cNvPr>
          <p:cNvSpPr/>
          <p:nvPr/>
        </p:nvSpPr>
        <p:spPr>
          <a:xfrm>
            <a:off x="689113" y="256447"/>
            <a:ext cx="397565" cy="6064840"/>
          </a:xfrm>
          <a:prstGeom prst="leftBrace">
            <a:avLst/>
          </a:prstGeom>
          <a:ln w="9525" cap="flat" cmpd="sng" algn="ctr">
            <a:solidFill>
              <a:srgbClr val="7030A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s-MX" dirty="0"/>
          </a:p>
        </p:txBody>
      </p:sp>
      <p:sp>
        <p:nvSpPr>
          <p:cNvPr id="5" name="CuadroTexto 4">
            <a:extLst>
              <a:ext uri="{FF2B5EF4-FFF2-40B4-BE49-F238E27FC236}">
                <a16:creationId xmlns:a16="http://schemas.microsoft.com/office/drawing/2014/main" id="{525053A4-2132-4710-BDC8-9CE24A761239}"/>
              </a:ext>
            </a:extLst>
          </p:cNvPr>
          <p:cNvSpPr txBox="1"/>
          <p:nvPr/>
        </p:nvSpPr>
        <p:spPr>
          <a:xfrm>
            <a:off x="889256" y="256447"/>
            <a:ext cx="3604591" cy="1384995"/>
          </a:xfrm>
          <a:prstGeom prst="rect">
            <a:avLst/>
          </a:prstGeom>
          <a:noFill/>
        </p:spPr>
        <p:txBody>
          <a:bodyPr wrap="square">
            <a:spAutoFit/>
          </a:bodyPr>
          <a:lstStyle/>
          <a:p>
            <a:pPr algn="just">
              <a:spcAft>
                <a:spcPts val="826"/>
              </a:spcAft>
            </a:pPr>
            <a:r>
              <a:rPr lang="es-MX" sz="1400" dirty="0">
                <a:latin typeface="KG Ever Since New York" panose="02000506000000020003" pitchFamily="2" charset="0"/>
                <a:ea typeface="Calibri" panose="020F0502020204030204" pitchFamily="34" charset="0"/>
                <a:cs typeface="Times New Roman" panose="02020603050405020304" pitchFamily="18" charset="0"/>
              </a:rPr>
              <a:t>Natera Peral define la gobernanza como “las estructuras y procesos mediante los cuales los actores políticos y sociales llevan a cabo prácticas de intercambio, coordinación, control y adopción de decisiones en los sistemas democráticos”. </a:t>
            </a:r>
          </a:p>
        </p:txBody>
      </p:sp>
      <p:sp>
        <p:nvSpPr>
          <p:cNvPr id="6" name="CuadroTexto 5">
            <a:extLst>
              <a:ext uri="{FF2B5EF4-FFF2-40B4-BE49-F238E27FC236}">
                <a16:creationId xmlns:a16="http://schemas.microsoft.com/office/drawing/2014/main" id="{7359651B-C8C0-4D01-9236-134365D5EC2E}"/>
              </a:ext>
            </a:extLst>
          </p:cNvPr>
          <p:cNvSpPr txBox="1"/>
          <p:nvPr/>
        </p:nvSpPr>
        <p:spPr>
          <a:xfrm>
            <a:off x="4943062" y="2570488"/>
            <a:ext cx="1505480" cy="1200329"/>
          </a:xfrm>
          <a:prstGeom prst="rect">
            <a:avLst/>
          </a:prstGeom>
          <a:noFill/>
        </p:spPr>
        <p:txBody>
          <a:bodyPr wrap="square">
            <a:spAutoFit/>
          </a:bodyPr>
          <a:lstStyle/>
          <a:p>
            <a:pPr algn="just">
              <a:spcAft>
                <a:spcPts val="826"/>
              </a:spcAft>
            </a:pPr>
            <a:r>
              <a:rPr lang="es-MX" sz="2400" dirty="0">
                <a:solidFill>
                  <a:schemeClr val="bg1"/>
                </a:solidFill>
                <a:effectLst>
                  <a:outerShdw blurRad="38100" dist="38100" dir="2700000" algn="tl">
                    <a:srgbClr val="000000">
                      <a:alpha val="43137"/>
                    </a:srgbClr>
                  </a:outerShdw>
                </a:effectLst>
                <a:latin typeface="KG Ever Since New York" panose="02000506000000020003" pitchFamily="2" charset="0"/>
                <a:ea typeface="Calibri" panose="020F0502020204030204" pitchFamily="34" charset="0"/>
                <a:cs typeface="Times New Roman" panose="02020603050405020304" pitchFamily="18" charset="0"/>
              </a:rPr>
              <a:t>Relación con la educación</a:t>
            </a:r>
          </a:p>
        </p:txBody>
      </p:sp>
      <p:sp>
        <p:nvSpPr>
          <p:cNvPr id="7" name="CuadroTexto 6">
            <a:extLst>
              <a:ext uri="{FF2B5EF4-FFF2-40B4-BE49-F238E27FC236}">
                <a16:creationId xmlns:a16="http://schemas.microsoft.com/office/drawing/2014/main" id="{8EBFE5A8-FC99-4D19-AEB2-68E36FEB44DE}"/>
              </a:ext>
            </a:extLst>
          </p:cNvPr>
          <p:cNvSpPr txBox="1"/>
          <p:nvPr/>
        </p:nvSpPr>
        <p:spPr>
          <a:xfrm>
            <a:off x="875219" y="1687608"/>
            <a:ext cx="3509316" cy="738664"/>
          </a:xfrm>
          <a:prstGeom prst="rect">
            <a:avLst/>
          </a:prstGeom>
          <a:noFill/>
        </p:spPr>
        <p:txBody>
          <a:bodyPr wrap="square">
            <a:spAutoFit/>
          </a:bodyPr>
          <a:lstStyle/>
          <a:p>
            <a:pPr lvl="0" algn="just">
              <a:spcAft>
                <a:spcPts val="800"/>
              </a:spcAft>
            </a:pPr>
            <a:r>
              <a:rPr lang="es-MX" sz="1400" dirty="0">
                <a:effectLst/>
                <a:latin typeface="KG Ever Since New York" panose="02000506000000020003" pitchFamily="2" charset="0"/>
                <a:ea typeface="Calibri" panose="020F0502020204030204" pitchFamily="34" charset="0"/>
                <a:cs typeface="Times New Roman" panose="02020603050405020304" pitchFamily="18" charset="0"/>
              </a:rPr>
              <a:t>La gobernanza</a:t>
            </a:r>
            <a:r>
              <a:rPr lang="es-MX" sz="1400" dirty="0">
                <a:latin typeface="KG Ever Since New York" panose="02000506000000020003" pitchFamily="2" charset="0"/>
                <a:ea typeface="Calibri" panose="020F0502020204030204" pitchFamily="34" charset="0"/>
                <a:cs typeface="Times New Roman" panose="02020603050405020304" pitchFamily="18" charset="0"/>
              </a:rPr>
              <a:t> </a:t>
            </a:r>
            <a:r>
              <a:rPr lang="es-MX" sz="1400" dirty="0">
                <a:effectLst/>
                <a:latin typeface="KG Ever Since New York" panose="02000506000000020003" pitchFamily="2" charset="0"/>
                <a:ea typeface="Calibri" panose="020F0502020204030204" pitchFamily="34" charset="0"/>
                <a:cs typeface="Times New Roman" panose="02020603050405020304" pitchFamily="18" charset="0"/>
              </a:rPr>
              <a:t>es una “compleja integración entre las instituciones existentes, normas/valores y gobernados.</a:t>
            </a:r>
            <a:endParaRPr lang="es-MX" sz="1200" dirty="0">
              <a:effectLst/>
              <a:latin typeface="KG Ever Since New York" panose="02000506000000020003" pitchFamily="2"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09137CDF-877A-4127-AA29-1F796241BF12}"/>
              </a:ext>
            </a:extLst>
          </p:cNvPr>
          <p:cNvSpPr txBox="1"/>
          <p:nvPr/>
        </p:nvSpPr>
        <p:spPr>
          <a:xfrm>
            <a:off x="7015402" y="348778"/>
            <a:ext cx="4988322" cy="1169551"/>
          </a:xfrm>
          <a:prstGeom prst="rect">
            <a:avLst/>
          </a:prstGeom>
          <a:noFill/>
        </p:spPr>
        <p:txBody>
          <a:bodyPr wrap="square">
            <a:spAutoFit/>
          </a:bodyPr>
          <a:lstStyle/>
          <a:p>
            <a:r>
              <a:rPr lang="es-MX" sz="1400" dirty="0">
                <a:effectLst/>
                <a:latin typeface="KG Ever Since New York" panose="02000506000000020003" pitchFamily="2" charset="0"/>
                <a:ea typeface="Calibri" panose="020F0502020204030204" pitchFamily="34" charset="0"/>
                <a:cs typeface="Times New Roman" panose="02020603050405020304" pitchFamily="18" charset="0"/>
              </a:rPr>
              <a:t>Cabe señalar que la gobernanza en la educación es un reflejo de los retos que enfrentan las sociedades en el siglo XXI que, como se mencionó con anterioridad, se caracterizan por su complejidad, diversidad y velocidad. Y es que antes el mundo había girado tan rápido y había sido tan pequeño como ahora.</a:t>
            </a:r>
            <a:endParaRPr lang="es-MX" sz="1400" dirty="0"/>
          </a:p>
        </p:txBody>
      </p:sp>
      <p:sp>
        <p:nvSpPr>
          <p:cNvPr id="10" name="CuadroTexto 9">
            <a:extLst>
              <a:ext uri="{FF2B5EF4-FFF2-40B4-BE49-F238E27FC236}">
                <a16:creationId xmlns:a16="http://schemas.microsoft.com/office/drawing/2014/main" id="{13C6ED88-8C7C-42BB-B439-6386C452563A}"/>
              </a:ext>
            </a:extLst>
          </p:cNvPr>
          <p:cNvSpPr txBox="1"/>
          <p:nvPr/>
        </p:nvSpPr>
        <p:spPr>
          <a:xfrm>
            <a:off x="900468" y="4720849"/>
            <a:ext cx="3779589" cy="1600438"/>
          </a:xfrm>
          <a:prstGeom prst="rect">
            <a:avLst/>
          </a:prstGeom>
          <a:noFill/>
        </p:spPr>
        <p:txBody>
          <a:bodyPr wrap="square">
            <a:spAutoFit/>
          </a:bodyPr>
          <a:lstStyle/>
          <a:p>
            <a:pPr lvl="0" algn="just">
              <a:spcAft>
                <a:spcPts val="800"/>
              </a:spcAft>
            </a:pPr>
            <a:r>
              <a:rPr lang="es-MX" sz="1400" dirty="0">
                <a:latin typeface="KG Ever Since New York" panose="02000506000000020003" pitchFamily="2" charset="0"/>
                <a:ea typeface="Calibri" panose="020F0502020204030204" pitchFamily="34" charset="0"/>
                <a:cs typeface="Times New Roman" panose="02020603050405020304" pitchFamily="18" charset="0"/>
              </a:rPr>
              <a:t>L</a:t>
            </a:r>
            <a:r>
              <a:rPr lang="es-MX" sz="1400" dirty="0">
                <a:effectLst/>
                <a:latin typeface="KG Ever Since New York" panose="02000506000000020003" pitchFamily="2" charset="0"/>
                <a:ea typeface="Calibri" panose="020F0502020204030204" pitchFamily="34" charset="0"/>
                <a:cs typeface="Times New Roman" panose="02020603050405020304" pitchFamily="18" charset="0"/>
              </a:rPr>
              <a:t>a gobernanza implica la acción conjunta de diversos actores de la sociedad para el logro de objetivos compartidos, por lo que se conforman en redes formales e informales, cuyos requerimientos son: interdependencia, pluralismo, coordinación, colaboración, participación, transparencia y rendición de cuentas.</a:t>
            </a:r>
            <a:endParaRPr lang="es-MX" sz="1200" dirty="0">
              <a:effectLst/>
              <a:latin typeface="KG Ever Since New York" panose="02000506000000020003" pitchFamily="2" charset="0"/>
              <a:ea typeface="Calibri" panose="020F050202020403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E8433FDD-AD26-46F9-B27C-F1A145E89962}"/>
              </a:ext>
            </a:extLst>
          </p:cNvPr>
          <p:cNvSpPr txBox="1"/>
          <p:nvPr/>
        </p:nvSpPr>
        <p:spPr>
          <a:xfrm>
            <a:off x="188276" y="1041276"/>
            <a:ext cx="702363" cy="5180905"/>
          </a:xfrm>
          <a:prstGeom prst="rect">
            <a:avLst/>
          </a:prstGeom>
          <a:noFill/>
        </p:spPr>
        <p:txBody>
          <a:bodyPr wrap="square">
            <a:spAutoFit/>
          </a:bodyPr>
          <a:lstStyle/>
          <a:p>
            <a:pPr algn="just">
              <a:spcAft>
                <a:spcPts val="826"/>
              </a:spcAft>
            </a:pPr>
            <a:r>
              <a:rPr lang="es-MX" sz="2400" dirty="0">
                <a:solidFill>
                  <a:schemeClr val="bg1"/>
                </a:solidFill>
                <a:effectLst>
                  <a:outerShdw blurRad="38100" dist="38100" dir="2700000" algn="tl">
                    <a:srgbClr val="000000">
                      <a:alpha val="43137"/>
                    </a:srgbClr>
                  </a:outerShdw>
                </a:effectLst>
                <a:latin typeface="KG Ever Since New York" panose="02000506000000020003" pitchFamily="2" charset="0"/>
                <a:ea typeface="Calibri" panose="020F0502020204030204" pitchFamily="34" charset="0"/>
                <a:cs typeface="Times New Roman" panose="02020603050405020304" pitchFamily="18" charset="0"/>
              </a:rPr>
              <a:t>C</a:t>
            </a:r>
          </a:p>
          <a:p>
            <a:pPr algn="just">
              <a:spcAft>
                <a:spcPts val="826"/>
              </a:spcAft>
            </a:pPr>
            <a:r>
              <a:rPr lang="es-MX" sz="2400" dirty="0">
                <a:solidFill>
                  <a:schemeClr val="bg1"/>
                </a:solidFill>
                <a:effectLst>
                  <a:outerShdw blurRad="38100" dist="38100" dir="2700000" algn="tl">
                    <a:srgbClr val="000000">
                      <a:alpha val="43137"/>
                    </a:srgbClr>
                  </a:outerShdw>
                </a:effectLst>
                <a:latin typeface="KG Ever Since New York" panose="02000506000000020003" pitchFamily="2" charset="0"/>
                <a:ea typeface="Calibri" panose="020F0502020204030204" pitchFamily="34" charset="0"/>
                <a:cs typeface="Times New Roman" panose="02020603050405020304" pitchFamily="18" charset="0"/>
              </a:rPr>
              <a:t>O</a:t>
            </a:r>
          </a:p>
          <a:p>
            <a:pPr algn="just">
              <a:spcAft>
                <a:spcPts val="826"/>
              </a:spcAft>
            </a:pPr>
            <a:r>
              <a:rPr lang="es-MX" sz="2400" dirty="0">
                <a:solidFill>
                  <a:schemeClr val="bg1"/>
                </a:solidFill>
                <a:effectLst>
                  <a:outerShdw blurRad="38100" dist="38100" dir="2700000" algn="tl">
                    <a:srgbClr val="000000">
                      <a:alpha val="43137"/>
                    </a:srgbClr>
                  </a:outerShdw>
                </a:effectLst>
                <a:latin typeface="KG Ever Since New York" panose="02000506000000020003" pitchFamily="2" charset="0"/>
                <a:ea typeface="Calibri" panose="020F0502020204030204" pitchFamily="34" charset="0"/>
                <a:cs typeface="Times New Roman" panose="02020603050405020304" pitchFamily="18" charset="0"/>
              </a:rPr>
              <a:t>M</a:t>
            </a:r>
          </a:p>
          <a:p>
            <a:pPr algn="just">
              <a:spcAft>
                <a:spcPts val="826"/>
              </a:spcAft>
            </a:pPr>
            <a:r>
              <a:rPr lang="es-MX" sz="2400" dirty="0">
                <a:solidFill>
                  <a:schemeClr val="bg1"/>
                </a:solidFill>
                <a:effectLst>
                  <a:outerShdw blurRad="38100" dist="38100" dir="2700000" algn="tl">
                    <a:srgbClr val="000000">
                      <a:alpha val="43137"/>
                    </a:srgbClr>
                  </a:outerShdw>
                </a:effectLst>
                <a:latin typeface="KG Ever Since New York" panose="02000506000000020003" pitchFamily="2" charset="0"/>
                <a:ea typeface="Calibri" panose="020F0502020204030204" pitchFamily="34" charset="0"/>
                <a:cs typeface="Times New Roman" panose="02020603050405020304" pitchFamily="18" charset="0"/>
              </a:rPr>
              <a:t>P</a:t>
            </a:r>
          </a:p>
          <a:p>
            <a:pPr algn="just">
              <a:spcAft>
                <a:spcPts val="826"/>
              </a:spcAft>
            </a:pPr>
            <a:r>
              <a:rPr lang="es-MX" sz="2400" dirty="0">
                <a:solidFill>
                  <a:schemeClr val="bg1"/>
                </a:solidFill>
                <a:effectLst>
                  <a:outerShdw blurRad="38100" dist="38100" dir="2700000" algn="tl">
                    <a:srgbClr val="000000">
                      <a:alpha val="43137"/>
                    </a:srgbClr>
                  </a:outerShdw>
                </a:effectLst>
                <a:latin typeface="KG Ever Since New York" panose="02000506000000020003" pitchFamily="2" charset="0"/>
                <a:ea typeface="Calibri" panose="020F0502020204030204" pitchFamily="34" charset="0"/>
                <a:cs typeface="Times New Roman" panose="02020603050405020304" pitchFamily="18" charset="0"/>
              </a:rPr>
              <a:t>O</a:t>
            </a:r>
          </a:p>
          <a:p>
            <a:pPr algn="just">
              <a:spcAft>
                <a:spcPts val="826"/>
              </a:spcAft>
            </a:pPr>
            <a:r>
              <a:rPr lang="es-MX" sz="2400" dirty="0">
                <a:solidFill>
                  <a:schemeClr val="bg1"/>
                </a:solidFill>
                <a:effectLst>
                  <a:outerShdw blurRad="38100" dist="38100" dir="2700000" algn="tl">
                    <a:srgbClr val="000000">
                      <a:alpha val="43137"/>
                    </a:srgbClr>
                  </a:outerShdw>
                </a:effectLst>
                <a:latin typeface="KG Ever Since New York" panose="02000506000000020003" pitchFamily="2" charset="0"/>
                <a:ea typeface="Calibri" panose="020F0502020204030204" pitchFamily="34" charset="0"/>
                <a:cs typeface="Times New Roman" panose="02020603050405020304" pitchFamily="18" charset="0"/>
              </a:rPr>
              <a:t>N</a:t>
            </a:r>
          </a:p>
          <a:p>
            <a:pPr algn="just">
              <a:spcAft>
                <a:spcPts val="826"/>
              </a:spcAft>
            </a:pPr>
            <a:r>
              <a:rPr lang="es-MX" sz="2400" dirty="0">
                <a:solidFill>
                  <a:schemeClr val="bg1"/>
                </a:solidFill>
                <a:effectLst>
                  <a:outerShdw blurRad="38100" dist="38100" dir="2700000" algn="tl">
                    <a:srgbClr val="000000">
                      <a:alpha val="43137"/>
                    </a:srgbClr>
                  </a:outerShdw>
                </a:effectLst>
                <a:latin typeface="KG Ever Since New York" panose="02000506000000020003" pitchFamily="2" charset="0"/>
                <a:ea typeface="Calibri" panose="020F0502020204030204" pitchFamily="34" charset="0"/>
                <a:cs typeface="Times New Roman" panose="02020603050405020304" pitchFamily="18" charset="0"/>
              </a:rPr>
              <a:t>E</a:t>
            </a:r>
          </a:p>
          <a:p>
            <a:pPr algn="just">
              <a:spcAft>
                <a:spcPts val="826"/>
              </a:spcAft>
            </a:pPr>
            <a:r>
              <a:rPr lang="es-MX" sz="2400" dirty="0">
                <a:solidFill>
                  <a:schemeClr val="bg1"/>
                </a:solidFill>
                <a:effectLst>
                  <a:outerShdw blurRad="38100" dist="38100" dir="2700000" algn="tl">
                    <a:srgbClr val="000000">
                      <a:alpha val="43137"/>
                    </a:srgbClr>
                  </a:outerShdw>
                </a:effectLst>
                <a:latin typeface="KG Ever Since New York" panose="02000506000000020003" pitchFamily="2" charset="0"/>
                <a:ea typeface="Calibri" panose="020F0502020204030204" pitchFamily="34" charset="0"/>
                <a:cs typeface="Times New Roman" panose="02020603050405020304" pitchFamily="18" charset="0"/>
              </a:rPr>
              <a:t>N</a:t>
            </a:r>
          </a:p>
          <a:p>
            <a:pPr algn="just">
              <a:spcAft>
                <a:spcPts val="826"/>
              </a:spcAft>
            </a:pPr>
            <a:r>
              <a:rPr lang="es-MX" sz="2400" dirty="0">
                <a:solidFill>
                  <a:schemeClr val="bg1"/>
                </a:solidFill>
                <a:effectLst>
                  <a:outerShdw blurRad="38100" dist="38100" dir="2700000" algn="tl">
                    <a:srgbClr val="000000">
                      <a:alpha val="43137"/>
                    </a:srgbClr>
                  </a:outerShdw>
                </a:effectLst>
                <a:latin typeface="KG Ever Since New York" panose="02000506000000020003" pitchFamily="2" charset="0"/>
                <a:ea typeface="Calibri" panose="020F0502020204030204" pitchFamily="34" charset="0"/>
                <a:cs typeface="Times New Roman" panose="02020603050405020304" pitchFamily="18" charset="0"/>
              </a:rPr>
              <a:t>T</a:t>
            </a:r>
          </a:p>
          <a:p>
            <a:pPr algn="just">
              <a:spcAft>
                <a:spcPts val="826"/>
              </a:spcAft>
            </a:pPr>
            <a:r>
              <a:rPr lang="es-MX" sz="2400" dirty="0">
                <a:solidFill>
                  <a:schemeClr val="bg1"/>
                </a:solidFill>
                <a:effectLst>
                  <a:outerShdw blurRad="38100" dist="38100" dir="2700000" algn="tl">
                    <a:srgbClr val="000000">
                      <a:alpha val="43137"/>
                    </a:srgbClr>
                  </a:outerShdw>
                </a:effectLst>
                <a:latin typeface="KG Ever Since New York" panose="02000506000000020003" pitchFamily="2" charset="0"/>
                <a:ea typeface="Calibri" panose="020F0502020204030204" pitchFamily="34" charset="0"/>
                <a:cs typeface="Times New Roman" panose="02020603050405020304" pitchFamily="18" charset="0"/>
              </a:rPr>
              <a:t>E</a:t>
            </a:r>
          </a:p>
          <a:p>
            <a:pPr algn="just">
              <a:spcAft>
                <a:spcPts val="826"/>
              </a:spcAft>
            </a:pPr>
            <a:r>
              <a:rPr lang="es-MX" sz="2400" dirty="0">
                <a:solidFill>
                  <a:schemeClr val="bg1"/>
                </a:solidFill>
                <a:effectLst>
                  <a:outerShdw blurRad="38100" dist="38100" dir="2700000" algn="tl">
                    <a:srgbClr val="000000">
                      <a:alpha val="43137"/>
                    </a:srgbClr>
                  </a:outerShdw>
                </a:effectLst>
                <a:latin typeface="KG Ever Since New York" panose="02000506000000020003" pitchFamily="2" charset="0"/>
                <a:ea typeface="Calibri" panose="020F0502020204030204" pitchFamily="34" charset="0"/>
                <a:cs typeface="Times New Roman" panose="02020603050405020304" pitchFamily="18" charset="0"/>
              </a:rPr>
              <a:t>S</a:t>
            </a:r>
          </a:p>
        </p:txBody>
      </p:sp>
      <p:sp>
        <p:nvSpPr>
          <p:cNvPr id="12" name="CuadroTexto 11">
            <a:extLst>
              <a:ext uri="{FF2B5EF4-FFF2-40B4-BE49-F238E27FC236}">
                <a16:creationId xmlns:a16="http://schemas.microsoft.com/office/drawing/2014/main" id="{31B63744-2934-4D15-B7A9-A60641907028}"/>
              </a:ext>
            </a:extLst>
          </p:cNvPr>
          <p:cNvSpPr txBox="1"/>
          <p:nvPr/>
        </p:nvSpPr>
        <p:spPr>
          <a:xfrm>
            <a:off x="865982" y="2696088"/>
            <a:ext cx="3779589" cy="1871282"/>
          </a:xfrm>
          <a:prstGeom prst="rect">
            <a:avLst/>
          </a:prstGeom>
          <a:noFill/>
        </p:spPr>
        <p:txBody>
          <a:bodyPr wrap="square">
            <a:spAutoFit/>
          </a:bodyPr>
          <a:lstStyle/>
          <a:p>
            <a:r>
              <a:rPr lang="es-MX" sz="1445" dirty="0">
                <a:latin typeface="KG Ever Since New York" panose="02000506000000020003" pitchFamily="2" charset="0"/>
              </a:rPr>
              <a:t>Los métodos por los cuales los titulares del poder son elegidos, controlados y reemplazados, la capacidad del Gobierno de administrar eficazmente los recursos y aplicar políticas sólidas, y el respeto de los ciudadanos y del Estado hacia las instituciones que regulan las interacciones económicas y sociales que se producen entre ellos.</a:t>
            </a:r>
          </a:p>
        </p:txBody>
      </p:sp>
      <p:sp>
        <p:nvSpPr>
          <p:cNvPr id="13" name="Abrir llave 12">
            <a:extLst>
              <a:ext uri="{FF2B5EF4-FFF2-40B4-BE49-F238E27FC236}">
                <a16:creationId xmlns:a16="http://schemas.microsoft.com/office/drawing/2014/main" id="{36F9B55B-15A4-4A00-BEE4-E033F81E8A24}"/>
              </a:ext>
            </a:extLst>
          </p:cNvPr>
          <p:cNvSpPr/>
          <p:nvPr/>
        </p:nvSpPr>
        <p:spPr>
          <a:xfrm>
            <a:off x="4555775" y="396580"/>
            <a:ext cx="397565" cy="6064840"/>
          </a:xfrm>
          <a:prstGeom prst="leftBrace">
            <a:avLst/>
          </a:prstGeom>
          <a:ln w="9525" cap="flat" cmpd="sng" algn="ctr">
            <a:solidFill>
              <a:srgbClr val="7030A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s-MX" dirty="0"/>
          </a:p>
        </p:txBody>
      </p:sp>
      <p:sp>
        <p:nvSpPr>
          <p:cNvPr id="14" name="Abrir llave 13">
            <a:extLst>
              <a:ext uri="{FF2B5EF4-FFF2-40B4-BE49-F238E27FC236}">
                <a16:creationId xmlns:a16="http://schemas.microsoft.com/office/drawing/2014/main" id="{A27B5F62-E91A-49F3-B211-8F29334DF87B}"/>
              </a:ext>
            </a:extLst>
          </p:cNvPr>
          <p:cNvSpPr/>
          <p:nvPr/>
        </p:nvSpPr>
        <p:spPr>
          <a:xfrm>
            <a:off x="6746033" y="256447"/>
            <a:ext cx="397565" cy="6064840"/>
          </a:xfrm>
          <a:prstGeom prst="leftBrace">
            <a:avLst/>
          </a:prstGeom>
          <a:ln w="9525" cap="flat" cmpd="sng" algn="ctr">
            <a:solidFill>
              <a:srgbClr val="7030A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s-MX" dirty="0"/>
          </a:p>
        </p:txBody>
      </p:sp>
      <p:sp>
        <p:nvSpPr>
          <p:cNvPr id="15" name="CuadroTexto 14">
            <a:extLst>
              <a:ext uri="{FF2B5EF4-FFF2-40B4-BE49-F238E27FC236}">
                <a16:creationId xmlns:a16="http://schemas.microsoft.com/office/drawing/2014/main" id="{36997319-C8DD-4819-AE41-2B6C54B6687A}"/>
              </a:ext>
            </a:extLst>
          </p:cNvPr>
          <p:cNvSpPr txBox="1"/>
          <p:nvPr/>
        </p:nvSpPr>
        <p:spPr>
          <a:xfrm>
            <a:off x="6978626" y="1921708"/>
            <a:ext cx="5058909" cy="1169551"/>
          </a:xfrm>
          <a:prstGeom prst="rect">
            <a:avLst/>
          </a:prstGeom>
          <a:noFill/>
        </p:spPr>
        <p:txBody>
          <a:bodyPr wrap="square">
            <a:spAutoFit/>
          </a:bodyPr>
          <a:lstStyle/>
          <a:p>
            <a:pPr lvl="0" algn="just">
              <a:spcAft>
                <a:spcPts val="800"/>
              </a:spcAft>
            </a:pPr>
            <a:r>
              <a:rPr lang="es-MX" sz="1400" dirty="0">
                <a:latin typeface="KG Ever Since New York" panose="02000506000000020003" pitchFamily="2" charset="0"/>
                <a:ea typeface="Calibri" panose="020F0502020204030204" pitchFamily="34" charset="0"/>
                <a:cs typeface="Times New Roman" panose="02020603050405020304" pitchFamily="18" charset="0"/>
              </a:rPr>
              <a:t>E</a:t>
            </a:r>
            <a:r>
              <a:rPr lang="es-MX" sz="1400" dirty="0">
                <a:effectLst/>
                <a:latin typeface="KG Ever Since New York" panose="02000506000000020003" pitchFamily="2" charset="0"/>
                <a:ea typeface="Calibri" panose="020F0502020204030204" pitchFamily="34" charset="0"/>
                <a:cs typeface="Times New Roman" panose="02020603050405020304" pitchFamily="18" charset="0"/>
              </a:rPr>
              <a:t>n el contexto actual es bien vista la autonomía de gestión porque se toma a la escuela como la base en la que se van a realizar los cambios que permitan mejorar la educación, en donde la comunidad tome sus propias decisiones con una mayor participación de docentes, padres de familia y comunidad.</a:t>
            </a:r>
          </a:p>
        </p:txBody>
      </p:sp>
      <p:sp>
        <p:nvSpPr>
          <p:cNvPr id="16" name="CuadroTexto 15">
            <a:extLst>
              <a:ext uri="{FF2B5EF4-FFF2-40B4-BE49-F238E27FC236}">
                <a16:creationId xmlns:a16="http://schemas.microsoft.com/office/drawing/2014/main" id="{B1775FEE-E0A8-4FAC-8631-852359F3558C}"/>
              </a:ext>
            </a:extLst>
          </p:cNvPr>
          <p:cNvSpPr txBox="1"/>
          <p:nvPr/>
        </p:nvSpPr>
        <p:spPr>
          <a:xfrm>
            <a:off x="6955103" y="3429000"/>
            <a:ext cx="5129496" cy="1384995"/>
          </a:xfrm>
          <a:prstGeom prst="rect">
            <a:avLst/>
          </a:prstGeom>
          <a:noFill/>
        </p:spPr>
        <p:txBody>
          <a:bodyPr wrap="square">
            <a:spAutoFit/>
          </a:bodyPr>
          <a:lstStyle/>
          <a:p>
            <a:r>
              <a:rPr lang="es-MX" sz="1400" dirty="0">
                <a:latin typeface="KG Ever Since New York" panose="02000506000000020003" pitchFamily="2" charset="0"/>
              </a:rPr>
              <a:t>El binomio autonomía de gestión-gobernanza es un claro-oscuro, ya que su ejercicio depende del contexto, política institucional, actuación y participación de actores, disposición de recursos e información, entre otros aspectos; además de que está bajo la mirada, con diversos enfoques, de los especialistas en el tema y de los propios actores de los centros escolares.</a:t>
            </a:r>
          </a:p>
        </p:txBody>
      </p:sp>
      <p:sp>
        <p:nvSpPr>
          <p:cNvPr id="17" name="CuadroTexto 16">
            <a:extLst>
              <a:ext uri="{FF2B5EF4-FFF2-40B4-BE49-F238E27FC236}">
                <a16:creationId xmlns:a16="http://schemas.microsoft.com/office/drawing/2014/main" id="{0356E058-7044-4AAC-809E-27FD13088476}"/>
              </a:ext>
            </a:extLst>
          </p:cNvPr>
          <p:cNvSpPr txBox="1"/>
          <p:nvPr/>
        </p:nvSpPr>
        <p:spPr>
          <a:xfrm>
            <a:off x="6932243" y="5151736"/>
            <a:ext cx="5129496" cy="1169551"/>
          </a:xfrm>
          <a:prstGeom prst="rect">
            <a:avLst/>
          </a:prstGeom>
          <a:noFill/>
        </p:spPr>
        <p:txBody>
          <a:bodyPr wrap="square">
            <a:spAutoFit/>
          </a:bodyPr>
          <a:lstStyle/>
          <a:p>
            <a:r>
              <a:rPr lang="es-MX" sz="1400" dirty="0">
                <a:latin typeface="KG Ever Since New York" panose="02000506000000020003" pitchFamily="2" charset="0"/>
              </a:rPr>
              <a:t>La autonomía de gestión-gobernanza es la bandera con la que el Estado no asume las responsabilidades y decisiones operacionales que le corresponden, además de que fortalece “un esquema de control cada vez más férreo sobre los docentes, esto por medio de una normatividad general, políticas centralizadas. </a:t>
            </a:r>
          </a:p>
        </p:txBody>
      </p:sp>
    </p:spTree>
    <p:extLst>
      <p:ext uri="{BB962C8B-B14F-4D97-AF65-F5344CB8AC3E}">
        <p14:creationId xmlns:p14="http://schemas.microsoft.com/office/powerpoint/2010/main" val="1357240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Patrón de fondo&#10;&#10;Descripción generada automáticamente">
            <a:extLst>
              <a:ext uri="{FF2B5EF4-FFF2-40B4-BE49-F238E27FC236}">
                <a16:creationId xmlns:a16="http://schemas.microsoft.com/office/drawing/2014/main" id="{39E0B454-8E40-4BE3-8B38-58C0E7DD2DEA}"/>
              </a:ext>
            </a:extLst>
          </p:cNvPr>
          <p:cNvPicPr>
            <a:picLocks noChangeAspect="1"/>
          </p:cNvPicPr>
          <p:nvPr/>
        </p:nvPicPr>
        <p:blipFill rotWithShape="1">
          <a:blip r:embed="rId2"/>
          <a:srcRect t="14806" b="1551"/>
          <a:stretch/>
        </p:blipFill>
        <p:spPr>
          <a:xfrm>
            <a:off x="20" y="10"/>
            <a:ext cx="12191980" cy="6857990"/>
          </a:xfrm>
          <a:prstGeom prst="rect">
            <a:avLst/>
          </a:prstGeom>
        </p:spPr>
      </p:pic>
      <p:sp>
        <p:nvSpPr>
          <p:cNvPr id="4" name="Título 1">
            <a:extLst>
              <a:ext uri="{FF2B5EF4-FFF2-40B4-BE49-F238E27FC236}">
                <a16:creationId xmlns:a16="http://schemas.microsoft.com/office/drawing/2014/main" id="{8C54C4D7-4F6C-4845-BBCE-C25B1E01FFE9}"/>
              </a:ext>
            </a:extLst>
          </p:cNvPr>
          <p:cNvSpPr>
            <a:spLocks noGrp="1"/>
          </p:cNvSpPr>
          <p:nvPr>
            <p:ph type="title"/>
          </p:nvPr>
        </p:nvSpPr>
        <p:spPr>
          <a:xfrm>
            <a:off x="904416" y="253191"/>
            <a:ext cx="10383167" cy="722346"/>
          </a:xfrm>
        </p:spPr>
        <p:txBody>
          <a:bodyPr rtlCol="0">
            <a:normAutofit/>
          </a:bodyPr>
          <a:lstStyle/>
          <a:p>
            <a:pPr algn="ctr" rtl="0"/>
            <a:r>
              <a:rPr lang="es-ES" sz="3600" dirty="0">
                <a:latin typeface="KG Ever Since New York" panose="02000506000000020003" pitchFamily="2" charset="0"/>
              </a:rPr>
              <a:t>Rúbrica</a:t>
            </a:r>
          </a:p>
        </p:txBody>
      </p:sp>
      <p:graphicFrame>
        <p:nvGraphicFramePr>
          <p:cNvPr id="5" name="Marcador de posición de contenido 4">
            <a:extLst>
              <a:ext uri="{FF2B5EF4-FFF2-40B4-BE49-F238E27FC236}">
                <a16:creationId xmlns:a16="http://schemas.microsoft.com/office/drawing/2014/main" id="{A756408C-50B0-4B53-9941-163E2E05402F}"/>
              </a:ext>
            </a:extLst>
          </p:cNvPr>
          <p:cNvGraphicFramePr>
            <a:graphicFrameLocks/>
          </p:cNvGraphicFramePr>
          <p:nvPr>
            <p:extLst>
              <p:ext uri="{D42A27DB-BD31-4B8C-83A1-F6EECF244321}">
                <p14:modId xmlns:p14="http://schemas.microsoft.com/office/powerpoint/2010/main" val="3976173047"/>
              </p:ext>
            </p:extLst>
          </p:nvPr>
        </p:nvGraphicFramePr>
        <p:xfrm>
          <a:off x="904416" y="1146949"/>
          <a:ext cx="10383166" cy="5457860"/>
        </p:xfrm>
        <a:graphic>
          <a:graphicData uri="http://schemas.openxmlformats.org/drawingml/2006/table">
            <a:tbl>
              <a:tblPr firstRow="1" bandRow="1">
                <a:tableStyleId>{F5AB1C69-6EDB-4FF4-983F-18BD219EF322}</a:tableStyleId>
              </a:tblPr>
              <a:tblGrid>
                <a:gridCol w="1841970">
                  <a:extLst>
                    <a:ext uri="{9D8B030D-6E8A-4147-A177-3AD203B41FA5}">
                      <a16:colId xmlns:a16="http://schemas.microsoft.com/office/drawing/2014/main" val="20000"/>
                    </a:ext>
                  </a:extLst>
                </a:gridCol>
                <a:gridCol w="2538645">
                  <a:extLst>
                    <a:ext uri="{9D8B030D-6E8A-4147-A177-3AD203B41FA5}">
                      <a16:colId xmlns:a16="http://schemas.microsoft.com/office/drawing/2014/main" val="20001"/>
                    </a:ext>
                  </a:extLst>
                </a:gridCol>
                <a:gridCol w="2523013">
                  <a:extLst>
                    <a:ext uri="{9D8B030D-6E8A-4147-A177-3AD203B41FA5}">
                      <a16:colId xmlns:a16="http://schemas.microsoft.com/office/drawing/2014/main" val="20002"/>
                    </a:ext>
                  </a:extLst>
                </a:gridCol>
                <a:gridCol w="2342797">
                  <a:extLst>
                    <a:ext uri="{9D8B030D-6E8A-4147-A177-3AD203B41FA5}">
                      <a16:colId xmlns:a16="http://schemas.microsoft.com/office/drawing/2014/main" val="20003"/>
                    </a:ext>
                  </a:extLst>
                </a:gridCol>
                <a:gridCol w="1136741">
                  <a:extLst>
                    <a:ext uri="{9D8B030D-6E8A-4147-A177-3AD203B41FA5}">
                      <a16:colId xmlns:a16="http://schemas.microsoft.com/office/drawing/2014/main" val="20004"/>
                    </a:ext>
                  </a:extLst>
                </a:gridCol>
              </a:tblGrid>
              <a:tr h="659377">
                <a:tc>
                  <a:txBody>
                    <a:bodyPr/>
                    <a:lstStyle/>
                    <a:p>
                      <a:pPr rtl="0"/>
                      <a:r>
                        <a:rPr lang="es-ES" sz="2200" noProof="0" dirty="0"/>
                        <a:t>Valoración</a:t>
                      </a:r>
                    </a:p>
                  </a:txBody>
                  <a:tcPr marL="94393" marR="94393" marT="47196" marB="47196" anchor="ctr">
                    <a:solidFill>
                      <a:schemeClr val="accent3">
                        <a:lumMod val="50000"/>
                      </a:schemeClr>
                    </a:solidFill>
                  </a:tcPr>
                </a:tc>
                <a:tc>
                  <a:txBody>
                    <a:bodyPr/>
                    <a:lstStyle/>
                    <a:p>
                      <a:pPr algn="ctr" rtl="0"/>
                      <a:r>
                        <a:rPr lang="es-ES" sz="2200" noProof="0" dirty="0"/>
                        <a:t>2 puntos</a:t>
                      </a:r>
                    </a:p>
                  </a:txBody>
                  <a:tcPr marL="94393" marR="94393" marT="47196" marB="47196" anchor="ctr">
                    <a:solidFill>
                      <a:schemeClr val="accent3">
                        <a:lumMod val="50000"/>
                      </a:schemeClr>
                    </a:solidFill>
                  </a:tcPr>
                </a:tc>
                <a:tc>
                  <a:txBody>
                    <a:bodyPr/>
                    <a:lstStyle/>
                    <a:p>
                      <a:pPr algn="ctr" rtl="0"/>
                      <a:r>
                        <a:rPr lang="es-ES" sz="2200" noProof="0" dirty="0"/>
                        <a:t>1 punto</a:t>
                      </a:r>
                    </a:p>
                  </a:txBody>
                  <a:tcPr marL="94393" marR="94393" marT="47196" marB="47196" anchor="ctr">
                    <a:solidFill>
                      <a:schemeClr val="accent3">
                        <a:lumMod val="50000"/>
                      </a:schemeClr>
                    </a:solidFill>
                  </a:tcPr>
                </a:tc>
                <a:tc>
                  <a:txBody>
                    <a:bodyPr/>
                    <a:lstStyle/>
                    <a:p>
                      <a:pPr algn="ctr" rtl="0"/>
                      <a:r>
                        <a:rPr lang="es-ES" sz="2200" noProof="0" dirty="0"/>
                        <a:t>0 puntos</a:t>
                      </a:r>
                    </a:p>
                  </a:txBody>
                  <a:tcPr marL="94393" marR="94393" marT="47196" marB="47196" anchor="ctr">
                    <a:solidFill>
                      <a:schemeClr val="accent3">
                        <a:lumMod val="50000"/>
                      </a:schemeClr>
                    </a:solidFill>
                  </a:tcPr>
                </a:tc>
                <a:tc>
                  <a:txBody>
                    <a:bodyPr/>
                    <a:lstStyle/>
                    <a:p>
                      <a:pPr algn="ctr" rtl="0"/>
                      <a:r>
                        <a:rPr lang="es-ES" sz="2200" noProof="0" dirty="0"/>
                        <a:t>Total</a:t>
                      </a:r>
                    </a:p>
                  </a:txBody>
                  <a:tcPr marL="94393" marR="94393" marT="47196" marB="47196" anchor="ctr">
                    <a:solidFill>
                      <a:schemeClr val="accent3">
                        <a:lumMod val="50000"/>
                      </a:schemeClr>
                    </a:solidFill>
                  </a:tcPr>
                </a:tc>
                <a:extLst>
                  <a:ext uri="{0D108BD9-81ED-4DB2-BD59-A6C34878D82A}">
                    <a16:rowId xmlns:a16="http://schemas.microsoft.com/office/drawing/2014/main" val="10000"/>
                  </a:ext>
                </a:extLst>
              </a:tr>
              <a:tr h="661508">
                <a:tc>
                  <a:txBody>
                    <a:bodyPr/>
                    <a:lstStyle/>
                    <a:p>
                      <a:pPr rtl="0"/>
                      <a:r>
                        <a:rPr lang="es-MX" sz="1700" dirty="0"/>
                        <a:t>Profundización</a:t>
                      </a:r>
                      <a:r>
                        <a:rPr lang="es-MX" sz="2200" dirty="0"/>
                        <a:t> del tema</a:t>
                      </a:r>
                      <a:endParaRPr lang="es-ES" sz="2200" noProof="0" dirty="0"/>
                    </a:p>
                  </a:txBody>
                  <a:tcPr marL="94393" marR="94393" marT="47196" marB="47196" anchor="ctr"/>
                </a:tc>
                <a:tc>
                  <a:txBody>
                    <a:bodyPr/>
                    <a:lstStyle/>
                    <a:p>
                      <a:pPr algn="ctr" rtl="0"/>
                      <a:r>
                        <a:rPr lang="es-MX" sz="1200" dirty="0"/>
                        <a:t>Descripción clara y sustancial del esquema y buena cantidad de detalles. </a:t>
                      </a:r>
                      <a:endParaRPr lang="es-ES" sz="1200" noProof="0" dirty="0"/>
                    </a:p>
                  </a:txBody>
                  <a:tcPr marL="94393" marR="94393" marT="47196" marB="47196" anchor="ctr"/>
                </a:tc>
                <a:tc>
                  <a:txBody>
                    <a:bodyPr/>
                    <a:lstStyle/>
                    <a:p>
                      <a:pPr algn="ctr" rtl="0"/>
                      <a:r>
                        <a:rPr lang="es-MX" sz="1200" dirty="0"/>
                        <a:t>Descripción ambigua del esquema, algunos detalles que no clarifican el tema. </a:t>
                      </a:r>
                      <a:endParaRPr lang="es-ES" sz="1200" noProof="0" dirty="0"/>
                    </a:p>
                  </a:txBody>
                  <a:tcPr marL="94393" marR="94393" marT="47196" marB="4719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Descripción incorrecta del esquema, sin detalles significativos o escasos. </a:t>
                      </a:r>
                      <a:endParaRPr lang="es-ES" sz="1200" noProof="0" dirty="0"/>
                    </a:p>
                    <a:p>
                      <a:pPr algn="ctr" rtl="0"/>
                      <a:endParaRPr lang="es-ES" sz="1200" noProof="0" dirty="0"/>
                    </a:p>
                  </a:txBody>
                  <a:tcPr marL="94393" marR="94393" marT="47196" marB="47196" anchor="ctr"/>
                </a:tc>
                <a:tc>
                  <a:txBody>
                    <a:bodyPr/>
                    <a:lstStyle/>
                    <a:p>
                      <a:pPr algn="ctr" rtl="0"/>
                      <a:endParaRPr lang="es-ES" sz="2200" noProof="0" dirty="0"/>
                    </a:p>
                  </a:txBody>
                  <a:tcPr marL="94393" marR="94393" marT="47196" marB="47196" anchor="ctr"/>
                </a:tc>
                <a:extLst>
                  <a:ext uri="{0D108BD9-81ED-4DB2-BD59-A6C34878D82A}">
                    <a16:rowId xmlns:a16="http://schemas.microsoft.com/office/drawing/2014/main" val="10001"/>
                  </a:ext>
                </a:extLst>
              </a:tr>
              <a:tr h="854755">
                <a:tc>
                  <a:txBody>
                    <a:bodyPr/>
                    <a:lstStyle/>
                    <a:p>
                      <a:pPr rtl="0"/>
                      <a:r>
                        <a:rPr lang="es-MX" sz="2200" dirty="0"/>
                        <a:t>Aclaración sobre el tema</a:t>
                      </a:r>
                      <a:endParaRPr lang="es-ES" sz="2200" noProof="0" dirty="0"/>
                    </a:p>
                  </a:txBody>
                  <a:tcPr marL="94393" marR="94393" marT="47196" marB="47196" anchor="ctr"/>
                </a:tc>
                <a:tc>
                  <a:txBody>
                    <a:bodyPr/>
                    <a:lstStyle/>
                    <a:p>
                      <a:pPr algn="ctr" rtl="0"/>
                      <a:r>
                        <a:rPr lang="es-MX" sz="1200" dirty="0"/>
                        <a:t>Esquema bien organizado y claramente presentado así como de fácil seguimiento.. </a:t>
                      </a:r>
                      <a:endParaRPr lang="es-ES" sz="1200" noProof="0" dirty="0"/>
                    </a:p>
                  </a:txBody>
                  <a:tcPr marL="94393" marR="94393" marT="47196" marB="47196" anchor="ctr"/>
                </a:tc>
                <a:tc>
                  <a:txBody>
                    <a:bodyPr/>
                    <a:lstStyle/>
                    <a:p>
                      <a:pPr algn="ctr" rtl="0"/>
                      <a:r>
                        <a:rPr lang="es-MX" sz="1200" dirty="0"/>
                        <a:t>Esquema bien focalizado pero no suficientemente organizado</a:t>
                      </a:r>
                      <a:endParaRPr lang="es-ES" sz="1200" noProof="0" dirty="0"/>
                    </a:p>
                  </a:txBody>
                  <a:tcPr marL="94393" marR="94393" marT="47196" marB="4719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Esquema impreciso y poco claro, sin coherencia entre las partes que lo componen</a:t>
                      </a:r>
                      <a:endParaRPr lang="es-ES" sz="1200" noProof="0" dirty="0"/>
                    </a:p>
                    <a:p>
                      <a:pPr algn="ctr" rtl="0"/>
                      <a:endParaRPr lang="es-ES" sz="1200" noProof="0" dirty="0"/>
                    </a:p>
                  </a:txBody>
                  <a:tcPr marL="94393" marR="94393" marT="47196" marB="47196" anchor="ctr"/>
                </a:tc>
                <a:tc>
                  <a:txBody>
                    <a:bodyPr/>
                    <a:lstStyle/>
                    <a:p>
                      <a:pPr algn="ctr" rtl="0"/>
                      <a:endParaRPr lang="es-ES" sz="2200" noProof="0" dirty="0"/>
                    </a:p>
                  </a:txBody>
                  <a:tcPr marL="94393" marR="94393" marT="47196" marB="47196" anchor="ctr"/>
                </a:tc>
                <a:extLst>
                  <a:ext uri="{0D108BD9-81ED-4DB2-BD59-A6C34878D82A}">
                    <a16:rowId xmlns:a16="http://schemas.microsoft.com/office/drawing/2014/main" val="10002"/>
                  </a:ext>
                </a:extLst>
              </a:tr>
              <a:tr h="808511">
                <a:tc>
                  <a:txBody>
                    <a:bodyPr/>
                    <a:lstStyle/>
                    <a:p>
                      <a:pPr rtl="0"/>
                      <a:r>
                        <a:rPr lang="es-MX" sz="2200" dirty="0"/>
                        <a:t>Alta calidad del diseño </a:t>
                      </a:r>
                      <a:endParaRPr lang="es-ES" sz="2200" noProof="0" dirty="0"/>
                    </a:p>
                  </a:txBody>
                  <a:tcPr marL="94393" marR="94393" marT="47196" marB="47196" anchor="ctr"/>
                </a:tc>
                <a:tc>
                  <a:txBody>
                    <a:bodyPr/>
                    <a:lstStyle/>
                    <a:p>
                      <a:pPr algn="ctr" rtl="0"/>
                      <a:r>
                        <a:rPr lang="es-MX" sz="1200" dirty="0"/>
                        <a:t>Esquema sobresaliente y atractivo que cumple con los criterios de diseño planteados, sin errores de ortografía. </a:t>
                      </a:r>
                      <a:endParaRPr lang="es-ES" sz="1200" noProof="0" dirty="0"/>
                    </a:p>
                  </a:txBody>
                  <a:tcPr marL="94393" marR="94393" marT="47196" marB="47196" anchor="ctr"/>
                </a:tc>
                <a:tc>
                  <a:txBody>
                    <a:bodyPr/>
                    <a:lstStyle/>
                    <a:p>
                      <a:pPr algn="ctr" rtl="0"/>
                      <a:r>
                        <a:rPr lang="es-MX" sz="1200" dirty="0"/>
                        <a:t>Esquema simple pero bien organizado con al menos tres errores de ortografía. </a:t>
                      </a:r>
                      <a:endParaRPr lang="es-ES" sz="1200" noProof="0" dirty="0"/>
                    </a:p>
                  </a:txBody>
                  <a:tcPr marL="94393" marR="94393" marT="47196" marB="4719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Esquema mal planteado que no cumple con los criterios de diseño planteados y con más de tres errores de ortografía</a:t>
                      </a:r>
                      <a:endParaRPr lang="es-ES" sz="1200" noProof="0" dirty="0"/>
                    </a:p>
                    <a:p>
                      <a:pPr algn="ctr" rtl="0"/>
                      <a:endParaRPr lang="es-ES" sz="1200" noProof="0" dirty="0"/>
                    </a:p>
                  </a:txBody>
                  <a:tcPr marL="94393" marR="94393" marT="47196" marB="47196" anchor="ctr"/>
                </a:tc>
                <a:tc>
                  <a:txBody>
                    <a:bodyPr/>
                    <a:lstStyle/>
                    <a:p>
                      <a:pPr algn="ctr" rtl="0"/>
                      <a:endParaRPr lang="es-ES" sz="2200" noProof="0" dirty="0"/>
                    </a:p>
                  </a:txBody>
                  <a:tcPr marL="94393" marR="94393" marT="47196" marB="47196" anchor="ctr"/>
                </a:tc>
                <a:extLst>
                  <a:ext uri="{0D108BD9-81ED-4DB2-BD59-A6C34878D82A}">
                    <a16:rowId xmlns:a16="http://schemas.microsoft.com/office/drawing/2014/main" val="10003"/>
                  </a:ext>
                </a:extLst>
              </a:tr>
              <a:tr h="955512">
                <a:tc>
                  <a:txBody>
                    <a:bodyPr/>
                    <a:lstStyle/>
                    <a:p>
                      <a:pPr rtl="0"/>
                      <a:r>
                        <a:rPr lang="es-MX" sz="2200" dirty="0"/>
                        <a:t>Elementos propios del esquema</a:t>
                      </a:r>
                      <a:endParaRPr lang="es-ES" sz="2200" noProof="0" dirty="0"/>
                    </a:p>
                  </a:txBody>
                  <a:tcPr marL="94393" marR="94393" marT="47196" marB="47196" anchor="ctr"/>
                </a:tc>
                <a:tc>
                  <a:txBody>
                    <a:bodyPr/>
                    <a:lstStyle/>
                    <a:p>
                      <a:pPr algn="ctr" rtl="0"/>
                      <a:r>
                        <a:rPr lang="es-MX" sz="1200" dirty="0"/>
                        <a:t>Se usaron frases cortas, se destacaron títulos/subtítulos de la misma forma y la alineación de las ideas fue correcta. </a:t>
                      </a:r>
                      <a:endParaRPr lang="es-ES" sz="1200" noProof="0" dirty="0"/>
                    </a:p>
                  </a:txBody>
                  <a:tcPr marL="94393" marR="94393" marT="47196" marB="47196" anchor="ctr"/>
                </a:tc>
                <a:tc>
                  <a:txBody>
                    <a:bodyPr/>
                    <a:lstStyle/>
                    <a:p>
                      <a:pPr algn="ctr" rtl="0"/>
                      <a:r>
                        <a:rPr lang="es-MX" sz="1200" dirty="0"/>
                        <a:t>Las frases utilizadas fueron extensas, aunque si hubo alineación correcta de las ideas.</a:t>
                      </a:r>
                      <a:endParaRPr lang="es-ES" sz="1200" noProof="0" dirty="0"/>
                    </a:p>
                  </a:txBody>
                  <a:tcPr marL="94393" marR="94393" marT="47196" marB="4719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No se destacaron títulos/subtítulos, la alineación no muestra orden y no existieron títulos/subtítulos destacados. </a:t>
                      </a:r>
                      <a:endParaRPr lang="es-ES" sz="1200" noProof="0" dirty="0"/>
                    </a:p>
                    <a:p>
                      <a:pPr algn="ctr" rtl="0"/>
                      <a:endParaRPr lang="es-ES" sz="1200" noProof="0" dirty="0"/>
                    </a:p>
                  </a:txBody>
                  <a:tcPr marL="94393" marR="94393" marT="47196" marB="47196" anchor="ctr"/>
                </a:tc>
                <a:tc>
                  <a:txBody>
                    <a:bodyPr/>
                    <a:lstStyle/>
                    <a:p>
                      <a:pPr algn="ctr" rtl="0"/>
                      <a:endParaRPr lang="es-ES" sz="2200" noProof="0" dirty="0"/>
                    </a:p>
                  </a:txBody>
                  <a:tcPr marL="94393" marR="94393" marT="47196" marB="47196" anchor="ctr"/>
                </a:tc>
                <a:extLst>
                  <a:ext uri="{0D108BD9-81ED-4DB2-BD59-A6C34878D82A}">
                    <a16:rowId xmlns:a16="http://schemas.microsoft.com/office/drawing/2014/main" val="10004"/>
                  </a:ext>
                </a:extLst>
              </a:tr>
              <a:tr h="955512">
                <a:tc>
                  <a:txBody>
                    <a:bodyPr/>
                    <a:lstStyle/>
                    <a:p>
                      <a:pPr rtl="0"/>
                      <a:r>
                        <a:rPr lang="es-MX" sz="2200" dirty="0"/>
                        <a:t>Presentación del esquema</a:t>
                      </a:r>
                      <a:endParaRPr lang="es-ES" sz="2200" noProof="0" dirty="0"/>
                    </a:p>
                  </a:txBody>
                  <a:tcPr marL="94393" marR="94393" marT="47196" marB="47196" anchor="ctr"/>
                </a:tc>
                <a:tc>
                  <a:txBody>
                    <a:bodyPr/>
                    <a:lstStyle/>
                    <a:p>
                      <a:pPr algn="ctr" rtl="0"/>
                      <a:r>
                        <a:rPr lang="es-MX" sz="1200" dirty="0"/>
                        <a:t>La presentación/exposición fue hecha en tiempo y forma, además se entrego de forma limpia en el formato pre establecido (papel o digital). </a:t>
                      </a:r>
                      <a:endParaRPr lang="es-ES" sz="1200" noProof="0" dirty="0"/>
                    </a:p>
                  </a:txBody>
                  <a:tcPr marL="94393" marR="94393" marT="47196" marB="47196" anchor="ctr"/>
                </a:tc>
                <a:tc>
                  <a:txBody>
                    <a:bodyPr/>
                    <a:lstStyle/>
                    <a:p>
                      <a:pPr algn="ctr" rtl="0"/>
                      <a:r>
                        <a:rPr lang="es-MX" sz="1200" dirty="0"/>
                        <a:t>La presentación/exposición fue hecha en tiempo y forma, aunque la entrega no fue en el formato pre establecido. </a:t>
                      </a:r>
                      <a:endParaRPr lang="es-ES" sz="1200" noProof="0" dirty="0"/>
                    </a:p>
                  </a:txBody>
                  <a:tcPr marL="94393" marR="94393" marT="47196" marB="4719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La presentación/exposición no fue hecha en tiempo y forma, además la entrega no se dio de la forma pre establecida por el docente. </a:t>
                      </a:r>
                      <a:endParaRPr lang="es-ES" sz="1200" noProof="0" dirty="0"/>
                    </a:p>
                    <a:p>
                      <a:pPr algn="ctr" rtl="0"/>
                      <a:endParaRPr lang="es-ES" sz="1200" noProof="0" dirty="0"/>
                    </a:p>
                  </a:txBody>
                  <a:tcPr marL="94393" marR="94393" marT="47196" marB="47196" anchor="ctr"/>
                </a:tc>
                <a:tc>
                  <a:txBody>
                    <a:bodyPr/>
                    <a:lstStyle/>
                    <a:p>
                      <a:pPr algn="ctr" rtl="0"/>
                      <a:endParaRPr lang="es-ES" sz="2200" noProof="0" dirty="0"/>
                    </a:p>
                  </a:txBody>
                  <a:tcPr marL="94393" marR="94393" marT="47196" marB="4719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752509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1048</Words>
  <Application>Microsoft Office PowerPoint</Application>
  <PresentationFormat>Panorámica</PresentationFormat>
  <Paragraphs>58</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Calibri Light</vt:lpstr>
      <vt:lpstr>KG Ever Since New York</vt:lpstr>
      <vt:lpstr>Tema de Office</vt:lpstr>
      <vt:lpstr>Capitulo 6: Un acercamiento a cuestiones básicas de la gobernanza. Concepto polisémico y su relación con la educación. Autonomía de gestión/gobernanza</vt:lpstr>
      <vt:lpstr>Presentación de PowerPoint</vt:lpstr>
      <vt:lpstr>Presentación de PowerPoint</vt:lpstr>
      <vt:lpstr>Rúbrica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Capitulo 6: Un acercamiento a cuestiones básicas de la gobernanza. Concepto polisémico y su relación con la educación. Autonomía de gestión/gobernanza</dc:title>
  <dc:creator>KATYA ROCIO QUINTANA RANGEL</dc:creator>
  <cp:lastModifiedBy>KATYA ROCIO QUINTANA RANGEL</cp:lastModifiedBy>
  <cp:revision>4</cp:revision>
  <dcterms:created xsi:type="dcterms:W3CDTF">2021-09-28T22:50:12Z</dcterms:created>
  <dcterms:modified xsi:type="dcterms:W3CDTF">2021-09-28T23:26:08Z</dcterms:modified>
</cp:coreProperties>
</file>