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60" r:id="rId3"/>
    <p:sldId id="256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4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437" autoAdjust="0"/>
  </p:normalViewPr>
  <p:slideViewPr>
    <p:cSldViewPr snapToGrid="0" showGuides="1">
      <p:cViewPr>
        <p:scale>
          <a:sx n="88" d="100"/>
          <a:sy n="88" d="100"/>
        </p:scale>
        <p:origin x="412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4DB02-9B4B-4A78-8191-2D397E2D61E7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86D3A-E092-432F-B255-9F91FA164B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1259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C57A8-AE18-4654-B6AF-04B3577165BE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1727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686D3A-E092-432F-B255-9F91FA164B5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61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768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4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77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80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687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961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94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358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29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1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83E7-D998-4542-8B0F-F69583495D45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54316-18FF-4805-94A2-4CEA3350FD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730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790401-F11A-4302-BBDF-39EDA961D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143" y="275770"/>
            <a:ext cx="11371943" cy="6175829"/>
          </a:xfrm>
          <a:ln w="28575">
            <a:solidFill>
              <a:srgbClr val="E24B1C"/>
            </a:solidFill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Ciclo Escolar 2021- 2022</a:t>
            </a:r>
          </a:p>
          <a:p>
            <a:pPr marL="0" indent="0" algn="ctr">
              <a:buNone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Séptimo semestre</a:t>
            </a:r>
          </a:p>
          <a:p>
            <a:pPr marL="0" indent="0" algn="ctr"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</a:p>
          <a:p>
            <a:pPr marL="0" indent="0" algn="ctr">
              <a:buNone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GESTIÓN EDUCATIVA CENTRADA EN LA MEJORA DEL APRENDIZAJE</a:t>
            </a: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Maestra:</a:t>
            </a:r>
          </a:p>
          <a:p>
            <a:pPr marL="0" indent="0" algn="ctr">
              <a:buNone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FABIOLA VALERO TORRES</a:t>
            </a: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“ACTIVIDAD 2 CUADRO SINÓPTICO GESTIÓN EDUCATIVA: NUEVOS PARADIGMAS Y ENFOQUES DE LA GESTIÓN EDUCATIVA”</a:t>
            </a: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Nombre de la alumna: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 Daiva Ramírez Treviño</a:t>
            </a:r>
          </a:p>
          <a:p>
            <a:pPr marL="0" indent="0" algn="ctr">
              <a:buNone/>
            </a:pPr>
            <a:r>
              <a:rPr lang="es-MX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N°L</a:t>
            </a: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16                      SECCIÓN “B”</a:t>
            </a:r>
          </a:p>
          <a:p>
            <a:pPr marL="0" indent="0" algn="ctr">
              <a:buNone/>
            </a:pPr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Competencias profesionales</a:t>
            </a:r>
          </a:p>
          <a:p>
            <a:pPr marL="0" indent="0" algn="ctr">
              <a:buNone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Establece relaciones entre los principios, conceptos disciplinarios y contenidos del plan y programas de estudio en función del logro de aprendizaje de sus alumnos, asegurando la coherencia y continuidad entre los distintos grados y niveles educativos. 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1D01FAE-9E17-40C0-AEF5-0574E1FC7A1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825" y="1437278"/>
            <a:ext cx="1682750" cy="1254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363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5212" y="111617"/>
            <a:ext cx="10058402" cy="699752"/>
          </a:xfrm>
        </p:spPr>
        <p:txBody>
          <a:bodyPr rtlCol="0"/>
          <a:lstStyle/>
          <a:p>
            <a:pPr algn="ctr" rtl="0"/>
            <a:r>
              <a:rPr lang="es-ES" dirty="0"/>
              <a:t>Rúbrica</a:t>
            </a:r>
          </a:p>
        </p:txBody>
      </p:sp>
      <p:graphicFrame>
        <p:nvGraphicFramePr>
          <p:cNvPr id="5" name="Marcador de posición de contenido 4"/>
          <p:cNvGraphicFramePr>
            <a:graphicFrameLocks noGrp="1"/>
          </p:cNvGraphicFramePr>
          <p:nvPr>
            <p:ph sz="half" idx="2"/>
          </p:nvPr>
        </p:nvGraphicFramePr>
        <p:xfrm>
          <a:off x="373488" y="811369"/>
          <a:ext cx="11333408" cy="59154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05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07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ES" noProof="0" dirty="0"/>
                        <a:t>Valoración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2 puntos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1 punto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0 puntos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noProof="0" dirty="0"/>
                        <a:t>Total</a:t>
                      </a:r>
                    </a:p>
                  </a:txBody>
                  <a:tcPr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309">
                <a:tc>
                  <a:txBody>
                    <a:bodyPr/>
                    <a:lstStyle/>
                    <a:p>
                      <a:pPr rtl="0"/>
                      <a:r>
                        <a:rPr lang="es-MX" sz="1600" dirty="0"/>
                        <a:t>Profundización</a:t>
                      </a:r>
                      <a:r>
                        <a:rPr lang="es-MX" dirty="0"/>
                        <a:t> del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clara y sustancial del esquema y buena cantidad de detalles.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Descripción ambigua del esquema, algunos detalles que no clarifican el tema.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Descripción incorrecta del esquema, sin detalles significativos o escasos.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1954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Aclaración sobre el tema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organizado y claramente presentado así como de fácil seguimiento..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bien focalizado pero no suficientemente organizado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impreciso y poco claro, sin coherencia entre las partes que lo componen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049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Alta calidad del diseño 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sobresaliente y atractivo que cumple con los criterios de diseño planteados, sin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Esquema simple pero bien organizado con al menos tres errores de ortografía.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Esquema mal planteado que no cumple con los criterios de diseño planteados y con más de tres errores de ortografía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Elementos propios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Se usaron frases cortas, se destacaron títulos/subtítulos de la misma forma y la alineación de las ideas fue correcta.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Las frases utilizadas fueron extensas, aunque si hubo alineación correcta de las ideas.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No se destacaron títulos/subtítulos, la alineación no muestra orden y no existieron títulos/subtítulos destacados.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3512">
                <a:tc>
                  <a:txBody>
                    <a:bodyPr/>
                    <a:lstStyle/>
                    <a:p>
                      <a:pPr rtl="0"/>
                      <a:r>
                        <a:rPr lang="es-MX" dirty="0"/>
                        <a:t>Presentación del esquema</a:t>
                      </a:r>
                      <a:endParaRPr lang="es-E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además se entrego de forma limpia en el formato pre establecido (papel o digital).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200" dirty="0"/>
                        <a:t>La presentación/exposición fue hecha en tiempo y forma, aunque la entrega no fue en el formato pre establecido. </a:t>
                      </a:r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La presentación/exposición no fue hecha en tiempo y forma, además la entrega no se dio de la forma pre establecida por el docente. </a:t>
                      </a:r>
                      <a:endParaRPr lang="es-ES" sz="1200" noProof="0" dirty="0"/>
                    </a:p>
                    <a:p>
                      <a:pPr algn="ctr" rtl="0"/>
                      <a:endParaRPr lang="es-ES" sz="1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endParaRPr lang="es-E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3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Gobernabilidad: gestión empresarial con Certeza e Integridad | Thomas Karig">
            <a:extLst>
              <a:ext uri="{FF2B5EF4-FFF2-40B4-BE49-F238E27FC236}">
                <a16:creationId xmlns:a16="http://schemas.microsoft.com/office/drawing/2014/main" id="{F0420B61-A225-407B-AAB0-BB5EF4232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997" y="1418843"/>
            <a:ext cx="1889127" cy="97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ESTION ESCOLAR: La importancia de la Gestión Escolar">
            <a:extLst>
              <a:ext uri="{FF2B5EF4-FFF2-40B4-BE49-F238E27FC236}">
                <a16:creationId xmlns:a16="http://schemas.microsoft.com/office/drawing/2014/main" id="{8E477C22-DB99-49BF-BFEA-E357D9A24D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4" t="2597" r="8027" b="5632"/>
          <a:stretch/>
        </p:blipFill>
        <p:spPr bwMode="auto">
          <a:xfrm>
            <a:off x="2480832" y="5715001"/>
            <a:ext cx="1382497" cy="110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TalentsCode - 7 técnicas para desarrollar el liderazgo en tu empresa">
            <a:extLst>
              <a:ext uri="{FF2B5EF4-FFF2-40B4-BE49-F238E27FC236}">
                <a16:creationId xmlns:a16="http://schemas.microsoft.com/office/drawing/2014/main" id="{85C20182-D7D1-4C06-B30C-05536B565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187" y="3388675"/>
            <a:ext cx="1739122" cy="151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 rot="16200000">
            <a:off x="-960460" y="2889914"/>
            <a:ext cx="3299346" cy="107817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latin typeface="Arial Narrow" panose="020B0606020202030204" pitchFamily="34" charset="0"/>
              </a:rPr>
              <a:t>Concepto polisémico de gobernanza </a:t>
            </a:r>
          </a:p>
        </p:txBody>
      </p:sp>
      <p:cxnSp>
        <p:nvCxnSpPr>
          <p:cNvPr id="16" name="Conector curvado 15"/>
          <p:cNvCxnSpPr/>
          <p:nvPr/>
        </p:nvCxnSpPr>
        <p:spPr>
          <a:xfrm>
            <a:off x="1211783" y="4442347"/>
            <a:ext cx="1856094" cy="1272654"/>
          </a:xfrm>
          <a:prstGeom prst="curvedConnector3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Ver las imágenes de orige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3" y="4280280"/>
            <a:ext cx="1411506" cy="159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ector curvado 7"/>
          <p:cNvCxnSpPr/>
          <p:nvPr/>
        </p:nvCxnSpPr>
        <p:spPr>
          <a:xfrm flipV="1">
            <a:off x="1195267" y="846161"/>
            <a:ext cx="1889127" cy="1746914"/>
          </a:xfrm>
          <a:prstGeom prst="curvedConnector3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curvado 13"/>
          <p:cNvCxnSpPr/>
          <p:nvPr/>
        </p:nvCxnSpPr>
        <p:spPr>
          <a:xfrm>
            <a:off x="1195267" y="3446061"/>
            <a:ext cx="2052901" cy="12700"/>
          </a:xfrm>
          <a:prstGeom prst="curvedConnector3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2817417" y="568319"/>
            <a:ext cx="295178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solidFill>
                  <a:srgbClr val="E24B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Gobernanza</a:t>
            </a:r>
          </a:p>
          <a:p>
            <a:pPr algn="ctr"/>
            <a:r>
              <a:rPr lang="es-ES" sz="2800" dirty="0">
                <a:ln w="0"/>
                <a:solidFill>
                  <a:srgbClr val="E24B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Gobernabilidad</a:t>
            </a:r>
            <a:endParaRPr lang="es-ES" sz="2800" b="0" cap="none" spc="0" dirty="0">
              <a:ln w="0"/>
              <a:solidFill>
                <a:srgbClr val="E24B1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144219" y="2951946"/>
            <a:ext cx="295178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>
                <a:ln w="0"/>
                <a:solidFill>
                  <a:srgbClr val="E24B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Gobernanza escolar</a:t>
            </a:r>
          </a:p>
        </p:txBody>
      </p:sp>
      <p:sp>
        <p:nvSpPr>
          <p:cNvPr id="20" name="Rectángulo 19"/>
          <p:cNvSpPr/>
          <p:nvPr/>
        </p:nvSpPr>
        <p:spPr>
          <a:xfrm>
            <a:off x="2817417" y="5237947"/>
            <a:ext cx="2951781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E24B1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erlin Sans FB Demi" panose="020E0802020502020306" pitchFamily="34" charset="0"/>
              </a:rPr>
              <a:t>Autonomía de gestión</a:t>
            </a:r>
            <a:endParaRPr lang="es-ES" sz="2800" b="0" cap="none" spc="0" dirty="0">
              <a:ln w="0"/>
              <a:solidFill>
                <a:srgbClr val="E24B1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erlin Sans FB Demi" panose="020E0802020502020306" pitchFamily="34" charset="0"/>
            </a:endParaRPr>
          </a:p>
        </p:txBody>
      </p:sp>
      <p:cxnSp>
        <p:nvCxnSpPr>
          <p:cNvPr id="18" name="Conector recto de flecha 17"/>
          <p:cNvCxnSpPr>
            <a:stCxn id="15" idx="3"/>
          </p:cNvCxnSpPr>
          <p:nvPr/>
        </p:nvCxnSpPr>
        <p:spPr>
          <a:xfrm flipV="1">
            <a:off x="5769198" y="1045372"/>
            <a:ext cx="426886" cy="1"/>
          </a:xfrm>
          <a:prstGeom prst="straightConnector1">
            <a:avLst/>
          </a:prstGeom>
          <a:ln w="57150">
            <a:solidFill>
              <a:srgbClr val="E24B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V="1">
            <a:off x="5764649" y="3458761"/>
            <a:ext cx="426886" cy="1"/>
          </a:xfrm>
          <a:prstGeom prst="straightConnector1">
            <a:avLst/>
          </a:prstGeom>
          <a:ln w="57150">
            <a:solidFill>
              <a:srgbClr val="E24B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5669114" y="5872149"/>
            <a:ext cx="426886" cy="1"/>
          </a:xfrm>
          <a:prstGeom prst="straightConnector1">
            <a:avLst/>
          </a:prstGeom>
          <a:ln w="57150">
            <a:solidFill>
              <a:srgbClr val="E24B1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6160435" y="300251"/>
            <a:ext cx="27204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civil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la toma de decisiones.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Definir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roles y reglas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lograr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metas colectivas.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acciones y comportamientos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dirigir una buena sociedad.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299187" y="2681056"/>
            <a:ext cx="27204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 una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descentralización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escolar.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Aumento de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participación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colectivo educativo.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Trabajar basados en los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retos de la sociedad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un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bien común.</a:t>
            </a:r>
          </a:p>
        </p:txBody>
      </p:sp>
      <p:cxnSp>
        <p:nvCxnSpPr>
          <p:cNvPr id="29" name="Conector curvado 28"/>
          <p:cNvCxnSpPr/>
          <p:nvPr/>
        </p:nvCxnSpPr>
        <p:spPr>
          <a:xfrm>
            <a:off x="8779983" y="969665"/>
            <a:ext cx="754431" cy="477054"/>
          </a:xfrm>
          <a:prstGeom prst="curvedConnector3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/>
          <p:cNvSpPr txBox="1"/>
          <p:nvPr/>
        </p:nvSpPr>
        <p:spPr>
          <a:xfrm>
            <a:off x="9725445" y="2838096"/>
            <a:ext cx="22314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LIDERAZGO EFICAZ</a:t>
            </a:r>
          </a:p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Organismos escolares más flexibles, capaces de adaptarse a contextos sociales turbulentos y borrosos.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9595867" y="711985"/>
            <a:ext cx="23610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NUEVA GESTION POLITICA</a:t>
            </a:r>
          </a:p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 instrumentos de medición y evaluación para una nueva toma de decisiones.</a:t>
            </a:r>
          </a:p>
        </p:txBody>
      </p:sp>
      <p:cxnSp>
        <p:nvCxnSpPr>
          <p:cNvPr id="34" name="Conector curvado 33"/>
          <p:cNvCxnSpPr>
            <a:endCxn id="32" idx="1"/>
          </p:cNvCxnSpPr>
          <p:nvPr/>
        </p:nvCxnSpPr>
        <p:spPr>
          <a:xfrm>
            <a:off x="9035525" y="3428999"/>
            <a:ext cx="689920" cy="101595"/>
          </a:xfrm>
          <a:prstGeom prst="curvedConnector3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Texto 34"/>
          <p:cNvSpPr txBox="1"/>
          <p:nvPr/>
        </p:nvSpPr>
        <p:spPr>
          <a:xfrm>
            <a:off x="6227244" y="4823334"/>
            <a:ext cx="280828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Debate entre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gobernanza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inequidad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distribución.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 de decisiones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comunidad escolar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escuela Su trabajo depende del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 participación de los </a:t>
            </a:r>
            <a:r>
              <a:rPr lang="es-MX" sz="14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actores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4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9625557" y="4964208"/>
            <a:ext cx="24312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¿CÓMO?</a:t>
            </a:r>
          </a:p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desarrollo de fuertes comunidades profesionales </a:t>
            </a:r>
          </a:p>
          <a:p>
            <a:pPr algn="ctr"/>
            <a:r>
              <a:rPr lang="es-MX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aprendizaje que apoyen a la comunidad para una mejora educativa.</a:t>
            </a:r>
          </a:p>
        </p:txBody>
      </p:sp>
      <p:cxnSp>
        <p:nvCxnSpPr>
          <p:cNvPr id="37" name="Conector curvado 36"/>
          <p:cNvCxnSpPr/>
          <p:nvPr/>
        </p:nvCxnSpPr>
        <p:spPr>
          <a:xfrm>
            <a:off x="8947604" y="5633622"/>
            <a:ext cx="754431" cy="477054"/>
          </a:xfrm>
          <a:prstGeom prst="curvedConnector3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715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545</Words>
  <Application>Microsoft Office PowerPoint</Application>
  <PresentationFormat>Panorámica</PresentationFormat>
  <Paragraphs>71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Berlin Sans FB Demi</vt:lpstr>
      <vt:lpstr>Calibri</vt:lpstr>
      <vt:lpstr>Calibri Light</vt:lpstr>
      <vt:lpstr>Tema de Office</vt:lpstr>
      <vt:lpstr>Presentación de PowerPoint</vt:lpstr>
      <vt:lpstr>Rúbrica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DAIVA RAMIREZ TREVIÑO</cp:lastModifiedBy>
  <cp:revision>8</cp:revision>
  <dcterms:created xsi:type="dcterms:W3CDTF">2021-09-29T01:49:25Z</dcterms:created>
  <dcterms:modified xsi:type="dcterms:W3CDTF">2021-09-29T04:05:42Z</dcterms:modified>
</cp:coreProperties>
</file>