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7" r:id="rId2"/>
    <p:sldId id="258" r:id="rId3"/>
    <p:sldId id="260" r:id="rId4"/>
    <p:sldId id="262" r:id="rId5"/>
    <p:sldId id="263" r:id="rId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95" autoAdjust="0"/>
  </p:normalViewPr>
  <p:slideViewPr>
    <p:cSldViewPr snapToGrid="0">
      <p:cViewPr varScale="1">
        <p:scale>
          <a:sx n="72" d="100"/>
          <a:sy n="72" d="100"/>
        </p:scale>
        <p:origin x="66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0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558A6B77-4CD0-4837-888F-5450ED07382F}" type="datetime1">
              <a:rPr lang="es-ES" smtClean="0"/>
              <a:t>29/09/2021</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s-ES" smtClean="0"/>
              <a:pPr algn="r" rtl="0"/>
              <a:t>‹Nº›</a:t>
            </a:fld>
            <a:endParaRPr lang="es-ES"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FBF568D-E0C5-4F7A-80C1-F7598EC89943}" type="datetime1">
              <a:rPr lang="es-ES" noProof="0" smtClean="0"/>
              <a:pPr/>
              <a:t>29/09/2021</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s-ES" noProof="0" smtClean="0"/>
              <a:pPr/>
              <a:t>‹Nº›</a:t>
            </a:fld>
            <a:endParaRPr lang="es-ES" noProof="0"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a:t>
            </a:fld>
            <a:endParaRPr lang="es-ES" dirty="0"/>
          </a:p>
        </p:txBody>
      </p:sp>
    </p:spTree>
    <p:extLst>
      <p:ext uri="{BB962C8B-B14F-4D97-AF65-F5344CB8AC3E}">
        <p14:creationId xmlns:p14="http://schemas.microsoft.com/office/powerpoint/2010/main" val="405927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2</a:t>
            </a:fld>
            <a:endParaRPr lang="es-ES" dirty="0"/>
          </a:p>
        </p:txBody>
      </p:sp>
    </p:spTree>
    <p:extLst>
      <p:ext uri="{BB962C8B-B14F-4D97-AF65-F5344CB8AC3E}">
        <p14:creationId xmlns:p14="http://schemas.microsoft.com/office/powerpoint/2010/main" val="17679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3</a:t>
            </a:fld>
            <a:endParaRPr lang="es-ES" dirty="0"/>
          </a:p>
        </p:txBody>
      </p:sp>
    </p:spTree>
    <p:extLst>
      <p:ext uri="{BB962C8B-B14F-4D97-AF65-F5344CB8AC3E}">
        <p14:creationId xmlns:p14="http://schemas.microsoft.com/office/powerpoint/2010/main" val="165172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4</a:t>
            </a:fld>
            <a:endParaRPr lang="es-ES" dirty="0"/>
          </a:p>
        </p:txBody>
      </p:sp>
    </p:spTree>
    <p:extLst>
      <p:ext uri="{BB962C8B-B14F-4D97-AF65-F5344CB8AC3E}">
        <p14:creationId xmlns:p14="http://schemas.microsoft.com/office/powerpoint/2010/main" val="128665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5</a:t>
            </a:fld>
            <a:endParaRPr lang="es-ES" dirty="0"/>
          </a:p>
        </p:txBody>
      </p:sp>
    </p:spTree>
    <p:extLst>
      <p:ext uri="{BB962C8B-B14F-4D97-AF65-F5344CB8AC3E}">
        <p14:creationId xmlns:p14="http://schemas.microsoft.com/office/powerpoint/2010/main" val="2259583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265611" y="1752600"/>
            <a:ext cx="6858002" cy="1828800"/>
          </a:xfrm>
        </p:spPr>
        <p:txBody>
          <a:bodyPr rtlCol="0" anchor="b">
            <a:noAutofit/>
          </a:bodyPr>
          <a:lstStyle>
            <a:lvl1pPr algn="l" rtl="0">
              <a:defRPr sz="48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s-ES" noProof="0"/>
              <a:t>Haga clic para modificar el estilo de subtítulo del patrón</a:t>
            </a:r>
            <a:endParaRPr lang="es-ES" noProof="0"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imágenes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9066214" y="421594"/>
            <a:ext cx="2286000" cy="1885508"/>
          </a:xfrm>
        </p:spPr>
        <p:txBody>
          <a:bodyPr rtlCol="0">
            <a:noAutofit/>
          </a:bodyPr>
          <a:lstStyle>
            <a:lvl1pPr algn="l" rtl="0">
              <a:defRPr sz="2200"/>
            </a:lvl1pPr>
          </a:lstStyle>
          <a:p>
            <a:pPr rtl="0"/>
            <a:r>
              <a:rPr lang="es-ES" noProof="0"/>
              <a:t>Haga clic para modificar el estilo de título del patrón</a:t>
            </a:r>
            <a:endParaRPr lang="es-ES" noProof="0" dirty="0"/>
          </a:p>
        </p:txBody>
      </p:sp>
      <p:grpSp>
        <p:nvGrpSpPr>
          <p:cNvPr id="84" name="Gru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97" name="Marcador de posición de imagen 33" descr="Marcador de posición vacío para agregar una imagen. Haga clic en el marcador de posición y seleccione la imagen que desee agregar."/>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grpSp>
        <p:nvGrpSpPr>
          <p:cNvPr id="98" name="Grupo 97"/>
          <p:cNvGrpSpPr/>
          <p:nvPr/>
        </p:nvGrpSpPr>
        <p:grpSpPr>
          <a:xfrm>
            <a:off x="5322489" y="319177"/>
            <a:ext cx="3389607" cy="2710838"/>
            <a:chOff x="895350" y="3313113"/>
            <a:chExt cx="3613151" cy="2790825"/>
          </a:xfrm>
          <a:solidFill>
            <a:schemeClr val="tx1">
              <a:lumMod val="50000"/>
            </a:schemeClr>
          </a:solidFill>
        </p:grpSpPr>
        <p:sp>
          <p:nvSpPr>
            <p:cNvPr id="99"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0"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6"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7"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0"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11"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grpSp>
        <p:nvGrpSpPr>
          <p:cNvPr id="112" name="Grupo 111"/>
          <p:cNvGrpSpPr/>
          <p:nvPr/>
        </p:nvGrpSpPr>
        <p:grpSpPr>
          <a:xfrm>
            <a:off x="5322489" y="3245640"/>
            <a:ext cx="3389607" cy="2710838"/>
            <a:chOff x="895350" y="3313113"/>
            <a:chExt cx="3613151" cy="2790825"/>
          </a:xfrm>
          <a:solidFill>
            <a:schemeClr val="tx1">
              <a:lumMod val="50000"/>
            </a:schemeClr>
          </a:solidFill>
        </p:grpSpPr>
        <p:sp>
          <p:nvSpPr>
            <p:cNvPr id="11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25" name="Marcador de posición de imagen 33" descr="Marcador de posición vacío para agregar una imagen. Haga clic en el marcador de posición y seleccione la imagen que desee agregar."/>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126" name="Marcador de posición de tex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A629BEB8-9E7D-46F8-9D38-0DF867B65F6C}" type="datetime1">
              <a:rPr lang="es-ES" noProof="0" smtClean="0"/>
              <a:pPr/>
              <a:t>29/09/2021</a:t>
            </a:fld>
            <a:endParaRPr lang="es-ES" noProof="0"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sp>
        <p:nvSpPr>
          <p:cNvPr id="7" name="Marcador de posición de número de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s-ES" noProof="0" smtClean="0"/>
              <a:pPr rtl="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a:xfrm>
            <a:off x="8075611" y="6019801"/>
            <a:ext cx="1396260" cy="228600"/>
          </a:xfrm>
        </p:spPr>
        <p:txBody>
          <a:bodyPr rtlCol="0"/>
          <a:lstStyle>
            <a:lvl1pPr>
              <a:defRPr/>
            </a:lvl1pPr>
          </a:lstStyle>
          <a:p>
            <a:fld id="{8C5E9C56-EA05-4307-85E4-BF6C05199383}" type="datetime1">
              <a:rPr lang="es-ES" noProof="0" smtClean="0"/>
              <a:pPr/>
              <a:t>29/09/2021</a:t>
            </a:fld>
            <a:endParaRPr lang="es-ES" noProof="0"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s-ES" noProof="0"/>
              <a:t>Haga clic para modificar el estilo de título del patrón</a:t>
            </a:r>
            <a:endParaRPr lang="es-ES" noProof="0" dirty="0"/>
          </a:p>
        </p:txBody>
      </p:sp>
      <p:grpSp>
        <p:nvGrpSpPr>
          <p:cNvPr id="8" name="Grupo 7"/>
          <p:cNvGrpSpPr/>
          <p:nvPr/>
        </p:nvGrpSpPr>
        <p:grpSpPr>
          <a:xfrm>
            <a:off x="595546" y="781398"/>
            <a:ext cx="6433398" cy="5053665"/>
            <a:chOff x="5162444" y="781398"/>
            <a:chExt cx="6433398" cy="5053665"/>
          </a:xfrm>
        </p:grpSpPr>
        <p:sp>
          <p:nvSpPr>
            <p:cNvPr id="9" name="Forma libre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 name="Forma libre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nvGrpSpPr>
            <p:cNvPr id="11" name="Grupo 10"/>
            <p:cNvGrpSpPr/>
            <p:nvPr/>
          </p:nvGrpSpPr>
          <p:grpSpPr>
            <a:xfrm>
              <a:off x="5814205" y="859113"/>
              <a:ext cx="5129146" cy="4880471"/>
              <a:chOff x="7856559" y="859113"/>
              <a:chExt cx="3086791" cy="4880471"/>
            </a:xfrm>
          </p:grpSpPr>
          <p:sp>
            <p:nvSpPr>
              <p:cNvPr id="20" name="Forma libre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2" name="Forma libre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A5E4B513-C016-45E9-9D12-97C0FE834FFB}" type="datetime1">
              <a:rPr lang="es-ES" noProof="0" smtClean="0"/>
              <a:pPr/>
              <a:t>29/09/2021</a:t>
            </a:fld>
            <a:endParaRPr lang="es-ES" noProof="0"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2C08D2A3-9C84-40EA-B90D-CE0CB003F11C}" type="datetime1">
              <a:rPr lang="es-ES" noProof="0" smtClean="0"/>
              <a:pPr/>
              <a:t>29/09/2021</a:t>
            </a:fld>
            <a:endParaRPr lang="es-ES" noProof="0"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24268" y="304800"/>
            <a:ext cx="1729531" cy="5676900"/>
          </a:xfrm>
        </p:spPr>
        <p:txBody>
          <a:bodyPr vert="eaVert" rtlCol="0"/>
          <a:lstStyle>
            <a:lvl1pPr>
              <a:lnSpc>
                <a:spcPct val="100000"/>
              </a:lnSpc>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38199" y="304800"/>
            <a:ext cx="8633671" cy="5676900"/>
          </a:xfrm>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0D3FC754-5105-4120-96BF-E066A80C9168}" type="datetime1">
              <a:rPr lang="es-ES" noProof="0" smtClean="0"/>
              <a:pPr/>
              <a:t>29/09/2021</a:t>
            </a:fld>
            <a:endParaRPr lang="es-ES" noProof="0"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FB84E01D-FE59-4730-AF0E-FE450E404B97}" type="datetime1">
              <a:rPr lang="es-ES" noProof="0" smtClean="0"/>
              <a:pPr/>
              <a:t>29/09/2021</a:t>
            </a:fld>
            <a:endParaRPr lang="es-ES" noProof="0"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s-ES" noProof="0"/>
              <a:t>Haga clic para modificar el estilo de texto del patrón</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65212" y="1825625"/>
            <a:ext cx="4954588" cy="4187952"/>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172200" y="1825625"/>
            <a:ext cx="4951414" cy="4187952"/>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8A6A526C-96C5-4D92-AB97-D8ADC29D42FE}" type="datetime1">
              <a:rPr lang="es-ES" noProof="0" smtClean="0"/>
              <a:pPr/>
              <a:t>29/09/2021</a:t>
            </a:fld>
            <a:endParaRPr lang="es-ES" noProof="0"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Haga clic para modificar el estilo de texto del patrón</a:t>
            </a:r>
          </a:p>
        </p:txBody>
      </p:sp>
      <p:sp>
        <p:nvSpPr>
          <p:cNvPr id="4" name="Marcador de posición de contenido 3"/>
          <p:cNvSpPr>
            <a:spLocks noGrp="1"/>
          </p:cNvSpPr>
          <p:nvPr>
            <p:ph sz="half" idx="2"/>
          </p:nvPr>
        </p:nvSpPr>
        <p:spPr>
          <a:xfrm>
            <a:off x="1069848" y="2505075"/>
            <a:ext cx="4956048" cy="3476625"/>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Haga clic para modificar el estilo de texto del patrón</a:t>
            </a:r>
          </a:p>
        </p:txBody>
      </p:sp>
      <p:sp>
        <p:nvSpPr>
          <p:cNvPr id="6" name="Marcador de posición de contenido 5"/>
          <p:cNvSpPr>
            <a:spLocks noGrp="1"/>
          </p:cNvSpPr>
          <p:nvPr>
            <p:ph sz="quarter" idx="4"/>
          </p:nvPr>
        </p:nvSpPr>
        <p:spPr>
          <a:xfrm>
            <a:off x="6172200" y="2505075"/>
            <a:ext cx="4956048" cy="3476625"/>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9" name="Marcador de posición de número de diapositiva 8"/>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E9D8706A-82CB-4CEF-A1F3-DFFE07174E7B}" type="datetime1">
              <a:rPr lang="es-ES" noProof="0" smtClean="0"/>
              <a:pPr/>
              <a:t>29/09/2021</a:t>
            </a:fld>
            <a:endParaRPr lang="es-ES" noProof="0"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5" name="Marcador de posición de número de diapositiva 4"/>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1A8843A6-40B9-4C41-B2F4-377E2A54BFAD}" type="datetime1">
              <a:rPr lang="es-ES" noProof="0" smtClean="0"/>
              <a:pPr/>
              <a:t>29/09/2021</a:t>
            </a:fld>
            <a:endParaRPr lang="es-ES" noProof="0"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posición de número de diapositiva 3"/>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lvl1pPr>
              <a:defRPr/>
            </a:lvl1pPr>
          </a:lstStyle>
          <a:p>
            <a:fld id="{F3ECB6EA-8F6B-4084-8E83-2F4BA16ACF8E}" type="datetime1">
              <a:rPr lang="es-ES" noProof="0" smtClean="0"/>
              <a:pPr/>
              <a:t>29/09/2021</a:t>
            </a:fld>
            <a:endParaRPr lang="es-ES" noProof="0"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799"/>
            <a:ext cx="10058402" cy="1216152"/>
          </a:xfrm>
        </p:spPr>
        <p:txBody>
          <a:bodyPr rtlCol="0"/>
          <a:lstStyle>
            <a:lvl1pPr algn="l" rtl="0">
              <a:defRPr/>
            </a:lvl1pPr>
          </a:lstStyle>
          <a:p>
            <a:pPr rtl="0"/>
            <a:r>
              <a:rPr lang="es-ES" noProof="0"/>
              <a:t>Haga clic para modificar el estilo de título del patrón</a:t>
            </a:r>
            <a:endParaRPr lang="es-ES" noProof="0" dirty="0"/>
          </a:p>
        </p:txBody>
      </p:sp>
      <p:grpSp>
        <p:nvGrpSpPr>
          <p:cNvPr id="9" name="Grupo 8"/>
          <p:cNvGrpSpPr/>
          <p:nvPr/>
        </p:nvGrpSpPr>
        <p:grpSpPr>
          <a:xfrm>
            <a:off x="1052422" y="1733550"/>
            <a:ext cx="4360503" cy="3050038"/>
            <a:chOff x="895350" y="3313113"/>
            <a:chExt cx="3613151" cy="2790825"/>
          </a:xfrm>
          <a:solidFill>
            <a:schemeClr val="tx1">
              <a:lumMod val="50000"/>
            </a:schemeClr>
          </a:solidFill>
        </p:grpSpPr>
        <p:sp>
          <p:nvSpPr>
            <p:cNvPr id="10"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6" name="Marcador de posición de imagen 33" descr="Marcador de posición vacío para agregar una imagen. Haga clic en el marcador de posición y seleccione la imagen que desee agregar."/>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39" name="Marcador de posición de tex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grpSp>
        <p:nvGrpSpPr>
          <p:cNvPr id="22" name="Grupo 21"/>
          <p:cNvGrpSpPr/>
          <p:nvPr/>
        </p:nvGrpSpPr>
        <p:grpSpPr>
          <a:xfrm>
            <a:off x="6763111" y="1733550"/>
            <a:ext cx="4360503" cy="3050038"/>
            <a:chOff x="895350" y="3313113"/>
            <a:chExt cx="3613151" cy="2790825"/>
          </a:xfrm>
          <a:solidFill>
            <a:schemeClr val="tx1">
              <a:lumMod val="50000"/>
            </a:schemeClr>
          </a:solidFill>
        </p:grpSpPr>
        <p:sp>
          <p:nvSpPr>
            <p:cNvPr id="2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7"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40" name="Marcador de posición de tex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1F7458E2-43B4-47F5-9309-6BEE53513121}" type="datetime1">
              <a:rPr lang="es-ES" noProof="0" smtClean="0"/>
              <a:pPr/>
              <a:t>29/09/2021</a:t>
            </a:fld>
            <a:endParaRPr lang="es-ES" noProof="0"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52" name="Gru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9" name="Marcador de posición de imagen 33" descr="Marcador de posición vacío para agregar una imagen. Haga clic en el marcador de posición y seleccione la imagen que desee agregar."/>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81" name="Marcador de posición de tex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grpSp>
        <p:nvGrpSpPr>
          <p:cNvPr id="84" name="Gru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8" name="Marcador de posición de imagen 33" descr="Marcador de posición vacío para agregar una imagen. Haga clic en el marcador de posición y seleccione la imagen que desee agregar."/>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82" name="Marcador de posición de tex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grpSp>
        <p:nvGrpSpPr>
          <p:cNvPr id="97" name="Gru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9"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0"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6"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7"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80" name="Marcador de posición de imagen 33" descr="Marcador de posición vacío para agregar una imagen. Haga clic en el marcador de posición y seleccione la imagen que desee agregar."/>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a:t>Haga clic en el icono para agregar una imagen</a:t>
            </a:r>
            <a:endParaRPr lang="es-ES" noProof="0" dirty="0"/>
          </a:p>
        </p:txBody>
      </p:sp>
      <p:sp>
        <p:nvSpPr>
          <p:cNvPr id="83" name="Marcador de posición de tex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6F776D7C-62EF-4BA7-B64B-98976BFFC620}" type="datetime1">
              <a:rPr lang="es-ES" noProof="0" smtClean="0"/>
              <a:pPr/>
              <a:t>29/09/2021</a:t>
            </a:fld>
            <a:endParaRPr lang="es-ES" noProof="0"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número de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s-ES" noProof="0" smtClean="0"/>
              <a:pPr rtl="0"/>
              <a:t>‹Nº›</a:t>
            </a:fld>
            <a:endParaRPr lang="es-ES" noProof="0" dirty="0"/>
          </a:p>
        </p:txBody>
      </p:sp>
      <p:sp>
        <p:nvSpPr>
          <p:cNvPr id="5" name="Marcador de posición de pie de pá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6DF62A26-CBD6-46C0-96AB-9CE431FD79E9}" type="datetime1">
              <a:rPr lang="es-ES" noProof="0" smtClean="0"/>
              <a:pPr/>
              <a:t>29/09/2021</a:t>
            </a:fld>
            <a:endParaRPr lang="es-ES" noProof="0"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701999" y="3893947"/>
            <a:ext cx="6858002" cy="914400"/>
          </a:xfrm>
        </p:spPr>
        <p:txBody>
          <a:bodyPr rtlCol="0">
            <a:normAutofit fontScale="92500" lnSpcReduction="20000"/>
          </a:bodyPr>
          <a:lstStyle/>
          <a:p>
            <a:pPr algn="r" rtl="0"/>
            <a:r>
              <a:rPr lang="es-ES" dirty="0"/>
              <a:t>ENEP </a:t>
            </a:r>
          </a:p>
          <a:p>
            <a:pPr algn="r" rtl="0"/>
            <a:r>
              <a:rPr lang="es-ES" dirty="0"/>
              <a:t>FORMACION CIUDADANA</a:t>
            </a:r>
          </a:p>
          <a:p>
            <a:pPr algn="r" rtl="0"/>
            <a:r>
              <a:rPr lang="es-ES" dirty="0"/>
              <a:t>PROFRA. FABIOLA VALERO TORRES</a:t>
            </a:r>
          </a:p>
        </p:txBody>
      </p:sp>
      <p:sp>
        <p:nvSpPr>
          <p:cNvPr id="4" name="Título 4">
            <a:extLst>
              <a:ext uri="{FF2B5EF4-FFF2-40B4-BE49-F238E27FC236}">
                <a16:creationId xmlns:a16="http://schemas.microsoft.com/office/drawing/2014/main" id="{5B0F08EC-1753-4CD4-AF77-F1E8B8C0C0F0}"/>
              </a:ext>
            </a:extLst>
          </p:cNvPr>
          <p:cNvSpPr txBox="1">
            <a:spLocks/>
          </p:cNvSpPr>
          <p:nvPr/>
        </p:nvSpPr>
        <p:spPr>
          <a:xfrm>
            <a:off x="2970217" y="1807316"/>
            <a:ext cx="9001478" cy="18878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tx1">
                    <a:lumMod val="50000"/>
                  </a:schemeClr>
                </a:solidFill>
                <a:latin typeface="+mj-lt"/>
                <a:ea typeface="+mj-ea"/>
                <a:cs typeface="+mj-cs"/>
              </a:defRPr>
            </a:lvl1pPr>
          </a:lstStyle>
          <a:p>
            <a:pPr algn="ctr"/>
            <a:r>
              <a:rPr lang="es-MX" sz="3716" dirty="0">
                <a:ea typeface="Ebrima" panose="02000000000000000000" pitchFamily="2" charset="0"/>
                <a:cs typeface="Ebrima" panose="02000000000000000000" pitchFamily="2" charset="0"/>
              </a:rPr>
              <a:t>Capítulo 6: Un acercamiento a cuestiones básicas de la gobernanza. </a:t>
            </a:r>
            <a:br>
              <a:rPr lang="es-MX" sz="3716" dirty="0">
                <a:ea typeface="Ebrima" panose="02000000000000000000" pitchFamily="2" charset="0"/>
                <a:cs typeface="Ebrima" panose="02000000000000000000" pitchFamily="2" charset="0"/>
              </a:rPr>
            </a:br>
            <a:r>
              <a:rPr lang="es-MX" sz="3716" dirty="0">
                <a:ea typeface="Ebrima" panose="02000000000000000000" pitchFamily="2" charset="0"/>
                <a:cs typeface="Ebrima" panose="02000000000000000000" pitchFamily="2" charset="0"/>
              </a:rPr>
              <a:t>Concepto polisémico y su relación con la educación. </a:t>
            </a:r>
            <a:br>
              <a:rPr lang="es-MX" sz="3716" dirty="0">
                <a:ea typeface="Ebrima" panose="02000000000000000000" pitchFamily="2" charset="0"/>
                <a:cs typeface="Ebrima" panose="02000000000000000000" pitchFamily="2" charset="0"/>
              </a:rPr>
            </a:br>
            <a:r>
              <a:rPr lang="es-MX" sz="3716" dirty="0">
                <a:ea typeface="Ebrima" panose="02000000000000000000" pitchFamily="2" charset="0"/>
                <a:cs typeface="Ebrima" panose="02000000000000000000" pitchFamily="2" charset="0"/>
              </a:rPr>
              <a:t>Autonomía de gestión/gobernanza </a:t>
            </a:r>
            <a:endParaRPr lang="es-MX" sz="8258" dirty="0">
              <a:ea typeface="Ebrima" panose="02000000000000000000" pitchFamily="2" charset="0"/>
              <a:cs typeface="Ebrima" panose="02000000000000000000" pitchFamily="2" charset="0"/>
            </a:endParaRPr>
          </a:p>
        </p:txBody>
      </p:sp>
      <p:sp>
        <p:nvSpPr>
          <p:cNvPr id="7" name="Subtítulo 2">
            <a:extLst>
              <a:ext uri="{FF2B5EF4-FFF2-40B4-BE49-F238E27FC236}">
                <a16:creationId xmlns:a16="http://schemas.microsoft.com/office/drawing/2014/main" id="{A2904C96-6C99-460B-802D-2DE47FEEC602}"/>
              </a:ext>
            </a:extLst>
          </p:cNvPr>
          <p:cNvSpPr txBox="1">
            <a:spLocks/>
          </p:cNvSpPr>
          <p:nvPr/>
        </p:nvSpPr>
        <p:spPr>
          <a:xfrm>
            <a:off x="5113693" y="4901112"/>
            <a:ext cx="6858002"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pPr algn="r"/>
            <a:r>
              <a:rPr lang="es-ES" sz="1800" dirty="0"/>
              <a:t>ALUMNA: ANDREA FLORES SANDOVAL.</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071EA74-1D6D-41AB-B21D-6311E095EEB5}"/>
              </a:ext>
            </a:extLst>
          </p:cNvPr>
          <p:cNvSpPr txBox="1"/>
          <p:nvPr/>
        </p:nvSpPr>
        <p:spPr>
          <a:xfrm>
            <a:off x="0" y="2388535"/>
            <a:ext cx="2146853" cy="1815882"/>
          </a:xfrm>
          <a:prstGeom prst="rect">
            <a:avLst/>
          </a:prstGeom>
          <a:noFill/>
        </p:spPr>
        <p:txBody>
          <a:bodyPr wrap="square">
            <a:spAutoFit/>
          </a:bodyPr>
          <a:lstStyle/>
          <a:p>
            <a:pPr algn="ctr"/>
            <a:r>
              <a:rPr lang="es-MX" sz="1400" dirty="0">
                <a:solidFill>
                  <a:schemeClr val="tx2"/>
                </a:solidFill>
                <a:latin typeface="Century" panose="02040604050505020304" pitchFamily="18" charset="0"/>
                <a:ea typeface="Ebrima" panose="02000000000000000000" pitchFamily="2" charset="0"/>
                <a:cs typeface="Ebrima" panose="02000000000000000000" pitchFamily="2" charset="0"/>
              </a:rPr>
              <a:t>Un acercamiento a cuestiones básicas de la gobernanza. </a:t>
            </a:r>
            <a:br>
              <a:rPr lang="es-MX" sz="1400" dirty="0">
                <a:solidFill>
                  <a:schemeClr val="tx2"/>
                </a:solidFill>
                <a:latin typeface="Century" panose="02040604050505020304" pitchFamily="18" charset="0"/>
                <a:ea typeface="Ebrima" panose="02000000000000000000" pitchFamily="2" charset="0"/>
                <a:cs typeface="Ebrima" panose="02000000000000000000" pitchFamily="2" charset="0"/>
              </a:rPr>
            </a:br>
            <a:r>
              <a:rPr lang="es-MX" sz="1400" dirty="0">
                <a:solidFill>
                  <a:schemeClr val="tx2"/>
                </a:solidFill>
                <a:latin typeface="Century" panose="02040604050505020304" pitchFamily="18" charset="0"/>
                <a:ea typeface="Ebrima" panose="02000000000000000000" pitchFamily="2" charset="0"/>
                <a:cs typeface="Ebrima" panose="02000000000000000000" pitchFamily="2" charset="0"/>
              </a:rPr>
              <a:t>Concepto polisémico y su relación con la educación. </a:t>
            </a:r>
            <a:br>
              <a:rPr lang="es-MX" sz="1400" dirty="0">
                <a:solidFill>
                  <a:schemeClr val="tx2"/>
                </a:solidFill>
                <a:latin typeface="Century" panose="02040604050505020304" pitchFamily="18" charset="0"/>
                <a:ea typeface="Ebrima" panose="02000000000000000000" pitchFamily="2" charset="0"/>
                <a:cs typeface="Ebrima" panose="02000000000000000000" pitchFamily="2" charset="0"/>
              </a:rPr>
            </a:br>
            <a:r>
              <a:rPr lang="es-MX" sz="1400" dirty="0">
                <a:solidFill>
                  <a:schemeClr val="tx2"/>
                </a:solidFill>
                <a:latin typeface="Century" panose="02040604050505020304" pitchFamily="18" charset="0"/>
                <a:ea typeface="Ebrima" panose="02000000000000000000" pitchFamily="2" charset="0"/>
                <a:cs typeface="Ebrima" panose="02000000000000000000" pitchFamily="2" charset="0"/>
              </a:rPr>
              <a:t>Autonomía de gestión/gobernanza</a:t>
            </a:r>
          </a:p>
        </p:txBody>
      </p:sp>
      <p:sp>
        <p:nvSpPr>
          <p:cNvPr id="8" name="Abrir llave 7">
            <a:extLst>
              <a:ext uri="{FF2B5EF4-FFF2-40B4-BE49-F238E27FC236}">
                <a16:creationId xmlns:a16="http://schemas.microsoft.com/office/drawing/2014/main" id="{BFC1D57C-4F87-480E-B1E6-A3189E52CA06}"/>
              </a:ext>
            </a:extLst>
          </p:cNvPr>
          <p:cNvSpPr/>
          <p:nvPr/>
        </p:nvSpPr>
        <p:spPr>
          <a:xfrm>
            <a:off x="2292626" y="162338"/>
            <a:ext cx="304800" cy="6013176"/>
          </a:xfrm>
          <a:prstGeom prst="leftBrace">
            <a:avLst/>
          </a:prstGeom>
          <a:ln w="381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11" name="CuadroTexto 10">
            <a:extLst>
              <a:ext uri="{FF2B5EF4-FFF2-40B4-BE49-F238E27FC236}">
                <a16:creationId xmlns:a16="http://schemas.microsoft.com/office/drawing/2014/main" id="{58116673-4E40-43CD-B00D-2B8B941542C5}"/>
              </a:ext>
            </a:extLst>
          </p:cNvPr>
          <p:cNvSpPr txBox="1"/>
          <p:nvPr/>
        </p:nvSpPr>
        <p:spPr>
          <a:xfrm>
            <a:off x="2610678" y="1418470"/>
            <a:ext cx="4704522" cy="646331"/>
          </a:xfrm>
          <a:prstGeom prst="rect">
            <a:avLst/>
          </a:prstGeom>
          <a:noFill/>
        </p:spPr>
        <p:txBody>
          <a:bodyPr wrap="square" rtlCol="0">
            <a:spAutoFit/>
          </a:bodyPr>
          <a:lstStyle/>
          <a:p>
            <a:pPr algn="just"/>
            <a:r>
              <a:rPr lang="es-MX" sz="1200" dirty="0">
                <a:solidFill>
                  <a:schemeClr val="tx2"/>
                </a:solidFill>
                <a:latin typeface="Century" panose="02040604050505020304" pitchFamily="18" charset="0"/>
              </a:rPr>
              <a:t>Gobernanza, que se caracteriza por una transformación del Estado jerárquico a uno más horizontal, con mayor participación de la sociedad civil</a:t>
            </a:r>
          </a:p>
        </p:txBody>
      </p:sp>
      <p:sp>
        <p:nvSpPr>
          <p:cNvPr id="12" name="CuadroTexto 11">
            <a:extLst>
              <a:ext uri="{FF2B5EF4-FFF2-40B4-BE49-F238E27FC236}">
                <a16:creationId xmlns:a16="http://schemas.microsoft.com/office/drawing/2014/main" id="{7C9EFC68-63AE-42E6-98C9-B2E298BE82CC}"/>
              </a:ext>
            </a:extLst>
          </p:cNvPr>
          <p:cNvSpPr txBox="1"/>
          <p:nvPr/>
        </p:nvSpPr>
        <p:spPr>
          <a:xfrm>
            <a:off x="2610678" y="2271349"/>
            <a:ext cx="4611757" cy="1015663"/>
          </a:xfrm>
          <a:prstGeom prst="rect">
            <a:avLst/>
          </a:prstGeom>
          <a:noFill/>
        </p:spPr>
        <p:txBody>
          <a:bodyPr wrap="square">
            <a:spAutoFit/>
          </a:bodyPr>
          <a:lstStyle/>
          <a:p>
            <a:pPr algn="just"/>
            <a:r>
              <a:rPr lang="es-MX" sz="1200" dirty="0">
                <a:solidFill>
                  <a:schemeClr val="tx2"/>
                </a:solidFill>
                <a:latin typeface="Century" panose="02040604050505020304" pitchFamily="18" charset="0"/>
              </a:rPr>
              <a:t>La Real Academia Española (REA) también define a la gobernanza como “arte o manera de gobernar que se propone como objetivo el logro de un desarrollo económico social e institucional duradero promoviendo un sano equilibrio entre el Estado, la sociedad civil y el mercado de la economía </a:t>
            </a:r>
          </a:p>
        </p:txBody>
      </p:sp>
      <p:sp>
        <p:nvSpPr>
          <p:cNvPr id="14" name="CuadroTexto 13">
            <a:extLst>
              <a:ext uri="{FF2B5EF4-FFF2-40B4-BE49-F238E27FC236}">
                <a16:creationId xmlns:a16="http://schemas.microsoft.com/office/drawing/2014/main" id="{ABE67440-967B-4FB3-89A7-911ACE3E2152}"/>
              </a:ext>
            </a:extLst>
          </p:cNvPr>
          <p:cNvSpPr txBox="1"/>
          <p:nvPr/>
        </p:nvSpPr>
        <p:spPr>
          <a:xfrm>
            <a:off x="2610678" y="380925"/>
            <a:ext cx="4704522" cy="830997"/>
          </a:xfrm>
          <a:prstGeom prst="rect">
            <a:avLst/>
          </a:prstGeom>
          <a:noFill/>
        </p:spPr>
        <p:txBody>
          <a:bodyPr wrap="square">
            <a:spAutoFit/>
          </a:bodyPr>
          <a:lstStyle/>
          <a:p>
            <a:pPr algn="just"/>
            <a:r>
              <a:rPr lang="es-MX" sz="1200" dirty="0">
                <a:solidFill>
                  <a:schemeClr val="tx2"/>
                </a:solidFill>
                <a:latin typeface="Century" panose="02040604050505020304" pitchFamily="18" charset="0"/>
              </a:rPr>
              <a:t>En el primer apartado, se clarifican los conceptos de gobernanza y gobernabilidad; mientras que en el segundo se da un panorama general a la gobernanza escolar y su relación con el concepto de autonomía de gestión.</a:t>
            </a:r>
          </a:p>
        </p:txBody>
      </p:sp>
      <p:sp>
        <p:nvSpPr>
          <p:cNvPr id="15" name="CuadroTexto 14">
            <a:extLst>
              <a:ext uri="{FF2B5EF4-FFF2-40B4-BE49-F238E27FC236}">
                <a16:creationId xmlns:a16="http://schemas.microsoft.com/office/drawing/2014/main" id="{FC13B80B-4411-4FCA-94BA-DD84B645EC2B}"/>
              </a:ext>
            </a:extLst>
          </p:cNvPr>
          <p:cNvSpPr txBox="1"/>
          <p:nvPr/>
        </p:nvSpPr>
        <p:spPr>
          <a:xfrm>
            <a:off x="2597426" y="3429000"/>
            <a:ext cx="4704522" cy="1200329"/>
          </a:xfrm>
          <a:prstGeom prst="rect">
            <a:avLst/>
          </a:prstGeom>
          <a:noFill/>
        </p:spPr>
        <p:txBody>
          <a:bodyPr wrap="square">
            <a:spAutoFit/>
          </a:bodyPr>
          <a:lstStyle/>
          <a:p>
            <a:pPr lvl="0" algn="just">
              <a:spcAft>
                <a:spcPts val="800"/>
              </a:spcAft>
            </a:pPr>
            <a:r>
              <a:rPr lang="es-MX" sz="1200" dirty="0">
                <a:solidFill>
                  <a:schemeClr val="tx2"/>
                </a:solidFill>
                <a:latin typeface="Century" panose="02040604050505020304" pitchFamily="18" charset="0"/>
                <a:ea typeface="Calibri" panose="020F0502020204030204" pitchFamily="34" charset="0"/>
                <a:cs typeface="Times New Roman" panose="02020603050405020304" pitchFamily="18" charset="0"/>
              </a:rPr>
              <a:t>A</a:t>
            </a:r>
            <a:r>
              <a:rPr lang="es-MX" sz="1200" dirty="0">
                <a:solidFill>
                  <a:schemeClr val="tx2"/>
                </a:solidFill>
                <a:effectLst/>
                <a:latin typeface="Century" panose="02040604050505020304" pitchFamily="18" charset="0"/>
                <a:ea typeface="Calibri" panose="020F0502020204030204" pitchFamily="34" charset="0"/>
                <a:cs typeface="Times New Roman" panose="02020603050405020304" pitchFamily="18" charset="0"/>
              </a:rPr>
              <a:t>utonomía y gestión son conceptos clave para el desarrollo de la gobernanza actual. Sin el desarrollo de estos aspectos en las instituciones escolares no se puede dar una nueva relación, en la que impere una mayor participación en la toma de decisiones por parte de la sociedad civil; por ello resulta importante aclarar un poco estos términos.</a:t>
            </a:r>
          </a:p>
        </p:txBody>
      </p:sp>
      <p:sp>
        <p:nvSpPr>
          <p:cNvPr id="16" name="Abrir llave 15">
            <a:extLst>
              <a:ext uri="{FF2B5EF4-FFF2-40B4-BE49-F238E27FC236}">
                <a16:creationId xmlns:a16="http://schemas.microsoft.com/office/drawing/2014/main" id="{707C3CC2-597A-4A9E-A90C-B58565D4FDD2}"/>
              </a:ext>
            </a:extLst>
          </p:cNvPr>
          <p:cNvSpPr/>
          <p:nvPr/>
        </p:nvSpPr>
        <p:spPr>
          <a:xfrm>
            <a:off x="7460975" y="162337"/>
            <a:ext cx="119268" cy="1062837"/>
          </a:xfrm>
          <a:prstGeom prst="leftBrace">
            <a:avLst/>
          </a:prstGeom>
          <a:ln w="381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17" name="CuadroTexto 16">
            <a:extLst>
              <a:ext uri="{FF2B5EF4-FFF2-40B4-BE49-F238E27FC236}">
                <a16:creationId xmlns:a16="http://schemas.microsoft.com/office/drawing/2014/main" id="{7B7249FC-4169-443E-9340-7C0882A6183A}"/>
              </a:ext>
            </a:extLst>
          </p:cNvPr>
          <p:cNvSpPr txBox="1"/>
          <p:nvPr/>
        </p:nvSpPr>
        <p:spPr>
          <a:xfrm>
            <a:off x="7573617" y="209511"/>
            <a:ext cx="4598506" cy="1015663"/>
          </a:xfrm>
          <a:prstGeom prst="rect">
            <a:avLst/>
          </a:prstGeom>
          <a:noFill/>
        </p:spPr>
        <p:txBody>
          <a:bodyPr wrap="square">
            <a:spAutoFit/>
          </a:bodyPr>
          <a:lstStyle/>
          <a:p>
            <a:pPr algn="just"/>
            <a:r>
              <a:rPr lang="es-MX" sz="1200" dirty="0">
                <a:solidFill>
                  <a:schemeClr val="tx2"/>
                </a:solidFill>
                <a:latin typeface="Century" panose="02040604050505020304" pitchFamily="18" charset="0"/>
              </a:rPr>
              <a:t>La gobernanza se refiere a un nuevo estilo de gobierno, diferente al modelo de control jerárquico y del mercado, que se caracteriza por un mayor grado de interacción y cooperación entre actores estatales y no estatales en la red mixta de toma de decisiones de la ciudadanía.</a:t>
            </a:r>
          </a:p>
        </p:txBody>
      </p:sp>
      <p:sp>
        <p:nvSpPr>
          <p:cNvPr id="18" name="Abrir llave 17">
            <a:extLst>
              <a:ext uri="{FF2B5EF4-FFF2-40B4-BE49-F238E27FC236}">
                <a16:creationId xmlns:a16="http://schemas.microsoft.com/office/drawing/2014/main" id="{2BA156DB-6682-4CE6-8180-A412796DB179}"/>
              </a:ext>
            </a:extLst>
          </p:cNvPr>
          <p:cNvSpPr/>
          <p:nvPr/>
        </p:nvSpPr>
        <p:spPr>
          <a:xfrm>
            <a:off x="7460975" y="1357836"/>
            <a:ext cx="119268" cy="746722"/>
          </a:xfrm>
          <a:prstGeom prst="leftBrace">
            <a:avLst/>
          </a:prstGeom>
          <a:ln w="381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20" name="CuadroTexto 19">
            <a:extLst>
              <a:ext uri="{FF2B5EF4-FFF2-40B4-BE49-F238E27FC236}">
                <a16:creationId xmlns:a16="http://schemas.microsoft.com/office/drawing/2014/main" id="{83510B88-CC7B-4036-A826-5EEB96416FEE}"/>
              </a:ext>
            </a:extLst>
          </p:cNvPr>
          <p:cNvSpPr txBox="1"/>
          <p:nvPr/>
        </p:nvSpPr>
        <p:spPr>
          <a:xfrm>
            <a:off x="7573617" y="1421283"/>
            <a:ext cx="4598506" cy="646331"/>
          </a:xfrm>
          <a:prstGeom prst="rect">
            <a:avLst/>
          </a:prstGeom>
          <a:noFill/>
        </p:spPr>
        <p:txBody>
          <a:bodyPr wrap="square">
            <a:spAutoFit/>
          </a:bodyPr>
          <a:lstStyle/>
          <a:p>
            <a:pPr algn="just"/>
            <a:r>
              <a:rPr lang="es-MX" sz="1200" dirty="0">
                <a:solidFill>
                  <a:schemeClr val="tx2"/>
                </a:solidFill>
                <a:latin typeface="Century" panose="02040604050505020304" pitchFamily="18" charset="0"/>
              </a:rPr>
              <a:t>La gobernanza no significa la desaparición del país, porque sigue siendo muy importante orientar y condensar diversas tendencias y acciones</a:t>
            </a:r>
          </a:p>
        </p:txBody>
      </p:sp>
      <p:sp>
        <p:nvSpPr>
          <p:cNvPr id="21" name="Abrir llave 20">
            <a:extLst>
              <a:ext uri="{FF2B5EF4-FFF2-40B4-BE49-F238E27FC236}">
                <a16:creationId xmlns:a16="http://schemas.microsoft.com/office/drawing/2014/main" id="{73969DB3-792C-49A2-9187-A539B9B08674}"/>
              </a:ext>
            </a:extLst>
          </p:cNvPr>
          <p:cNvSpPr/>
          <p:nvPr/>
        </p:nvSpPr>
        <p:spPr>
          <a:xfrm>
            <a:off x="7460975" y="2243762"/>
            <a:ext cx="119268" cy="1015662"/>
          </a:xfrm>
          <a:prstGeom prst="leftBrace">
            <a:avLst/>
          </a:prstGeom>
          <a:ln w="381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22" name="CuadroTexto 21">
            <a:extLst>
              <a:ext uri="{FF2B5EF4-FFF2-40B4-BE49-F238E27FC236}">
                <a16:creationId xmlns:a16="http://schemas.microsoft.com/office/drawing/2014/main" id="{12EA62DB-2A4D-40CC-BB26-F8C014A5AEB5}"/>
              </a:ext>
            </a:extLst>
          </p:cNvPr>
          <p:cNvSpPr txBox="1"/>
          <p:nvPr/>
        </p:nvSpPr>
        <p:spPr>
          <a:xfrm>
            <a:off x="7573617" y="2233670"/>
            <a:ext cx="4598506" cy="1015663"/>
          </a:xfrm>
          <a:prstGeom prst="rect">
            <a:avLst/>
          </a:prstGeom>
          <a:noFill/>
        </p:spPr>
        <p:txBody>
          <a:bodyPr wrap="square">
            <a:spAutoFit/>
          </a:bodyPr>
          <a:lstStyle/>
          <a:p>
            <a:pPr lvl="0" algn="just">
              <a:spcAft>
                <a:spcPts val="800"/>
              </a:spcAft>
            </a:pPr>
            <a:r>
              <a:rPr lang="es-MX" sz="1200" dirty="0">
                <a:solidFill>
                  <a:schemeClr val="tx2"/>
                </a:solidFill>
                <a:effectLst/>
                <a:latin typeface="Century" panose="02040604050505020304" pitchFamily="18" charset="0"/>
                <a:ea typeface="Calibri" panose="020F0502020204030204" pitchFamily="34" charset="0"/>
                <a:cs typeface="Times New Roman" panose="02020603050405020304" pitchFamily="18" charset="0"/>
              </a:rPr>
              <a:t>Collet y Tort (2016, p. 129) coinciden en señalar que la gobernanza es “una nueva manera de gobernar las personas y sus conductas, fundamentalmente a través de tres elementos: la desestatalización, el ‘gobierno a distancia’ y la libertad-responsabilidad”</a:t>
            </a:r>
            <a:endParaRPr lang="es-MX" sz="1100" dirty="0">
              <a:solidFill>
                <a:schemeClr val="tx2"/>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23" name="Abrir llave 22">
            <a:extLst>
              <a:ext uri="{FF2B5EF4-FFF2-40B4-BE49-F238E27FC236}">
                <a16:creationId xmlns:a16="http://schemas.microsoft.com/office/drawing/2014/main" id="{7BC2701E-783F-4867-8FB3-44DAA49D48C9}"/>
              </a:ext>
            </a:extLst>
          </p:cNvPr>
          <p:cNvSpPr/>
          <p:nvPr/>
        </p:nvSpPr>
        <p:spPr>
          <a:xfrm>
            <a:off x="7441098" y="3429000"/>
            <a:ext cx="119268" cy="1200329"/>
          </a:xfrm>
          <a:prstGeom prst="leftBrace">
            <a:avLst/>
          </a:prstGeom>
          <a:ln w="381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25" name="CuadroTexto 24">
            <a:extLst>
              <a:ext uri="{FF2B5EF4-FFF2-40B4-BE49-F238E27FC236}">
                <a16:creationId xmlns:a16="http://schemas.microsoft.com/office/drawing/2014/main" id="{C44AE721-8D58-488A-B54B-8EA6DA938CFA}"/>
              </a:ext>
            </a:extLst>
          </p:cNvPr>
          <p:cNvSpPr txBox="1"/>
          <p:nvPr/>
        </p:nvSpPr>
        <p:spPr>
          <a:xfrm>
            <a:off x="7573618" y="3705998"/>
            <a:ext cx="4598506" cy="646331"/>
          </a:xfrm>
          <a:prstGeom prst="rect">
            <a:avLst/>
          </a:prstGeom>
          <a:noFill/>
        </p:spPr>
        <p:txBody>
          <a:bodyPr wrap="square">
            <a:spAutoFit/>
          </a:bodyPr>
          <a:lstStyle/>
          <a:p>
            <a:pPr algn="just"/>
            <a:r>
              <a:rPr lang="es-MX" sz="1200" dirty="0">
                <a:solidFill>
                  <a:schemeClr val="tx2"/>
                </a:solidFill>
                <a:latin typeface="Century" panose="02040604050505020304" pitchFamily="18" charset="0"/>
              </a:rPr>
              <a:t>La gestión educativa se considera como la ejecución de un conjunto de procesos, decisiones y acciones, que permiten la implementación de la práctica docente, ejecución y evaluación.</a:t>
            </a:r>
          </a:p>
        </p:txBody>
      </p:sp>
      <p:sp>
        <p:nvSpPr>
          <p:cNvPr id="26" name="CuadroTexto 25">
            <a:extLst>
              <a:ext uri="{FF2B5EF4-FFF2-40B4-BE49-F238E27FC236}">
                <a16:creationId xmlns:a16="http://schemas.microsoft.com/office/drawing/2014/main" id="{42890635-9035-4A98-9191-F39527A3C661}"/>
              </a:ext>
            </a:extLst>
          </p:cNvPr>
          <p:cNvSpPr txBox="1"/>
          <p:nvPr/>
        </p:nvSpPr>
        <p:spPr>
          <a:xfrm>
            <a:off x="2610678" y="4839365"/>
            <a:ext cx="4611757" cy="1200329"/>
          </a:xfrm>
          <a:prstGeom prst="rect">
            <a:avLst/>
          </a:prstGeom>
          <a:noFill/>
        </p:spPr>
        <p:txBody>
          <a:bodyPr wrap="square">
            <a:spAutoFit/>
          </a:bodyPr>
          <a:lstStyle/>
          <a:p>
            <a:pPr algn="just"/>
            <a:r>
              <a:rPr lang="es-MX" sz="1200" dirty="0">
                <a:solidFill>
                  <a:schemeClr val="tx2"/>
                </a:solidFill>
                <a:latin typeface="Century" panose="02040604050505020304" pitchFamily="18" charset="0"/>
                <a:ea typeface="Calibri" panose="020F0502020204030204" pitchFamily="34" charset="0"/>
              </a:rPr>
              <a:t>La gobernanza alude a un nuevo estilo de gobierno, distinto del modelo de control jerárquico, pero también del mercado, caracterizado por un mayor grado de interacción y de cooperación entre el Estado y los actores no estatales en el interior de redes decisionales mixtas entre lo público y lo privado </a:t>
            </a:r>
            <a:endParaRPr lang="es-MX" sz="1200" dirty="0">
              <a:solidFill>
                <a:schemeClr val="tx2"/>
              </a:solidFill>
              <a:latin typeface="Century" panose="02040604050505020304" pitchFamily="18" charset="0"/>
            </a:endParaRPr>
          </a:p>
        </p:txBody>
      </p:sp>
      <p:sp>
        <p:nvSpPr>
          <p:cNvPr id="27" name="Abrir llave 26">
            <a:extLst>
              <a:ext uri="{FF2B5EF4-FFF2-40B4-BE49-F238E27FC236}">
                <a16:creationId xmlns:a16="http://schemas.microsoft.com/office/drawing/2014/main" id="{6BABC500-F9D4-42A0-9656-1CE9FFA0F2F4}"/>
              </a:ext>
            </a:extLst>
          </p:cNvPr>
          <p:cNvSpPr/>
          <p:nvPr/>
        </p:nvSpPr>
        <p:spPr>
          <a:xfrm>
            <a:off x="7441098" y="4798905"/>
            <a:ext cx="125894" cy="1200328"/>
          </a:xfrm>
          <a:prstGeom prst="leftBrace">
            <a:avLst/>
          </a:prstGeom>
          <a:ln w="381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29" name="CuadroTexto 28">
            <a:extLst>
              <a:ext uri="{FF2B5EF4-FFF2-40B4-BE49-F238E27FC236}">
                <a16:creationId xmlns:a16="http://schemas.microsoft.com/office/drawing/2014/main" id="{688A9CAC-FD39-43C2-9FA3-854A4856F2B6}"/>
              </a:ext>
            </a:extLst>
          </p:cNvPr>
          <p:cNvSpPr txBox="1"/>
          <p:nvPr/>
        </p:nvSpPr>
        <p:spPr>
          <a:xfrm>
            <a:off x="7600121" y="4839365"/>
            <a:ext cx="4598506" cy="1015663"/>
          </a:xfrm>
          <a:prstGeom prst="rect">
            <a:avLst/>
          </a:prstGeom>
          <a:noFill/>
        </p:spPr>
        <p:txBody>
          <a:bodyPr wrap="square">
            <a:spAutoFit/>
          </a:bodyPr>
          <a:lstStyle/>
          <a:p>
            <a:pPr algn="just"/>
            <a:r>
              <a:rPr lang="es-MX" sz="1200" dirty="0">
                <a:solidFill>
                  <a:schemeClr val="tx2"/>
                </a:solidFill>
                <a:latin typeface="Century" panose="02040604050505020304" pitchFamily="18" charset="0"/>
              </a:rPr>
              <a:t>Gobernanza significa que todos los actores de la sociedad actúan juntos para lograr un objetivo común, por eso forman una red formal e informal, los requisitos son: interdependencia, diversidad, coordinación, colaboración, participación, transparencia y rendición de cuentas.</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2" y="111617"/>
            <a:ext cx="10058402" cy="699752"/>
          </a:xfrm>
        </p:spPr>
        <p:txBody>
          <a:bodyPr rtlCol="0"/>
          <a:lstStyle/>
          <a:p>
            <a:pPr algn="ctr" rtl="0"/>
            <a:r>
              <a:rPr lang="es-ES" dirty="0"/>
              <a:t>Rúbrica</a:t>
            </a:r>
          </a:p>
        </p:txBody>
      </p:sp>
      <p:graphicFrame>
        <p:nvGraphicFramePr>
          <p:cNvPr id="5" name="Marcador de posición de contenido 4"/>
          <p:cNvGraphicFramePr>
            <a:graphicFrameLocks noGrp="1"/>
          </p:cNvGraphicFramePr>
          <p:nvPr>
            <p:ph sz="half" idx="2"/>
            <p:extLst>
              <p:ext uri="{D42A27DB-BD31-4B8C-83A1-F6EECF244321}">
                <p14:modId xmlns:p14="http://schemas.microsoft.com/office/powerpoint/2010/main" val="57643639"/>
              </p:ext>
            </p:extLst>
          </p:nvPr>
        </p:nvGraphicFramePr>
        <p:xfrm>
          <a:off x="373488" y="811369"/>
          <a:ext cx="11333408" cy="5988503"/>
        </p:xfrm>
        <a:graphic>
          <a:graphicData uri="http://schemas.openxmlformats.org/drawingml/2006/table">
            <a:tbl>
              <a:tblPr firstRow="1" bandRow="1">
                <a:tableStyleId>{F5AB1C69-6EDB-4FF4-983F-18BD219EF322}</a:tableStyleId>
              </a:tblPr>
              <a:tblGrid>
                <a:gridCol w="2010543">
                  <a:extLst>
                    <a:ext uri="{9D8B030D-6E8A-4147-A177-3AD203B41FA5}">
                      <a16:colId xmlns:a16="http://schemas.microsoft.com/office/drawing/2014/main" val="20000"/>
                    </a:ext>
                  </a:extLst>
                </a:gridCol>
                <a:gridCol w="2770975">
                  <a:extLst>
                    <a:ext uri="{9D8B030D-6E8A-4147-A177-3AD203B41FA5}">
                      <a16:colId xmlns:a16="http://schemas.microsoft.com/office/drawing/2014/main" val="20001"/>
                    </a:ext>
                  </a:extLst>
                </a:gridCol>
                <a:gridCol w="2753913">
                  <a:extLst>
                    <a:ext uri="{9D8B030D-6E8A-4147-A177-3AD203B41FA5}">
                      <a16:colId xmlns:a16="http://schemas.microsoft.com/office/drawing/2014/main" val="20002"/>
                    </a:ext>
                  </a:extLst>
                </a:gridCol>
                <a:gridCol w="2557204">
                  <a:extLst>
                    <a:ext uri="{9D8B030D-6E8A-4147-A177-3AD203B41FA5}">
                      <a16:colId xmlns:a16="http://schemas.microsoft.com/office/drawing/2014/main" val="20003"/>
                    </a:ext>
                  </a:extLst>
                </a:gridCol>
                <a:gridCol w="1240773">
                  <a:extLst>
                    <a:ext uri="{9D8B030D-6E8A-4147-A177-3AD203B41FA5}">
                      <a16:colId xmlns:a16="http://schemas.microsoft.com/office/drawing/2014/main" val="20004"/>
                    </a:ext>
                  </a:extLst>
                </a:gridCol>
              </a:tblGrid>
              <a:tr h="820309">
                <a:tc>
                  <a:txBody>
                    <a:bodyPr/>
                    <a:lstStyle/>
                    <a:p>
                      <a:pPr rtl="0"/>
                      <a:r>
                        <a:rPr lang="es-ES" noProof="0" dirty="0"/>
                        <a:t>Valoración</a:t>
                      </a:r>
                    </a:p>
                  </a:txBody>
                  <a:tcPr anchor="ctr">
                    <a:solidFill>
                      <a:schemeClr val="accent3">
                        <a:lumMod val="50000"/>
                      </a:schemeClr>
                    </a:solidFill>
                  </a:tcPr>
                </a:tc>
                <a:tc>
                  <a:txBody>
                    <a:bodyPr/>
                    <a:lstStyle/>
                    <a:p>
                      <a:pPr algn="ctr" rtl="0"/>
                      <a:r>
                        <a:rPr lang="es-ES" noProof="0" dirty="0"/>
                        <a:t>2 puntos</a:t>
                      </a:r>
                    </a:p>
                  </a:txBody>
                  <a:tcPr anchor="ctr">
                    <a:solidFill>
                      <a:schemeClr val="accent3">
                        <a:lumMod val="50000"/>
                      </a:schemeClr>
                    </a:solidFill>
                  </a:tcPr>
                </a:tc>
                <a:tc>
                  <a:txBody>
                    <a:bodyPr/>
                    <a:lstStyle/>
                    <a:p>
                      <a:pPr algn="ctr" rtl="0"/>
                      <a:r>
                        <a:rPr lang="es-ES" noProof="0" dirty="0"/>
                        <a:t>1 punto</a:t>
                      </a:r>
                    </a:p>
                  </a:txBody>
                  <a:tcPr anchor="ctr">
                    <a:solidFill>
                      <a:schemeClr val="accent3">
                        <a:lumMod val="50000"/>
                      </a:schemeClr>
                    </a:solidFill>
                  </a:tcPr>
                </a:tc>
                <a:tc>
                  <a:txBody>
                    <a:bodyPr/>
                    <a:lstStyle/>
                    <a:p>
                      <a:pPr algn="ctr" rtl="0"/>
                      <a:r>
                        <a:rPr lang="es-ES" noProof="0" dirty="0"/>
                        <a:t>0 puntos</a:t>
                      </a:r>
                    </a:p>
                  </a:txBody>
                  <a:tcPr anchor="ctr">
                    <a:solidFill>
                      <a:schemeClr val="accent3">
                        <a:lumMod val="50000"/>
                      </a:schemeClr>
                    </a:solidFill>
                  </a:tcPr>
                </a:tc>
                <a:tc>
                  <a:txBody>
                    <a:bodyPr/>
                    <a:lstStyle/>
                    <a:p>
                      <a:pPr algn="ctr" rtl="0"/>
                      <a:r>
                        <a:rPr lang="es-ES" noProof="0" dirty="0"/>
                        <a:t>Total</a:t>
                      </a:r>
                    </a:p>
                  </a:txBody>
                  <a:tcPr anchor="ctr">
                    <a:solidFill>
                      <a:schemeClr val="accent3">
                        <a:lumMod val="50000"/>
                      </a:schemeClr>
                    </a:solidFill>
                  </a:tcPr>
                </a:tc>
                <a:extLst>
                  <a:ext uri="{0D108BD9-81ED-4DB2-BD59-A6C34878D82A}">
                    <a16:rowId xmlns:a16="http://schemas.microsoft.com/office/drawing/2014/main" val="10000"/>
                  </a:ext>
                </a:extLst>
              </a:tr>
              <a:tr h="820309">
                <a:tc>
                  <a:txBody>
                    <a:bodyPr/>
                    <a:lstStyle/>
                    <a:p>
                      <a:pPr rtl="0"/>
                      <a:r>
                        <a:rPr lang="es-MX" sz="1600" dirty="0"/>
                        <a:t>Profundización</a:t>
                      </a:r>
                      <a:r>
                        <a:rPr lang="es-MX" dirty="0"/>
                        <a:t> del tema</a:t>
                      </a:r>
                      <a:endParaRPr lang="es-ES" noProof="0" dirty="0"/>
                    </a:p>
                  </a:txBody>
                  <a:tcPr anchor="ctr"/>
                </a:tc>
                <a:tc>
                  <a:txBody>
                    <a:bodyPr/>
                    <a:lstStyle/>
                    <a:p>
                      <a:pPr algn="ctr" rtl="0"/>
                      <a:r>
                        <a:rPr lang="es-MX" sz="1200" dirty="0"/>
                        <a:t>Descripción clara y sustancial del esquema y buena cantidad de detalles. </a:t>
                      </a:r>
                      <a:endParaRPr lang="es-ES" sz="1200" noProof="0" dirty="0"/>
                    </a:p>
                  </a:txBody>
                  <a:tcPr anchor="ctr"/>
                </a:tc>
                <a:tc>
                  <a:txBody>
                    <a:bodyPr/>
                    <a:lstStyle/>
                    <a:p>
                      <a:pPr algn="ctr" rtl="0"/>
                      <a:r>
                        <a:rPr lang="es-MX" sz="1200" dirty="0"/>
                        <a:t>Descripción ambigua del esquema, algunos detalles que no clarifican el tema. </a:t>
                      </a:r>
                      <a:endParaRPr lang="es-ES" sz="12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t>Descripción incorrecta del esquema, sin detalles significativos o escasos. </a:t>
                      </a:r>
                      <a:endParaRPr lang="es-ES" sz="1200" noProof="0" dirty="0"/>
                    </a:p>
                    <a:p>
                      <a:pPr algn="ctr" rtl="0"/>
                      <a:endParaRPr lang="es-ES" sz="1200" noProof="0" dirty="0"/>
                    </a:p>
                  </a:txBody>
                  <a:tcPr anchor="ctr"/>
                </a:tc>
                <a:tc>
                  <a:txBody>
                    <a:bodyPr/>
                    <a:lstStyle/>
                    <a:p>
                      <a:pPr algn="ctr" rtl="0"/>
                      <a:endParaRPr lang="es-ES" noProof="0" dirty="0"/>
                    </a:p>
                  </a:txBody>
                  <a:tcPr anchor="ctr"/>
                </a:tc>
                <a:extLst>
                  <a:ext uri="{0D108BD9-81ED-4DB2-BD59-A6C34878D82A}">
                    <a16:rowId xmlns:a16="http://schemas.microsoft.com/office/drawing/2014/main" val="10001"/>
                  </a:ext>
                </a:extLst>
              </a:tr>
              <a:tr h="961954">
                <a:tc>
                  <a:txBody>
                    <a:bodyPr/>
                    <a:lstStyle/>
                    <a:p>
                      <a:pPr rtl="0"/>
                      <a:r>
                        <a:rPr lang="es-MX" dirty="0"/>
                        <a:t>Aclaración sobre el tema</a:t>
                      </a:r>
                      <a:endParaRPr lang="es-ES" noProof="0" dirty="0"/>
                    </a:p>
                  </a:txBody>
                  <a:tcPr anchor="ctr"/>
                </a:tc>
                <a:tc>
                  <a:txBody>
                    <a:bodyPr/>
                    <a:lstStyle/>
                    <a:p>
                      <a:pPr algn="ctr" rtl="0"/>
                      <a:r>
                        <a:rPr lang="es-MX" sz="1200" dirty="0"/>
                        <a:t>Esquema bien organizado y claramente presentado así como de fácil seguimiento.. </a:t>
                      </a:r>
                      <a:endParaRPr lang="es-ES" sz="1200" noProof="0" dirty="0"/>
                    </a:p>
                  </a:txBody>
                  <a:tcPr anchor="ctr"/>
                </a:tc>
                <a:tc>
                  <a:txBody>
                    <a:bodyPr/>
                    <a:lstStyle/>
                    <a:p>
                      <a:pPr algn="ctr" rtl="0"/>
                      <a:r>
                        <a:rPr lang="es-MX" sz="1200" dirty="0"/>
                        <a:t>Esquema bien focalizado pero no suficientemente organizado</a:t>
                      </a:r>
                      <a:endParaRPr lang="es-ES" sz="12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t>Esquema impreciso y poco claro, sin coherencia entre las partes que lo componen</a:t>
                      </a:r>
                      <a:endParaRPr lang="es-ES" sz="1200" noProof="0" dirty="0"/>
                    </a:p>
                    <a:p>
                      <a:pPr algn="ctr" rtl="0"/>
                      <a:endParaRPr lang="es-ES" sz="1200" noProof="0" dirty="0"/>
                    </a:p>
                  </a:txBody>
                  <a:tcPr anchor="ctr"/>
                </a:tc>
                <a:tc>
                  <a:txBody>
                    <a:bodyPr/>
                    <a:lstStyle/>
                    <a:p>
                      <a:pPr algn="ctr" rtl="0"/>
                      <a:endParaRPr lang="es-ES" noProof="0" dirty="0"/>
                    </a:p>
                  </a:txBody>
                  <a:tcPr anchor="ctr"/>
                </a:tc>
                <a:extLst>
                  <a:ext uri="{0D108BD9-81ED-4DB2-BD59-A6C34878D82A}">
                    <a16:rowId xmlns:a16="http://schemas.microsoft.com/office/drawing/2014/main" val="10002"/>
                  </a:ext>
                </a:extLst>
              </a:tr>
              <a:tr h="976049">
                <a:tc>
                  <a:txBody>
                    <a:bodyPr/>
                    <a:lstStyle/>
                    <a:p>
                      <a:pPr rtl="0"/>
                      <a:r>
                        <a:rPr lang="es-MX" dirty="0"/>
                        <a:t>Alta calidad del diseño </a:t>
                      </a:r>
                      <a:endParaRPr lang="es-ES" noProof="0" dirty="0"/>
                    </a:p>
                  </a:txBody>
                  <a:tcPr anchor="ctr"/>
                </a:tc>
                <a:tc>
                  <a:txBody>
                    <a:bodyPr/>
                    <a:lstStyle/>
                    <a:p>
                      <a:pPr algn="ctr" rtl="0"/>
                      <a:r>
                        <a:rPr lang="es-MX" sz="1200" dirty="0"/>
                        <a:t>Esquema sobresaliente y atractivo que cumple con los criterios de diseño planteados, sin errores de ortografía. </a:t>
                      </a:r>
                      <a:endParaRPr lang="es-ES" sz="1200" noProof="0" dirty="0"/>
                    </a:p>
                  </a:txBody>
                  <a:tcPr anchor="ctr"/>
                </a:tc>
                <a:tc>
                  <a:txBody>
                    <a:bodyPr/>
                    <a:lstStyle/>
                    <a:p>
                      <a:pPr algn="ctr" rtl="0"/>
                      <a:r>
                        <a:rPr lang="es-MX" sz="1200" dirty="0"/>
                        <a:t>Esquema simple pero bien organizado con al menos tres errores de ortografía. </a:t>
                      </a:r>
                      <a:endParaRPr lang="es-ES" sz="12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t>Esquema mal planteado que no cumple con los criterios de diseño planteados y con más de tres errores de ortografía</a:t>
                      </a:r>
                      <a:endParaRPr lang="es-ES" sz="1200" noProof="0" dirty="0"/>
                    </a:p>
                    <a:p>
                      <a:pPr algn="ctr" rtl="0"/>
                      <a:endParaRPr lang="es-ES" sz="1200" noProof="0" dirty="0"/>
                    </a:p>
                  </a:txBody>
                  <a:tcPr anchor="ctr"/>
                </a:tc>
                <a:tc>
                  <a:txBody>
                    <a:bodyPr/>
                    <a:lstStyle/>
                    <a:p>
                      <a:pPr algn="ctr" rtl="0"/>
                      <a:endParaRPr lang="es-ES" noProof="0" dirty="0"/>
                    </a:p>
                  </a:txBody>
                  <a:tcPr anchor="ctr"/>
                </a:tc>
                <a:extLst>
                  <a:ext uri="{0D108BD9-81ED-4DB2-BD59-A6C34878D82A}">
                    <a16:rowId xmlns:a16="http://schemas.microsoft.com/office/drawing/2014/main" val="10003"/>
                  </a:ext>
                </a:extLst>
              </a:tr>
              <a:tr h="1153512">
                <a:tc>
                  <a:txBody>
                    <a:bodyPr/>
                    <a:lstStyle/>
                    <a:p>
                      <a:pPr rtl="0"/>
                      <a:r>
                        <a:rPr lang="es-MX" dirty="0"/>
                        <a:t>Elementos propios del esquema</a:t>
                      </a:r>
                      <a:endParaRPr lang="es-ES" noProof="0" dirty="0"/>
                    </a:p>
                  </a:txBody>
                  <a:tcPr anchor="ctr"/>
                </a:tc>
                <a:tc>
                  <a:txBody>
                    <a:bodyPr/>
                    <a:lstStyle/>
                    <a:p>
                      <a:pPr algn="ctr" rtl="0"/>
                      <a:r>
                        <a:rPr lang="es-MX" sz="1200" dirty="0"/>
                        <a:t>Se usaron frases cortas, se destacaron títulos/subtítulos de la misma forma y la alineación de las ideas fue correcta. </a:t>
                      </a:r>
                      <a:endParaRPr lang="es-ES" sz="1200" noProof="0" dirty="0"/>
                    </a:p>
                  </a:txBody>
                  <a:tcPr anchor="ctr"/>
                </a:tc>
                <a:tc>
                  <a:txBody>
                    <a:bodyPr/>
                    <a:lstStyle/>
                    <a:p>
                      <a:pPr algn="ctr" rtl="0"/>
                      <a:r>
                        <a:rPr lang="es-MX" sz="1200" dirty="0"/>
                        <a:t>Las frases utilizadas fueron extensas, aunque si hubo alineación correcta de las ideas.</a:t>
                      </a:r>
                      <a:endParaRPr lang="es-ES" sz="12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t>No se destacaron títulos/subtítulos, la alineación no muestra orden y no existieron títulos/subtítulos destacados. </a:t>
                      </a:r>
                      <a:endParaRPr lang="es-ES" sz="1200" noProof="0" dirty="0"/>
                    </a:p>
                    <a:p>
                      <a:pPr algn="ctr" rtl="0"/>
                      <a:endParaRPr lang="es-ES" sz="1200" noProof="0" dirty="0"/>
                    </a:p>
                  </a:txBody>
                  <a:tcPr anchor="ctr"/>
                </a:tc>
                <a:tc>
                  <a:txBody>
                    <a:bodyPr/>
                    <a:lstStyle/>
                    <a:p>
                      <a:pPr algn="ctr" rtl="0"/>
                      <a:endParaRPr lang="es-ES" noProof="0" dirty="0"/>
                    </a:p>
                  </a:txBody>
                  <a:tcPr anchor="ctr"/>
                </a:tc>
                <a:extLst>
                  <a:ext uri="{0D108BD9-81ED-4DB2-BD59-A6C34878D82A}">
                    <a16:rowId xmlns:a16="http://schemas.microsoft.com/office/drawing/2014/main" val="10004"/>
                  </a:ext>
                </a:extLst>
              </a:tr>
              <a:tr h="1153512">
                <a:tc>
                  <a:txBody>
                    <a:bodyPr/>
                    <a:lstStyle/>
                    <a:p>
                      <a:pPr rtl="0"/>
                      <a:r>
                        <a:rPr lang="es-MX" dirty="0"/>
                        <a:t>Presentación del esquema</a:t>
                      </a:r>
                      <a:endParaRPr lang="es-ES" noProof="0" dirty="0"/>
                    </a:p>
                  </a:txBody>
                  <a:tcPr anchor="ctr"/>
                </a:tc>
                <a:tc>
                  <a:txBody>
                    <a:bodyPr/>
                    <a:lstStyle/>
                    <a:p>
                      <a:pPr algn="ctr" rtl="0"/>
                      <a:r>
                        <a:rPr lang="es-MX" sz="1200" dirty="0"/>
                        <a:t>La presentación/exposición fue hecha en tiempo y forma, además se entrego de forma limpia en el formato pre establecido (papel o digital). </a:t>
                      </a:r>
                      <a:endParaRPr lang="es-ES" sz="1200" noProof="0" dirty="0"/>
                    </a:p>
                  </a:txBody>
                  <a:tcPr anchor="ctr"/>
                </a:tc>
                <a:tc>
                  <a:txBody>
                    <a:bodyPr/>
                    <a:lstStyle/>
                    <a:p>
                      <a:pPr algn="ctr" rtl="0"/>
                      <a:r>
                        <a:rPr lang="es-MX" sz="1200" dirty="0"/>
                        <a:t>La presentación/exposición fue hecha en tiempo y forma, aunque la entrega no fue en el formato pre establecido. </a:t>
                      </a:r>
                      <a:endParaRPr lang="es-ES" sz="12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t>La presentación/exposición no fue hecha en tiempo y forma, además la entrega no se dio de la forma pre establecida por el docente. </a:t>
                      </a:r>
                      <a:endParaRPr lang="es-ES" sz="1200" noProof="0" dirty="0"/>
                    </a:p>
                    <a:p>
                      <a:pPr algn="ctr" rtl="0"/>
                      <a:endParaRPr lang="es-ES" sz="1200" noProof="0" dirty="0"/>
                    </a:p>
                  </a:txBody>
                  <a:tcPr anchor="ctr"/>
                </a:tc>
                <a:tc>
                  <a:txBody>
                    <a:bodyPr/>
                    <a:lstStyle/>
                    <a:p>
                      <a:pPr algn="ctr" rtl="0"/>
                      <a:endParaRPr lang="es-ES" noProof="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descr="Tres niños con impermeables de la mano y jugando al aire libre"/>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p:pic>
      <p:sp>
        <p:nvSpPr>
          <p:cNvPr id="5" name="Título 4"/>
          <p:cNvSpPr>
            <a:spLocks noGrp="1"/>
          </p:cNvSpPr>
          <p:nvPr>
            <p:ph type="title"/>
          </p:nvPr>
        </p:nvSpPr>
        <p:spPr/>
        <p:txBody>
          <a:bodyPr/>
          <a:lstStyle/>
          <a:p>
            <a:r>
              <a:rPr lang="es-MX" dirty="0"/>
              <a:t>Lo puedes hacer en digital o bien en tu cuaderno. </a:t>
            </a: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lnSpc>
                <a:spcPct val="100000"/>
              </a:lnSpc>
            </a:pPr>
            <a:r>
              <a:rPr lang="es-ES" dirty="0"/>
              <a:t>Si lo haces bien, no tendrás problemas para dar el siguiente paso…</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Ilustración de naturalez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3_TF03431377_TF03431377.potx" id="{173A8E5F-E093-4109-A5F4-14D2A0DC49D0}" vid="{EB6DDEBC-A3DA-4194-A0FB-2A77B1D3F949}"/>
    </a:ext>
  </a:extLst>
</a:theme>
</file>

<file path=ppt/theme/theme2.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naturaleza, diseño ilustrado con un paisaje (pantalla panorámica)</Template>
  <TotalTime>120</TotalTime>
  <Words>802</Words>
  <Application>Microsoft Office PowerPoint</Application>
  <PresentationFormat>Panorámica</PresentationFormat>
  <Paragraphs>49</Paragraphs>
  <Slides>5</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Century</vt:lpstr>
      <vt:lpstr>Segoe Print</vt:lpstr>
      <vt:lpstr>Ilustración de naturaleza 16x9</vt:lpstr>
      <vt:lpstr>Presentación de PowerPoint</vt:lpstr>
      <vt:lpstr>Presentación de PowerPoint</vt:lpstr>
      <vt:lpstr>Rúbrica</vt:lpstr>
      <vt:lpstr>Lo puedes hacer en digital o bien en tu cuaderno. </vt:lpstr>
      <vt:lpstr>Si lo haces bien, no tendrás problemas para dar el siguiente paso…</vt:lpstr>
    </vt:vector>
  </TitlesOfParts>
  <Company>Particular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Rúbrica de Cuadro Sinóptico</dc:title>
  <dc:creator>Fabiola Valero Torres</dc:creator>
  <cp:lastModifiedBy>andrea flores</cp:lastModifiedBy>
  <cp:revision>6</cp:revision>
  <dcterms:created xsi:type="dcterms:W3CDTF">2020-10-02T02:29:05Z</dcterms:created>
  <dcterms:modified xsi:type="dcterms:W3CDTF">2021-09-29T06:56:32Z</dcterms:modified>
</cp:coreProperties>
</file>