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0" r:id="rId4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6395" autoAdjust="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2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558A6B77-4CD0-4837-888F-5450ED07382F}" type="datetime1">
              <a:rPr lang="es-ES" smtClean="0"/>
              <a:t>28/09/2021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57E03411-58E2-43FD-AE1D-AD77DFF8CB20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EFBF568D-E0C5-4F7A-80C1-F7598EC89943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el estilo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C8DC57A8-AE18-4654-B6AF-04B3577165BE}" type="slidenum">
              <a:rPr lang="es-ES" noProof="0" smtClean="0"/>
              <a:pPr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1727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19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6394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7762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54887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657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75097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D2A3-9C84-40EA-B90D-CE0CB003F11C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7280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C754-5105-4120-96BF-E066A80C9168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6080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imágenes con ley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9" name="Grupo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3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4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5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6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39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grpSp>
        <p:nvGrpSpPr>
          <p:cNvPr id="22" name="Grupo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7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0" name="Marcador de posición de texto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fech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7458E2-43B4-47F5-9309-6BEE53513121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imágenes con ley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52" name="Grupo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4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5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6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7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8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59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0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1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2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3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64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79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1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grpSp>
        <p:nvGrpSpPr>
          <p:cNvPr id="84" name="Grupo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4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78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2" name="Marcador de posición de texto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grpSp>
        <p:nvGrpSpPr>
          <p:cNvPr id="97" name="Grupo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9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80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3" name="Marcador de posición de texto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fech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F776D7C-62EF-4BA7-B64B-98976BFFC620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s imágenes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 rtlCol="0">
            <a:noAutofit/>
          </a:bodyPr>
          <a:lstStyle>
            <a:lvl1pPr algn="l" rtl="0">
              <a:defRPr sz="2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84" name="Grupo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6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7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8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9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0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1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2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3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4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5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6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97" name="Marcador de posición de imagen 33" descr="Marcador de posición vacío para agregar una imagen. Haga clic en el marcador de posición y seleccione la imagen que desee agregar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grpSp>
        <p:nvGrpSpPr>
          <p:cNvPr id="98" name="Grupo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0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1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2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3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4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5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6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7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8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9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0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11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grpSp>
        <p:nvGrpSpPr>
          <p:cNvPr id="112" name="Grupo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orma libre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4" name="Forma libre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5" name="Forma libre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6" name="Forma libre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7" name="Forma libre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8" name="Forma libre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9" name="Forma libre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0" name="Forma libre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1" name="Forma libre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2" name="Forma libre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3" name="Forma libre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4" name="Forma libre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25" name="Marcador de posición de imagen 33" descr="Marcador de posición vacío para agregar una imagen. Haga clic en el marcador de posición y seleccione la imagen que desee agregar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126" name="Marcador de posición de texto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rtlCol="0" anchor="t" anchorCtr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16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sp>
        <p:nvSpPr>
          <p:cNvPr id="7" name="Marcador de posición de pie de página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fech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629BEB8-9E7D-46F8-9D38-0DF867B65F6C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8799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526C-96C5-4D92-AB97-D8ADC29D42FE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0456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8706A-82CB-4CEF-A1F3-DFFE07174E7B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9209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43A6-40B9-4C41-B2F4-377E2A54BFAD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5337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CB6EA-8F6B-4084-8E83-2F4BA16ACF8E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5235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0100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1137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62A26-CBD6-46C0-96AB-9CE431FD79E9}" type="datetime1">
              <a:rPr lang="es-ES" noProof="0" smtClean="0"/>
              <a:pPr/>
              <a:t>28/09/2021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022B156B-59AE-415F-B24B-8756D48BB97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2766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60" r:id="rId17"/>
    <p:sldLayoutId id="2147483661" r:id="rId18"/>
    <p:sldLayoutId id="2147483662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452809" y="335519"/>
            <a:ext cx="725551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8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sz="1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preescolar. 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MX" sz="14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540068" y="3009205"/>
            <a:ext cx="1324828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Gestión educativa centrada en la mejora del aprendizaje</a:t>
            </a: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Fabiola Valero Torres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Tamara Lizbeth López Hernández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endParaRPr lang="es-MX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“Actividad</a:t>
            </a:r>
            <a:r>
              <a:rPr kumimoji="0" lang="es-MX" sz="2000" b="1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Cuadro sinóptico</a:t>
            </a:r>
            <a:r>
              <a:rPr kumimoji="0" lang="es-MX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2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</a:t>
            </a: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aragoza                                                                </a:t>
            </a:r>
            <a:r>
              <a:rPr 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28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MX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septiembre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 </a:t>
            </a:r>
            <a:r>
              <a:rPr kumimoji="0" lang="es-MX" sz="16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</a:t>
            </a: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4" r="14641"/>
          <a:stretch>
            <a:fillRect/>
          </a:stretch>
        </p:blipFill>
        <p:spPr bwMode="auto">
          <a:xfrm>
            <a:off x="5519019" y="1443515"/>
            <a:ext cx="1164169" cy="126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90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6568" y="1873972"/>
            <a:ext cx="18201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CAPITULO 6.</a:t>
            </a:r>
            <a:endParaRPr 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acercamiento a cuestiones básicas de la gobernanza. Concepto polisémico y su relación con la educación. Autonomía de </a:t>
            </a:r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gestión/gobernanza.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brir llave 2"/>
          <p:cNvSpPr/>
          <p:nvPr/>
        </p:nvSpPr>
        <p:spPr>
          <a:xfrm>
            <a:off x="1651242" y="282386"/>
            <a:ext cx="1210235" cy="6454590"/>
          </a:xfrm>
          <a:prstGeom prst="leftBrace">
            <a:avLst>
              <a:gd name="adj1" fmla="val 32777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2256359" y="1100701"/>
            <a:ext cx="1844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Gobernanza</a:t>
            </a:r>
          </a:p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 gobernabilidad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brir llave 4"/>
          <p:cNvSpPr/>
          <p:nvPr/>
        </p:nvSpPr>
        <p:spPr>
          <a:xfrm>
            <a:off x="4154185" y="282385"/>
            <a:ext cx="403932" cy="2523768"/>
          </a:xfrm>
          <a:prstGeom prst="leftBrace">
            <a:avLst>
              <a:gd name="adj1" fmla="val 38295"/>
              <a:gd name="adj2" fmla="val 477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4558117" y="282385"/>
            <a:ext cx="5046574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Gobernanza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-Se usa para designar la eficacia, calidad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y buena orientación de la intervención del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estado.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         -Se usa desde la década de 1990.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-No hay definición única.</a:t>
            </a:r>
          </a:p>
          <a:p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Gobernabilidad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- Es  la capacidad de ser gobernado.</a:t>
            </a:r>
          </a:p>
          <a:p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-Relación de equilibrio entre las demandas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de la sociedad y la forma de atender estas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del estado.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-Su origen es griego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kurbenân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que significa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control de un carro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727192" y="3356608"/>
            <a:ext cx="14269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Gobernanza </a:t>
            </a:r>
          </a:p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scolar</a:t>
            </a:r>
          </a:p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Autonomía</a:t>
            </a:r>
          </a:p>
          <a:p>
            <a:pPr algn="ctr"/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brir llave 7"/>
          <p:cNvSpPr/>
          <p:nvPr/>
        </p:nvSpPr>
        <p:spPr>
          <a:xfrm>
            <a:off x="4073414" y="2865998"/>
            <a:ext cx="565473" cy="2304661"/>
          </a:xfrm>
          <a:prstGeom prst="leftBrace">
            <a:avLst>
              <a:gd name="adj1" fmla="val 5351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4638887" y="3110387"/>
            <a:ext cx="532709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-La educación es un ámbito que en la mayoría de los países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maneja por el estado, y en los sistemas educativos se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omenzó a hablar de la participación de la comunidad.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-Es un reflejo de los retos que enfrentan las sociedades en el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iglo XXI : Complejidad, diversidad y velocidad.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-La autonomía de gestión implica toma de decisiones de la 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omunidad escolar para la organización de la </a:t>
            </a:r>
            <a:r>
              <a:rPr 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escvuela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bajo una </a:t>
            </a:r>
          </a:p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ormatividad y control.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698962" y="5860569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brir llave 10"/>
          <p:cNvSpPr/>
          <p:nvPr/>
        </p:nvSpPr>
        <p:spPr>
          <a:xfrm>
            <a:off x="4309407" y="5368882"/>
            <a:ext cx="329480" cy="1321928"/>
          </a:xfrm>
          <a:prstGeom prst="leftBrace">
            <a:avLst>
              <a:gd name="adj1" fmla="val 49146"/>
              <a:gd name="adj2" fmla="val 459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4638887" y="5368882"/>
            <a:ext cx="52389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-Gobernanza es una palabra cuyos usos son el pretexto para la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disertación entre académicos.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-Se refiere a procesos que marcan y dirigen.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-Gobernanza y gobernabilidad no son sinónimos.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1400" dirty="0"/>
              <a:t>L</a:t>
            </a:r>
            <a:r>
              <a:rPr lang="es-ES" sz="1400" dirty="0" smtClean="0"/>
              <a:t>as </a:t>
            </a:r>
            <a:r>
              <a:rPr lang="es-ES" sz="1400" dirty="0"/>
              <a:t>escuelas pueden lograr ser un espacio de </a:t>
            </a:r>
            <a:r>
              <a:rPr lang="es-ES" sz="1400" dirty="0" smtClean="0"/>
              <a:t>democratización</a:t>
            </a:r>
          </a:p>
          <a:p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Que logre trabajar a favor de la comunidad.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611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2" y="111617"/>
            <a:ext cx="10058402" cy="699752"/>
          </a:xfrm>
        </p:spPr>
        <p:txBody>
          <a:bodyPr rtlCol="0"/>
          <a:lstStyle/>
          <a:p>
            <a:pPr algn="ctr" rtl="0"/>
            <a:r>
              <a:rPr lang="es-ES" dirty="0" smtClean="0"/>
              <a:t>Rúbrica</a:t>
            </a:r>
            <a:endParaRPr lang="es-ES" dirty="0"/>
          </a:p>
        </p:txBody>
      </p:sp>
      <p:graphicFrame>
        <p:nvGraphicFramePr>
          <p:cNvPr id="5" name="Marcador de posición de conteni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7643639"/>
              </p:ext>
            </p:extLst>
          </p:nvPr>
        </p:nvGraphicFramePr>
        <p:xfrm>
          <a:off x="373488" y="811369"/>
          <a:ext cx="11333408" cy="59180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0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0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3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7204"/>
                <a:gridCol w="1240773"/>
              </a:tblGrid>
              <a:tr h="820309">
                <a:tc>
                  <a:txBody>
                    <a:bodyPr/>
                    <a:lstStyle/>
                    <a:p>
                      <a:pPr rtl="0"/>
                      <a:r>
                        <a:rPr lang="es-ES" noProof="0" dirty="0" smtClean="0"/>
                        <a:t>Valoración</a:t>
                      </a:r>
                      <a:endParaRPr lang="es-ES" noProof="0" dirty="0"/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 smtClean="0"/>
                        <a:t>2 puntos</a:t>
                      </a:r>
                      <a:endParaRPr lang="es-ES" noProof="0" dirty="0"/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 smtClean="0"/>
                        <a:t>1 punto</a:t>
                      </a:r>
                      <a:endParaRPr lang="es-ES" noProof="0" dirty="0"/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 smtClean="0"/>
                        <a:t>0 puntos</a:t>
                      </a:r>
                      <a:endParaRPr lang="es-ES" noProof="0" dirty="0"/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 smtClean="0"/>
                        <a:t>Total</a:t>
                      </a:r>
                      <a:endParaRPr lang="es-ES" noProof="0" dirty="0"/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0309">
                <a:tc>
                  <a:txBody>
                    <a:bodyPr/>
                    <a:lstStyle/>
                    <a:p>
                      <a:pPr rtl="0"/>
                      <a:r>
                        <a:rPr lang="es-MX" sz="1600" dirty="0" smtClean="0"/>
                        <a:t>Profundización</a:t>
                      </a:r>
                      <a:r>
                        <a:rPr lang="es-MX" dirty="0" smtClean="0"/>
                        <a:t> del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Descripción clara y sustancial del esquema y buena cantidad de detalles.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Descripción ambigua del esquema, algunos detalles que no clarifican el tema.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Descripción incorrecta del esquema, sin detalles significativos o escasos. </a:t>
                      </a:r>
                      <a:endParaRPr lang="es-ES" sz="1200" noProof="0" dirty="0" smtClean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1954">
                <a:tc>
                  <a:txBody>
                    <a:bodyPr/>
                    <a:lstStyle/>
                    <a:p>
                      <a:pPr rtl="0"/>
                      <a:r>
                        <a:rPr lang="es-MX" dirty="0" smtClean="0"/>
                        <a:t>Aclaración sobre 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Esquema bien organizado y claramente presentado así como de fácil seguimiento..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Esquema bien focalizado pero no suficientemente organizado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Esquema impreciso y poco claro, sin coherencia entre las partes que lo componen</a:t>
                      </a:r>
                      <a:endParaRPr lang="es-ES" sz="1200" noProof="0" dirty="0" smtClean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6049">
                <a:tc>
                  <a:txBody>
                    <a:bodyPr/>
                    <a:lstStyle/>
                    <a:p>
                      <a:pPr rtl="0"/>
                      <a:r>
                        <a:rPr lang="es-MX" dirty="0" smtClean="0"/>
                        <a:t>Alta calidad del diseño 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Esquema sobresaliente y atractivo que cumple con los criterios de diseño planteados, sin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Esquema simple pero bien organizado con al menos tres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Esquema mal planteado que no cumple con los criterios de diseño planteados y con más de tres errores de ortografía</a:t>
                      </a:r>
                      <a:endParaRPr lang="es-ES" sz="1200" noProof="0" dirty="0" smtClean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53512">
                <a:tc>
                  <a:txBody>
                    <a:bodyPr/>
                    <a:lstStyle/>
                    <a:p>
                      <a:pPr rtl="0"/>
                      <a:r>
                        <a:rPr lang="es-MX" dirty="0" smtClean="0"/>
                        <a:t>Elementos propios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Se usaron frases cortas, se destacaron títulos/subtítulos de la misma forma y la alineación de las ideas fue correcta.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Las frases utilizadas fueron extensas, aunque si hubo alineación correcta de las ideas.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No se destacaron títulos/subtítulos, la alineación no muestra orden y no existieron títulos/subtítulos destacados. </a:t>
                      </a:r>
                      <a:endParaRPr lang="es-ES" sz="1200" noProof="0" dirty="0" smtClean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</a:tr>
              <a:tr h="1153512">
                <a:tc>
                  <a:txBody>
                    <a:bodyPr/>
                    <a:lstStyle/>
                    <a:p>
                      <a:pPr rtl="0"/>
                      <a:r>
                        <a:rPr lang="es-MX" dirty="0" smtClean="0"/>
                        <a:t>Presentación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La presentación/exposición fue hecha en tiempo y forma, además se entrego de forma limpia en el formato pre establecido (papel o digital).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 smtClean="0"/>
                        <a:t>La presentación/exposición fue hecha en tiempo y forma, aunque la entrega no fue en el formato pre establecido.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La presentación/exposición no fue hecha en tiempo y forma, además la entrega no se dio de la forma pre establecida por el docente. </a:t>
                      </a:r>
                      <a:endParaRPr lang="es-ES" sz="1200" noProof="0" dirty="0" smtClean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579</Words>
  <Application>Microsoft Office PowerPoint</Application>
  <PresentationFormat>Panorámica</PresentationFormat>
  <Paragraphs>78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Segoe Print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Rúbrica</vt:lpstr>
    </vt:vector>
  </TitlesOfParts>
  <Company>Particular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Rúbrica de Cuadro Sinóptico</dc:title>
  <dc:creator>Fabiola Valero Torres</dc:creator>
  <cp:lastModifiedBy>Usuario de Windows</cp:lastModifiedBy>
  <cp:revision>10</cp:revision>
  <dcterms:created xsi:type="dcterms:W3CDTF">2020-10-02T02:29:05Z</dcterms:created>
  <dcterms:modified xsi:type="dcterms:W3CDTF">2021-09-29T05:23:02Z</dcterms:modified>
</cp:coreProperties>
</file>