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5"/>
  </p:notesMasterIdLst>
  <p:handoutMasterIdLst>
    <p:handoutMasterId r:id="rId6"/>
  </p:handoutMasterIdLst>
  <p:sldIdLst>
    <p:sldId id="261" r:id="rId2"/>
    <p:sldId id="262" r:id="rId3"/>
    <p:sldId id="260" r:id="rId4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6395" autoAdjust="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28/09/2021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28/09/2021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190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28/09/2021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963948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28/09/2021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7762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28/09/2021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54887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28/09/2021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06578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28/09/2021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6750975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28/09/2021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72800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28/09/2021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6080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2" y="304799"/>
            <a:ext cx="10058402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2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1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08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28/09/2021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39" y="1678105"/>
            <a:ext cx="3123347" cy="3089730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68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5" y="1678105"/>
            <a:ext cx="3123347" cy="3089730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09" y="1678105"/>
            <a:ext cx="3123347" cy="3089730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8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28/09/2021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4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4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89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0" y="529603"/>
            <a:ext cx="2993366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89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0" y="3456066"/>
            <a:ext cx="2993366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4" y="2484992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28/09/2021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28/09/2021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387998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28/09/2021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004563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28/09/2021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992096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43A6-40B9-4C41-B2F4-377E2A54BFAD}" type="datetime1">
              <a:rPr lang="es-ES" noProof="0" smtClean="0"/>
              <a:pPr/>
              <a:t>28/09/2021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653373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28/09/2021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952357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28/09/2021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01002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28/09/2021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1137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28/09/2021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727667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60" r:id="rId17"/>
    <p:sldLayoutId id="2147483661" r:id="rId18"/>
    <p:sldLayoutId id="2147483662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452809" y="335519"/>
            <a:ext cx="7255512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8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Educación Preescolar</a:t>
            </a:r>
            <a:endParaRPr kumimoji="0" lang="es-MX" sz="14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educación preescolar. 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kumimoji="0" lang="es-MX" sz="14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-540068" y="3009205"/>
            <a:ext cx="13248289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Curso:</a:t>
            </a:r>
            <a:endParaRPr kumimoji="0" lang="es-MX" sz="12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Gestión educativa centrada en la mejora del aprendizaje</a:t>
            </a: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2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Maestra:</a:t>
            </a:r>
            <a:endParaRPr kumimoji="0" lang="es-MX" sz="12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Fabiola Valero Torres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2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Alumna:</a:t>
            </a:r>
            <a:endParaRPr kumimoji="0" lang="es-MX" sz="12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Tamara Lizbeth López Hernández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#</a:t>
            </a:r>
            <a:r>
              <a:rPr lang="es-MX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</a:t>
            </a:r>
            <a:endParaRPr lang="es-MX" sz="16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2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“Actividad</a:t>
            </a:r>
            <a:r>
              <a:rPr kumimoji="0" lang="es-MX" sz="2000" b="1" i="0" u="none" strike="noStrike" cap="none" normalizeH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2: Cuadro sinóptico</a:t>
            </a:r>
            <a:r>
              <a:rPr kumimoji="0" lang="es-MX" sz="20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1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2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Saltillo Coahuila de </a:t>
            </a:r>
            <a:r>
              <a:rPr lang="es-MX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aragoza                                                                </a:t>
            </a:r>
            <a:r>
              <a:rPr lang="es-MX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28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</a:t>
            </a:r>
            <a:r>
              <a:rPr lang="es-MX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septiembre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 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2021</a:t>
            </a:r>
            <a: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rgbClr val="332C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imag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74" r="14641"/>
          <a:stretch>
            <a:fillRect/>
          </a:stretch>
        </p:blipFill>
        <p:spPr bwMode="auto">
          <a:xfrm>
            <a:off x="5519019" y="1443515"/>
            <a:ext cx="1164169" cy="126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906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56568" y="1873972"/>
            <a:ext cx="18201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CAPITULO 6.</a:t>
            </a:r>
            <a:endParaRPr lang="es-MX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acercamiento a cuestiones básicas de la gobernanza. Concepto polisémico y su relación con la educación. Autonomía de </a:t>
            </a: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gestión/gobernanza.</a:t>
            </a:r>
            <a:endParaRPr lang="es-MX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brir llave 2"/>
          <p:cNvSpPr/>
          <p:nvPr/>
        </p:nvSpPr>
        <p:spPr>
          <a:xfrm>
            <a:off x="1651242" y="282386"/>
            <a:ext cx="1210235" cy="6454590"/>
          </a:xfrm>
          <a:prstGeom prst="leftBrace">
            <a:avLst>
              <a:gd name="adj1" fmla="val 3277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/>
          <p:cNvSpPr txBox="1"/>
          <p:nvPr/>
        </p:nvSpPr>
        <p:spPr>
          <a:xfrm>
            <a:off x="2256359" y="1100701"/>
            <a:ext cx="18448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Gobernanza</a:t>
            </a:r>
          </a:p>
          <a:p>
            <a:pPr algn="ctr"/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 gobernabilidad</a:t>
            </a:r>
            <a:endParaRPr lang="es-MX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brir llave 4"/>
          <p:cNvSpPr/>
          <p:nvPr/>
        </p:nvSpPr>
        <p:spPr>
          <a:xfrm>
            <a:off x="4154185" y="282385"/>
            <a:ext cx="403932" cy="2523768"/>
          </a:xfrm>
          <a:prstGeom prst="leftBrace">
            <a:avLst>
              <a:gd name="adj1" fmla="val 38295"/>
              <a:gd name="adj2" fmla="val 477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4558117" y="282385"/>
            <a:ext cx="5046574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Gobernanza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-Se usa para designar la eficacia, calidad</a:t>
            </a:r>
          </a:p>
          <a:p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y buena orientación de la intervención del</a:t>
            </a:r>
          </a:p>
          <a:p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estado.</a:t>
            </a:r>
          </a:p>
          <a:p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                        -Se usa desde la década de 1990.</a:t>
            </a:r>
          </a:p>
          <a:p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-No hay definición única.</a:t>
            </a:r>
          </a:p>
          <a:p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Gobernabilidad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- Es  la capacidad de ser gobernado.</a:t>
            </a:r>
          </a:p>
          <a:p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-Relación de equilibrio entre las demandas</a:t>
            </a:r>
          </a:p>
          <a:p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de la sociedad y la forma de atender estas</a:t>
            </a:r>
          </a:p>
          <a:p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del estado.</a:t>
            </a:r>
          </a:p>
          <a:p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-Su origen es griego (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kurbenân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 que significa</a:t>
            </a:r>
          </a:p>
          <a:p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control de un carro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2727192" y="3356608"/>
            <a:ext cx="14269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Gobernanza </a:t>
            </a:r>
          </a:p>
          <a:p>
            <a:pPr algn="ctr"/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scolar</a:t>
            </a:r>
          </a:p>
          <a:p>
            <a:pPr algn="ctr"/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Autonomía</a:t>
            </a:r>
          </a:p>
          <a:p>
            <a:pPr algn="ctr"/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  <a:p>
            <a:pPr algn="ctr"/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Gestión</a:t>
            </a:r>
            <a:endParaRPr lang="es-MX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brir llave 7"/>
          <p:cNvSpPr/>
          <p:nvPr/>
        </p:nvSpPr>
        <p:spPr>
          <a:xfrm>
            <a:off x="4073414" y="2865998"/>
            <a:ext cx="565473" cy="2304661"/>
          </a:xfrm>
          <a:prstGeom prst="leftBrace">
            <a:avLst>
              <a:gd name="adj1" fmla="val 53515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8"/>
          <p:cNvSpPr txBox="1"/>
          <p:nvPr/>
        </p:nvSpPr>
        <p:spPr>
          <a:xfrm>
            <a:off x="4638887" y="3110387"/>
            <a:ext cx="532709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-La educación es un ámbito que en la mayoría de los países</a:t>
            </a:r>
          </a:p>
          <a:p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 maneja por el estado, y en los sistemas educativos se</a:t>
            </a:r>
          </a:p>
          <a:p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omenzó a hablar de la participación de la comunidad.</a:t>
            </a:r>
          </a:p>
          <a:p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-Es un reflejo de los retos que enfrentan las sociedades en el</a:t>
            </a:r>
          </a:p>
          <a:p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iglo XXI : Complejidad, diversidad y velocidad.</a:t>
            </a:r>
          </a:p>
          <a:p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-La autonomía de gestión implica toma de decisiones de la </a:t>
            </a:r>
          </a:p>
          <a:p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omunidad escolar para la organización de la </a:t>
            </a:r>
            <a:r>
              <a:rPr lang="es-E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escvuela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bajo una </a:t>
            </a:r>
          </a:p>
          <a:p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ormatividad y control.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698962" y="5860569"/>
            <a:ext cx="15279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Conclusiones</a:t>
            </a:r>
            <a:endParaRPr lang="es-MX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brir llave 10"/>
          <p:cNvSpPr/>
          <p:nvPr/>
        </p:nvSpPr>
        <p:spPr>
          <a:xfrm>
            <a:off x="4309407" y="5368882"/>
            <a:ext cx="329480" cy="1321928"/>
          </a:xfrm>
          <a:prstGeom prst="leftBrace">
            <a:avLst>
              <a:gd name="adj1" fmla="val 49146"/>
              <a:gd name="adj2" fmla="val 459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CuadroTexto 11"/>
          <p:cNvSpPr txBox="1"/>
          <p:nvPr/>
        </p:nvSpPr>
        <p:spPr>
          <a:xfrm>
            <a:off x="4638887" y="5368882"/>
            <a:ext cx="523893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-Gobernanza es una palabra cuyos usos son el pretexto para la</a:t>
            </a:r>
          </a:p>
          <a:p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disertación entre académicos.</a:t>
            </a:r>
          </a:p>
          <a:p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-Se refiere a procesos que marcan y dirigen.</a:t>
            </a:r>
          </a:p>
          <a:p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-Gobernanza y gobernabilidad no son sinónimos.</a:t>
            </a:r>
          </a:p>
          <a:p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" sz="1400" dirty="0"/>
              <a:t>L</a:t>
            </a:r>
            <a:r>
              <a:rPr lang="es-ES" sz="1400" dirty="0" smtClean="0"/>
              <a:t>as </a:t>
            </a:r>
            <a:r>
              <a:rPr lang="es-ES" sz="1400" dirty="0"/>
              <a:t>escuelas pueden lograr ser un espacio de </a:t>
            </a:r>
            <a:r>
              <a:rPr lang="es-ES" sz="1400" dirty="0" smtClean="0"/>
              <a:t>democratización</a:t>
            </a:r>
          </a:p>
          <a:p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Que logre trabajar a favor de la comunidad.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611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2" y="111617"/>
            <a:ext cx="10058402" cy="699752"/>
          </a:xfrm>
        </p:spPr>
        <p:txBody>
          <a:bodyPr rtlCol="0"/>
          <a:lstStyle/>
          <a:p>
            <a:pPr algn="ctr" rtl="0"/>
            <a:r>
              <a:rPr lang="es-ES" dirty="0" smtClean="0"/>
              <a:t>Rúbrica</a:t>
            </a:r>
            <a:endParaRPr lang="es-ES" dirty="0"/>
          </a:p>
        </p:txBody>
      </p:sp>
      <p:graphicFrame>
        <p:nvGraphicFramePr>
          <p:cNvPr id="5" name="Marcador de posición de contenido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7643639"/>
              </p:ext>
            </p:extLst>
          </p:nvPr>
        </p:nvGraphicFramePr>
        <p:xfrm>
          <a:off x="373488" y="811369"/>
          <a:ext cx="11333408" cy="59180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105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709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539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57204"/>
                <a:gridCol w="1240773"/>
              </a:tblGrid>
              <a:tr h="820309">
                <a:tc>
                  <a:txBody>
                    <a:bodyPr/>
                    <a:lstStyle/>
                    <a:p>
                      <a:pPr rtl="0"/>
                      <a:r>
                        <a:rPr lang="es-ES" noProof="0" dirty="0" smtClean="0"/>
                        <a:t>Valoración</a:t>
                      </a:r>
                      <a:endParaRPr lang="es-ES" noProof="0" dirty="0"/>
                    </a:p>
                  </a:txBody>
                  <a:tcPr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noProof="0" dirty="0" smtClean="0"/>
                        <a:t>2 puntos</a:t>
                      </a:r>
                      <a:endParaRPr lang="es-ES" noProof="0" dirty="0"/>
                    </a:p>
                  </a:txBody>
                  <a:tcPr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noProof="0" dirty="0" smtClean="0"/>
                        <a:t>1 punto</a:t>
                      </a:r>
                      <a:endParaRPr lang="es-ES" noProof="0" dirty="0"/>
                    </a:p>
                  </a:txBody>
                  <a:tcPr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noProof="0" dirty="0" smtClean="0"/>
                        <a:t>0 puntos</a:t>
                      </a:r>
                      <a:endParaRPr lang="es-ES" noProof="0" dirty="0"/>
                    </a:p>
                  </a:txBody>
                  <a:tcPr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noProof="0" dirty="0" smtClean="0"/>
                        <a:t>Total</a:t>
                      </a:r>
                      <a:endParaRPr lang="es-ES" noProof="0" dirty="0"/>
                    </a:p>
                  </a:txBody>
                  <a:tcPr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0309">
                <a:tc>
                  <a:txBody>
                    <a:bodyPr/>
                    <a:lstStyle/>
                    <a:p>
                      <a:pPr rtl="0"/>
                      <a:r>
                        <a:rPr lang="es-MX" sz="1600" dirty="0" smtClean="0"/>
                        <a:t>Profundización</a:t>
                      </a:r>
                      <a:r>
                        <a:rPr lang="es-MX" dirty="0" smtClean="0"/>
                        <a:t> del tema</a:t>
                      </a:r>
                      <a:endParaRPr lang="es-E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sz="1200" dirty="0" smtClean="0"/>
                        <a:t>Descripción clara y sustancial del esquema y buena cantidad de detalles. </a:t>
                      </a:r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sz="1200" dirty="0" smtClean="0"/>
                        <a:t>Descripción ambigua del esquema, algunos detalles que no clarifican el tema. </a:t>
                      </a:r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Descripción incorrecta del esquema, sin detalles significativos o escasos. </a:t>
                      </a:r>
                      <a:endParaRPr lang="es-ES" sz="1200" noProof="0" dirty="0" smtClean="0"/>
                    </a:p>
                    <a:p>
                      <a:pPr algn="ctr" rtl="0"/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s-ES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61954">
                <a:tc>
                  <a:txBody>
                    <a:bodyPr/>
                    <a:lstStyle/>
                    <a:p>
                      <a:pPr rtl="0"/>
                      <a:r>
                        <a:rPr lang="es-MX" dirty="0" smtClean="0"/>
                        <a:t>Aclaración sobre el tema</a:t>
                      </a:r>
                      <a:endParaRPr lang="es-E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sz="1200" dirty="0" smtClean="0"/>
                        <a:t>Esquema bien organizado y claramente presentado así como de fácil seguimiento.. </a:t>
                      </a:r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sz="1200" dirty="0" smtClean="0"/>
                        <a:t>Esquema bien focalizado pero no suficientemente organizado</a:t>
                      </a:r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Esquema impreciso y poco claro, sin coherencia entre las partes que lo componen</a:t>
                      </a:r>
                      <a:endParaRPr lang="es-ES" sz="1200" noProof="0" dirty="0" smtClean="0"/>
                    </a:p>
                    <a:p>
                      <a:pPr algn="ctr" rtl="0"/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s-ES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76049">
                <a:tc>
                  <a:txBody>
                    <a:bodyPr/>
                    <a:lstStyle/>
                    <a:p>
                      <a:pPr rtl="0"/>
                      <a:r>
                        <a:rPr lang="es-MX" dirty="0" smtClean="0"/>
                        <a:t>Alta calidad del diseño </a:t>
                      </a:r>
                      <a:endParaRPr lang="es-E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sz="1200" dirty="0" smtClean="0"/>
                        <a:t>Esquema sobresaliente y atractivo que cumple con los criterios de diseño planteados, sin errores de ortografía. </a:t>
                      </a:r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sz="1200" dirty="0" smtClean="0"/>
                        <a:t>Esquema simple pero bien organizado con al menos tres errores de ortografía. </a:t>
                      </a:r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Esquema mal planteado que no cumple con los criterios de diseño planteados y con más de tres errores de ortografía</a:t>
                      </a:r>
                      <a:endParaRPr lang="es-ES" sz="1200" noProof="0" dirty="0" smtClean="0"/>
                    </a:p>
                    <a:p>
                      <a:pPr algn="ctr" rtl="0"/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s-ES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53512">
                <a:tc>
                  <a:txBody>
                    <a:bodyPr/>
                    <a:lstStyle/>
                    <a:p>
                      <a:pPr rtl="0"/>
                      <a:r>
                        <a:rPr lang="es-MX" dirty="0" smtClean="0"/>
                        <a:t>Elementos propios del esquema</a:t>
                      </a:r>
                      <a:endParaRPr lang="es-E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sz="1200" dirty="0" smtClean="0"/>
                        <a:t>Se usaron frases cortas, se destacaron títulos/subtítulos de la misma forma y la alineación de las ideas fue correcta. </a:t>
                      </a:r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sz="1200" dirty="0" smtClean="0"/>
                        <a:t>Las frases utilizadas fueron extensas, aunque si hubo alineación correcta de las ideas.</a:t>
                      </a:r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No se destacaron títulos/subtítulos, la alineación no muestra orden y no existieron títulos/subtítulos destacados. </a:t>
                      </a:r>
                      <a:endParaRPr lang="es-ES" sz="1200" noProof="0" dirty="0" smtClean="0"/>
                    </a:p>
                    <a:p>
                      <a:pPr algn="ctr" rtl="0"/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s-ES" noProof="0" dirty="0"/>
                    </a:p>
                  </a:txBody>
                  <a:tcPr anchor="ctr"/>
                </a:tc>
              </a:tr>
              <a:tr h="1153512">
                <a:tc>
                  <a:txBody>
                    <a:bodyPr/>
                    <a:lstStyle/>
                    <a:p>
                      <a:pPr rtl="0"/>
                      <a:r>
                        <a:rPr lang="es-MX" dirty="0" smtClean="0"/>
                        <a:t>Presentación del esquema</a:t>
                      </a:r>
                      <a:endParaRPr lang="es-E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sz="1200" dirty="0" smtClean="0"/>
                        <a:t>La presentación/exposición fue hecha en tiempo y forma, además se entrego de forma limpia en el formato pre establecido (papel o digital). </a:t>
                      </a:r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sz="1200" dirty="0" smtClean="0"/>
                        <a:t>La presentación/exposición fue hecha en tiempo y forma, aunque la entrega no fue en el formato pre establecido. </a:t>
                      </a:r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/>
                        <a:t>La presentación/exposición no fue hecha en tiempo y forma, además la entrega no se dio de la forma pre establecida por el docente. </a:t>
                      </a:r>
                      <a:endParaRPr lang="es-ES" sz="1200" noProof="0" dirty="0" smtClean="0"/>
                    </a:p>
                    <a:p>
                      <a:pPr algn="ctr" rtl="0"/>
                      <a:endParaRPr lang="es-ES" sz="1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es-ES" noProof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138</TotalTime>
  <Words>579</Words>
  <Application>Microsoft Office PowerPoint</Application>
  <PresentationFormat>Panorámica</PresentationFormat>
  <Paragraphs>78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Calibri</vt:lpstr>
      <vt:lpstr>Segoe Print</vt:lpstr>
      <vt:lpstr>Times New Roman</vt:lpstr>
      <vt:lpstr>Trebuchet MS</vt:lpstr>
      <vt:lpstr>Wingdings 3</vt:lpstr>
      <vt:lpstr>Faceta</vt:lpstr>
      <vt:lpstr>Presentación de PowerPoint</vt:lpstr>
      <vt:lpstr>Presentación de PowerPoint</vt:lpstr>
      <vt:lpstr>Rúbrica</vt:lpstr>
    </vt:vector>
  </TitlesOfParts>
  <Company>Particular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Rúbrica de Cuadro Sinóptico</dc:title>
  <dc:creator>Fabiola Valero Torres</dc:creator>
  <cp:lastModifiedBy>Usuario de Windows</cp:lastModifiedBy>
  <cp:revision>10</cp:revision>
  <dcterms:created xsi:type="dcterms:W3CDTF">2020-10-02T02:29:05Z</dcterms:created>
  <dcterms:modified xsi:type="dcterms:W3CDTF">2021-09-29T05:23:02Z</dcterms:modified>
</cp:coreProperties>
</file>