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haroni" panose="02010803020104030203" pitchFamily="2" charset="-79"/>
      <p:bold r:id="rId7"/>
    </p:embeddedFont>
    <p:embeddedFont>
      <p:font typeface="Calibri" panose="020F0502020204030204" pitchFamily="34" charset="0"/>
      <p:regular r:id="rId8"/>
      <p:bold r:id="rId9"/>
      <p:italic r:id="rId10"/>
      <p:boldItalic r:id="rId11"/>
    </p:embeddedFont>
    <p:embeddedFont>
      <p:font typeface="Franklin Gothic Medium" panose="020B0603020102020204" pitchFamily="34" charset="0"/>
      <p:regular r:id="rId12"/>
      <p:italic r:id="rId13"/>
    </p:embeddedFont>
    <p:embeddedFont>
      <p:font typeface="Franklin Gothic Medium Cond" panose="020B0606030402020204" pitchFamily="34" charset="0"/>
      <p:regular r:id="rId14"/>
    </p:embeddedFont>
    <p:embeddedFont>
      <p:font typeface="Miriam" panose="020B0502050101010101" pitchFamily="34" charset="-79"/>
      <p:regular r:id="rId15"/>
    </p:embeddedFont>
    <p:embeddedFont>
      <p:font typeface="Patrick Hand" panose="020B0604020202020204" charset="0"/>
      <p:regular r:id="rId16"/>
    </p:embeddedFont>
    <p:embeddedFont>
      <p:font typeface="Patrick Hand SC"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D663FB-3F91-479A-B8E5-2F88E9C71479}">
  <a:tblStyle styleId="{1ED663FB-3F91-479A-B8E5-2F88E9C714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b5bfae17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b5bfae17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2515650" y="15518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6225925" y="1551800"/>
            <a:ext cx="1175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6225925"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2515650"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2515650"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6225925"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6225925"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2515650"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hasCustomPrompt="1"/>
          </p:nvPr>
        </p:nvSpPr>
        <p:spPr>
          <a:xfrm>
            <a:off x="1129775" y="1679875"/>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3" name="Google Shape;53;p13"/>
          <p:cNvSpPr txBox="1">
            <a:spLocks noGrp="1"/>
          </p:cNvSpPr>
          <p:nvPr>
            <p:ph type="title" idx="13" hasCustomPrompt="1"/>
          </p:nvPr>
        </p:nvSpPr>
        <p:spPr>
          <a:xfrm>
            <a:off x="4842075" y="1679938"/>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4" name="Google Shape;54;p13"/>
          <p:cNvSpPr txBox="1">
            <a:spLocks noGrp="1"/>
          </p:cNvSpPr>
          <p:nvPr>
            <p:ph type="title" idx="14" hasCustomPrompt="1"/>
          </p:nvPr>
        </p:nvSpPr>
        <p:spPr>
          <a:xfrm>
            <a:off x="11297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5" name="Google Shape;55;p13"/>
          <p:cNvSpPr txBox="1">
            <a:spLocks noGrp="1"/>
          </p:cNvSpPr>
          <p:nvPr>
            <p:ph type="title" idx="15" hasCustomPrompt="1"/>
          </p:nvPr>
        </p:nvSpPr>
        <p:spPr>
          <a:xfrm>
            <a:off x="48420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14414" y="-142894"/>
            <a:ext cx="6667500" cy="2052600"/>
          </a:xfrm>
          <a:prstGeom prst="rect">
            <a:avLst/>
          </a:prstGeom>
        </p:spPr>
        <p:txBody>
          <a:bodyPr spcFirstLastPara="1" wrap="square" lIns="91425" tIns="91425" rIns="91425" bIns="91425" anchor="b" anchorCtr="0">
            <a:noAutofit/>
          </a:bodyPr>
          <a:lstStyle/>
          <a:p>
            <a:pPr fontAlgn="base"/>
            <a:r>
              <a:rPr lang="es-MX" sz="2400" dirty="0">
                <a:solidFill>
                  <a:schemeClr val="accent6"/>
                </a:solidFill>
                <a:latin typeface="Franklin Gothic Medium" pitchFamily="34" charset="0"/>
              </a:rPr>
              <a:t>ESCUELA NORMAL DE EDUCACIÓN PREESCOLAR</a:t>
            </a:r>
            <a:r>
              <a:rPr lang="es-MX" sz="2400" b="0" dirty="0">
                <a:solidFill>
                  <a:schemeClr val="accent6"/>
                </a:solidFill>
                <a:latin typeface="Franklin Gothic Medium" pitchFamily="34" charset="0"/>
              </a:rPr>
              <a:t> </a:t>
            </a:r>
            <a:br>
              <a:rPr lang="es-MX" sz="2400" b="0" dirty="0">
                <a:solidFill>
                  <a:schemeClr val="accent6"/>
                </a:solidFill>
                <a:latin typeface="Franklin Gothic Medium" pitchFamily="34" charset="0"/>
              </a:rPr>
            </a:br>
            <a:r>
              <a:rPr lang="es-MX" sz="2400" dirty="0">
                <a:solidFill>
                  <a:schemeClr val="accent6"/>
                </a:solidFill>
                <a:latin typeface="Franklin Gothic Medium" pitchFamily="34" charset="0"/>
              </a:rPr>
              <a:t>Equipo 2 Unidad 2</a:t>
            </a:r>
            <a:r>
              <a:rPr lang="es-MX" sz="2400" b="0" dirty="0">
                <a:solidFill>
                  <a:schemeClr val="accent6"/>
                </a:solidFill>
                <a:latin typeface="Franklin Gothic Medium" pitchFamily="34" charset="0"/>
              </a:rPr>
              <a:t> </a:t>
            </a:r>
            <a:br>
              <a:rPr lang="es-MX" sz="2400" b="0" dirty="0">
                <a:solidFill>
                  <a:schemeClr val="accent6"/>
                </a:solidFill>
                <a:latin typeface="Franklin Gothic Medium" pitchFamily="34" charset="0"/>
              </a:rPr>
            </a:br>
            <a:br>
              <a:rPr lang="es-MX" sz="2400" b="0" dirty="0">
                <a:solidFill>
                  <a:schemeClr val="accent6"/>
                </a:solidFill>
                <a:latin typeface="Franklin Gothic Medium" pitchFamily="34" charset="0"/>
              </a:rPr>
            </a:br>
            <a:endParaRPr sz="2400">
              <a:solidFill>
                <a:schemeClr val="accent6"/>
              </a:solidFill>
              <a:latin typeface="Franklin Gothic Medium" pitchFamily="34" charset="0"/>
            </a:endParaRPr>
          </a:p>
        </p:txBody>
      </p:sp>
      <p:sp>
        <p:nvSpPr>
          <p:cNvPr id="150" name="Google Shape;150;p33"/>
          <p:cNvSpPr txBox="1">
            <a:spLocks noGrp="1"/>
          </p:cNvSpPr>
          <p:nvPr>
            <p:ph type="subTitle" idx="1"/>
          </p:nvPr>
        </p:nvSpPr>
        <p:spPr>
          <a:xfrm>
            <a:off x="1428728" y="1428742"/>
            <a:ext cx="6500858" cy="895200"/>
          </a:xfrm>
          <a:prstGeom prst="rect">
            <a:avLst/>
          </a:prstGeom>
        </p:spPr>
        <p:txBody>
          <a:bodyPr spcFirstLastPara="1" wrap="square" lIns="91425" tIns="91425" rIns="91425" bIns="91425" anchor="t" anchorCtr="0">
            <a:noAutofit/>
          </a:bodyPr>
          <a:lstStyle/>
          <a:p>
            <a:pPr fontAlgn="base"/>
            <a:r>
              <a:rPr lang="es-MX" sz="1200" b="1" dirty="0">
                <a:solidFill>
                  <a:schemeClr val="accent2">
                    <a:lumMod val="75000"/>
                  </a:schemeClr>
                </a:solidFill>
                <a:latin typeface="Miriam" pitchFamily="34" charset="-79"/>
                <a:cs typeface="Miriam" pitchFamily="34" charset="-79"/>
              </a:rPr>
              <a:t>Propósito de la unidad de aprendizaje </a:t>
            </a:r>
          </a:p>
          <a:p>
            <a:pPr fontAlgn="base"/>
            <a:r>
              <a:rPr lang="es-MX" sz="1200" dirty="0">
                <a:solidFill>
                  <a:schemeClr val="accent2">
                    <a:lumMod val="75000"/>
                  </a:schemeClr>
                </a:solidFill>
                <a:latin typeface="Miriam" pitchFamily="34" charset="-79"/>
                <a:cs typeface="Miriam" pitchFamily="34" charset="-79"/>
              </a:rPr>
              <a:t> </a:t>
            </a:r>
          </a:p>
          <a:p>
            <a:pPr fontAlgn="base"/>
            <a:r>
              <a:rPr lang="es-MX" sz="1200" b="1" dirty="0">
                <a:solidFill>
                  <a:schemeClr val="accent2">
                    <a:lumMod val="75000"/>
                  </a:schemeClr>
                </a:solidFill>
                <a:latin typeface="Miriam" pitchFamily="34" charset="-79"/>
                <a:cs typeface="Miriam" pitchFamily="34" charset="-79"/>
              </a:rPr>
              <a:t>En esta unidad de aprendizaje, los estudiantes de las escuelas normales conocerán y analizarán los contenidos del programa de estudios de la educación preescolar de matemáticas en función de los aprendizajes de su coherencia, continuidad y gradualidad en los niveles educativos, por medio de los productos y evidencias realizadas, a fin de que sepa manejarlos y aplicarlos en su desarrollo profesional.</a:t>
            </a:r>
            <a:r>
              <a:rPr lang="es-MX" sz="1200" dirty="0">
                <a:solidFill>
                  <a:schemeClr val="accent2">
                    <a:lumMod val="75000"/>
                  </a:schemeClr>
                </a:solidFill>
                <a:latin typeface="Miriam" pitchFamily="34" charset="-79"/>
                <a:cs typeface="Miriam" pitchFamily="34" charset="-79"/>
              </a:rPr>
              <a:t> </a:t>
            </a:r>
          </a:p>
          <a:p>
            <a:pPr fontAlgn="base"/>
            <a:endParaRPr lang="es-MX" sz="1200" b="1" dirty="0">
              <a:solidFill>
                <a:schemeClr val="accent2">
                  <a:lumMod val="75000"/>
                </a:schemeClr>
              </a:solidFill>
              <a:latin typeface="Miriam" pitchFamily="34" charset="-79"/>
              <a:cs typeface="Miriam" pitchFamily="34" charset="-79"/>
            </a:endParaRPr>
          </a:p>
          <a:p>
            <a:pPr fontAlgn="base"/>
            <a:endParaRPr lang="es-MX" sz="1200" b="1" dirty="0">
              <a:solidFill>
                <a:schemeClr val="accent2">
                  <a:lumMod val="75000"/>
                </a:schemeClr>
              </a:solidFill>
              <a:latin typeface="Miriam" pitchFamily="34" charset="-79"/>
              <a:cs typeface="Miriam" pitchFamily="34" charset="-79"/>
            </a:endParaRPr>
          </a:p>
          <a:p>
            <a:pPr fontAlgn="base"/>
            <a:endParaRPr lang="es-MX" sz="1200" b="1" dirty="0">
              <a:solidFill>
                <a:schemeClr val="accent2">
                  <a:lumMod val="75000"/>
                </a:schemeClr>
              </a:solidFill>
              <a:latin typeface="Miriam" pitchFamily="34" charset="-79"/>
              <a:cs typeface="Miriam" pitchFamily="34" charset="-79"/>
            </a:endParaRPr>
          </a:p>
          <a:p>
            <a:pPr fontAlgn="base"/>
            <a:endParaRPr lang="es-MX" sz="1200" b="1" dirty="0">
              <a:solidFill>
                <a:schemeClr val="accent2">
                  <a:lumMod val="75000"/>
                </a:schemeClr>
              </a:solidFill>
              <a:latin typeface="Miriam" pitchFamily="34" charset="-79"/>
              <a:cs typeface="Miriam" pitchFamily="34" charset="-79"/>
            </a:endParaRPr>
          </a:p>
          <a:p>
            <a:pPr fontAlgn="base"/>
            <a:r>
              <a:rPr lang="es-MX" sz="1200" b="1" dirty="0">
                <a:solidFill>
                  <a:schemeClr val="bg2"/>
                </a:solidFill>
                <a:latin typeface="Miriam" pitchFamily="34" charset="-79"/>
                <a:cs typeface="Miriam" pitchFamily="34" charset="-79"/>
              </a:rPr>
              <a:t>-Andrea Gaytán Bermea</a:t>
            </a:r>
            <a:r>
              <a:rPr lang="es-MX" sz="1200" dirty="0">
                <a:solidFill>
                  <a:schemeClr val="bg2"/>
                </a:solidFill>
                <a:latin typeface="Miriam" pitchFamily="34" charset="-79"/>
                <a:cs typeface="Miriam" pitchFamily="34" charset="-79"/>
              </a:rPr>
              <a:t> </a:t>
            </a:r>
          </a:p>
          <a:p>
            <a:pPr fontAlgn="base"/>
            <a:r>
              <a:rPr lang="es-MX" sz="1200" b="1" dirty="0">
                <a:solidFill>
                  <a:schemeClr val="bg2"/>
                </a:solidFill>
                <a:latin typeface="Miriam" pitchFamily="34" charset="-79"/>
                <a:cs typeface="Miriam" pitchFamily="34" charset="-79"/>
              </a:rPr>
              <a:t>-Janeth Guadalupe Estrada García </a:t>
            </a:r>
            <a:r>
              <a:rPr lang="es-MX" sz="1200" dirty="0">
                <a:solidFill>
                  <a:schemeClr val="bg2"/>
                </a:solidFill>
                <a:latin typeface="Miriam" pitchFamily="34" charset="-79"/>
                <a:cs typeface="Miriam" pitchFamily="34" charset="-79"/>
              </a:rPr>
              <a:t> </a:t>
            </a:r>
          </a:p>
          <a:p>
            <a:pPr fontAlgn="base"/>
            <a:r>
              <a:rPr lang="es-MX" sz="1200" b="1" dirty="0">
                <a:solidFill>
                  <a:schemeClr val="bg2"/>
                </a:solidFill>
                <a:latin typeface="Miriam" pitchFamily="34" charset="-79"/>
                <a:cs typeface="Miriam" pitchFamily="34" charset="-79"/>
              </a:rPr>
              <a:t>-Keren Stephania González Ramos</a:t>
            </a:r>
            <a:r>
              <a:rPr lang="es-MX" sz="1200" dirty="0">
                <a:solidFill>
                  <a:schemeClr val="bg2"/>
                </a:solidFill>
                <a:latin typeface="Miriam" pitchFamily="34" charset="-79"/>
                <a:cs typeface="Miriam" pitchFamily="34" charset="-79"/>
              </a:rPr>
              <a:t> </a:t>
            </a:r>
          </a:p>
          <a:p>
            <a:pPr fontAlgn="base"/>
            <a:r>
              <a:rPr lang="es-MX" sz="1200" b="1" dirty="0">
                <a:solidFill>
                  <a:schemeClr val="bg2"/>
                </a:solidFill>
                <a:latin typeface="Miriam" pitchFamily="34" charset="-79"/>
                <a:cs typeface="Miriam" pitchFamily="34" charset="-79"/>
              </a:rPr>
              <a:t>-Sahory Yuvisela González Gil</a:t>
            </a:r>
            <a:r>
              <a:rPr lang="es-MX" sz="1200" dirty="0">
                <a:solidFill>
                  <a:schemeClr val="bg2"/>
                </a:solidFill>
                <a:latin typeface="Miriam" pitchFamily="34" charset="-79"/>
                <a:cs typeface="Miriam" pitchFamily="34" charset="-79"/>
              </a:rPr>
              <a:t> </a:t>
            </a:r>
          </a:p>
          <a:p>
            <a:pPr fontAlgn="base"/>
            <a:r>
              <a:rPr lang="es-MX" sz="1200" b="1" dirty="0">
                <a:solidFill>
                  <a:schemeClr val="bg2"/>
                </a:solidFill>
                <a:latin typeface="Miriam" pitchFamily="34" charset="-79"/>
                <a:cs typeface="Miriam" pitchFamily="34" charset="-79"/>
              </a:rPr>
              <a:t>-Aneyra Adanary Echeverria Duran</a:t>
            </a:r>
            <a:r>
              <a:rPr lang="es-MX" sz="1200" dirty="0">
                <a:solidFill>
                  <a:schemeClr val="accent2">
                    <a:lumMod val="75000"/>
                  </a:schemeClr>
                </a:solidFill>
                <a:latin typeface="Miriam" pitchFamily="34" charset="-79"/>
                <a:cs typeface="Miriam" pitchFamily="34" charset="-79"/>
              </a:rPr>
              <a:t> </a:t>
            </a:r>
          </a:p>
          <a:p>
            <a:pPr marL="0" lvl="0" indent="0" algn="ctr" rtl="0">
              <a:spcBef>
                <a:spcPts val="0"/>
              </a:spcBef>
              <a:spcAft>
                <a:spcPts val="0"/>
              </a:spcAft>
              <a:buClr>
                <a:schemeClr val="dk1"/>
              </a:buClr>
              <a:buSzPts val="1100"/>
              <a:buFont typeface="Arial"/>
              <a:buNone/>
            </a:pPr>
            <a:endParaRPr sz="1200">
              <a:solidFill>
                <a:schemeClr val="accent2">
                  <a:lumMod val="75000"/>
                </a:schemeClr>
              </a:solidFill>
              <a:latin typeface="Miriam" pitchFamily="34" charset="-79"/>
              <a:cs typeface="Miriam" pitchFamily="34" charset="-79"/>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378300"/>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85526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124 Imagen" descr="LOGO.gif"/>
          <p:cNvPicPr>
            <a:picLocks noChangeAspect="1"/>
          </p:cNvPicPr>
          <p:nvPr/>
        </p:nvPicPr>
        <p:blipFill>
          <a:blip r:embed="rId3"/>
          <a:stretch>
            <a:fillRect/>
          </a:stretch>
        </p:blipFill>
        <p:spPr>
          <a:xfrm>
            <a:off x="500034" y="142858"/>
            <a:ext cx="960717" cy="7143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cxnSp>
        <p:nvCxnSpPr>
          <p:cNvPr id="77" name="76 Conector recto de flecha"/>
          <p:cNvCxnSpPr/>
          <p:nvPr/>
        </p:nvCxnSpPr>
        <p:spPr>
          <a:xfrm>
            <a:off x="6000760" y="4143386"/>
            <a:ext cx="107157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75 Conector recto de flecha"/>
          <p:cNvCxnSpPr/>
          <p:nvPr/>
        </p:nvCxnSpPr>
        <p:spPr>
          <a:xfrm rot="5400000">
            <a:off x="6787372" y="2356642"/>
            <a:ext cx="1143008"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5" name="74 Conector recto de flecha"/>
          <p:cNvCxnSpPr/>
          <p:nvPr/>
        </p:nvCxnSpPr>
        <p:spPr>
          <a:xfrm rot="5400000">
            <a:off x="6787372" y="1570824"/>
            <a:ext cx="114300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66 Conector angular"/>
          <p:cNvCxnSpPr/>
          <p:nvPr/>
        </p:nvCxnSpPr>
        <p:spPr>
          <a:xfrm>
            <a:off x="6500826" y="571486"/>
            <a:ext cx="1714512" cy="78581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rot="5400000">
            <a:off x="4617536" y="3545980"/>
            <a:ext cx="480432"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rot="5400000">
            <a:off x="1572398" y="3356774"/>
            <a:ext cx="857256" cy="1588"/>
          </a:xfrm>
          <a:prstGeom prst="line">
            <a:avLst/>
          </a:prstGeom>
        </p:spPr>
        <p:style>
          <a:lnRef idx="1">
            <a:schemeClr val="dk1"/>
          </a:lnRef>
          <a:fillRef idx="0">
            <a:schemeClr val="dk1"/>
          </a:fillRef>
          <a:effectRef idx="0">
            <a:schemeClr val="dk1"/>
          </a:effectRef>
          <a:fontRef idx="minor">
            <a:schemeClr val="tx1"/>
          </a:fontRef>
        </p:style>
      </p:cxnSp>
      <p:cxnSp>
        <p:nvCxnSpPr>
          <p:cNvPr id="50" name="49 Conector recto de flecha"/>
          <p:cNvCxnSpPr/>
          <p:nvPr/>
        </p:nvCxnSpPr>
        <p:spPr>
          <a:xfrm rot="5400000">
            <a:off x="1429522" y="2213766"/>
            <a:ext cx="114300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39 Conector angular"/>
          <p:cNvCxnSpPr>
            <a:stCxn id="12" idx="1"/>
          </p:cNvCxnSpPr>
          <p:nvPr/>
        </p:nvCxnSpPr>
        <p:spPr>
          <a:xfrm rot="10800000" flipV="1">
            <a:off x="928662" y="607206"/>
            <a:ext cx="2143140" cy="607222"/>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3" name="Conector recto de flecha 8">
            <a:extLst>
              <a:ext uri="{FF2B5EF4-FFF2-40B4-BE49-F238E27FC236}">
                <a16:creationId xmlns:a16="http://schemas.microsoft.com/office/drawing/2014/main" id="{461D0782-515E-4365-978C-DD4CC6058963}"/>
              </a:ext>
            </a:extLst>
          </p:cNvPr>
          <p:cNvCxnSpPr/>
          <p:nvPr/>
        </p:nvCxnSpPr>
        <p:spPr>
          <a:xfrm flipH="1">
            <a:off x="4786314" y="928676"/>
            <a:ext cx="1" cy="6241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ángulo 3">
            <a:extLst>
              <a:ext uri="{FF2B5EF4-FFF2-40B4-BE49-F238E27FC236}">
                <a16:creationId xmlns:a16="http://schemas.microsoft.com/office/drawing/2014/main" id="{096D9628-CD15-43A9-877E-29EF51C5C7E2}"/>
              </a:ext>
            </a:extLst>
          </p:cNvPr>
          <p:cNvSpPr/>
          <p:nvPr/>
        </p:nvSpPr>
        <p:spPr>
          <a:xfrm>
            <a:off x="3071802" y="285735"/>
            <a:ext cx="3429024" cy="64294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 lastClr="FFFFFF"/>
                </a:solidFill>
                <a:effectLst/>
                <a:uLnTx/>
                <a:uFillTx/>
                <a:latin typeface="Aharoni" panose="02010803020104030203" pitchFamily="2" charset="-79"/>
                <a:ea typeface="+mn-ea"/>
                <a:cs typeface="Aharoni" panose="02010803020104030203" pitchFamily="2" charset="-79"/>
              </a:rPr>
              <a:t>Principios de conteo de Baroody</a:t>
            </a:r>
          </a:p>
        </p:txBody>
      </p:sp>
      <p:pic>
        <p:nvPicPr>
          <p:cNvPr id="13" name="Imagen 6">
            <a:extLst>
              <a:ext uri="{FF2B5EF4-FFF2-40B4-BE49-F238E27FC236}">
                <a16:creationId xmlns:a16="http://schemas.microsoft.com/office/drawing/2014/main" id="{003C8F4B-AD6B-49A4-8BFF-447085FC5383}"/>
              </a:ext>
            </a:extLst>
          </p:cNvPr>
          <p:cNvPicPr>
            <a:picLocks noChangeAspect="1"/>
          </p:cNvPicPr>
          <p:nvPr/>
        </p:nvPicPr>
        <p:blipFill>
          <a:blip r:embed="rId3"/>
          <a:stretch>
            <a:fillRect/>
          </a:stretch>
        </p:blipFill>
        <p:spPr>
          <a:xfrm>
            <a:off x="3857620" y="1214427"/>
            <a:ext cx="1747555" cy="2091337"/>
          </a:xfrm>
          <a:prstGeom prst="rect">
            <a:avLst/>
          </a:prstGeom>
        </p:spPr>
      </p:pic>
      <p:sp>
        <p:nvSpPr>
          <p:cNvPr id="15" name="Rectángulo 23">
            <a:extLst>
              <a:ext uri="{FF2B5EF4-FFF2-40B4-BE49-F238E27FC236}">
                <a16:creationId xmlns:a16="http://schemas.microsoft.com/office/drawing/2014/main" id="{6A6604B8-718E-4926-9A91-601814A0B39E}"/>
              </a:ext>
            </a:extLst>
          </p:cNvPr>
          <p:cNvSpPr/>
          <p:nvPr/>
        </p:nvSpPr>
        <p:spPr>
          <a:xfrm>
            <a:off x="857224" y="1071552"/>
            <a:ext cx="2143140" cy="857256"/>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 lastClr="FFFFFF"/>
                </a:solidFill>
                <a:effectLst/>
                <a:uLnTx/>
                <a:uFillTx/>
                <a:latin typeface="Calibri"/>
                <a:ea typeface="+mn-ea"/>
                <a:cs typeface="+mn-cs"/>
              </a:rPr>
              <a:t>Principio de orden estable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 lastClr="FFFFFF"/>
                </a:solidFill>
                <a:effectLst/>
                <a:uLnTx/>
                <a:uFillTx/>
                <a:latin typeface="Calibri"/>
                <a:ea typeface="+mn-ea"/>
                <a:cs typeface="+mn-cs"/>
              </a:rPr>
              <a:t>Para contar es indispensable el establecimiento de una secuencia coherente</a:t>
            </a:r>
          </a:p>
        </p:txBody>
      </p:sp>
      <p:sp>
        <p:nvSpPr>
          <p:cNvPr id="17" name="Rectángulo 24">
            <a:extLst>
              <a:ext uri="{FF2B5EF4-FFF2-40B4-BE49-F238E27FC236}">
                <a16:creationId xmlns:a16="http://schemas.microsoft.com/office/drawing/2014/main" id="{15858913-B12B-41AB-92EE-D1931CD30CBC}"/>
              </a:ext>
            </a:extLst>
          </p:cNvPr>
          <p:cNvSpPr/>
          <p:nvPr/>
        </p:nvSpPr>
        <p:spPr>
          <a:xfrm>
            <a:off x="1285852" y="2214560"/>
            <a:ext cx="2143140" cy="642942"/>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 lastClr="FFFFFF"/>
                </a:solidFill>
                <a:effectLst/>
                <a:uLnTx/>
                <a:uFillTx/>
                <a:latin typeface="Calibri"/>
                <a:ea typeface="+mn-ea"/>
                <a:cs typeface="+mn-cs"/>
              </a:rPr>
              <a:t>Principio de correspondencia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 lastClr="FFFFFF"/>
                </a:solidFill>
                <a:effectLst/>
                <a:uLnTx/>
                <a:uFillTx/>
                <a:latin typeface="Calibri"/>
                <a:ea typeface="+mn-ea"/>
                <a:cs typeface="+mn-cs"/>
              </a:rPr>
              <a:t>Cualquier intento de enumerar números para poder ser contados</a:t>
            </a:r>
          </a:p>
        </p:txBody>
      </p:sp>
      <p:sp>
        <p:nvSpPr>
          <p:cNvPr id="19" name="Rectángulo 25">
            <a:extLst>
              <a:ext uri="{FF2B5EF4-FFF2-40B4-BE49-F238E27FC236}">
                <a16:creationId xmlns:a16="http://schemas.microsoft.com/office/drawing/2014/main" id="{386A35D8-405F-40D8-A397-8C4D7741A86B}"/>
              </a:ext>
            </a:extLst>
          </p:cNvPr>
          <p:cNvSpPr/>
          <p:nvPr/>
        </p:nvSpPr>
        <p:spPr>
          <a:xfrm>
            <a:off x="714348" y="3357568"/>
            <a:ext cx="2357454" cy="714380"/>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 lastClr="FFFFFF"/>
                </a:solidFill>
                <a:effectLst/>
                <a:uLnTx/>
                <a:uFillTx/>
                <a:latin typeface="Calibri"/>
                <a:ea typeface="+mn-ea"/>
                <a:cs typeface="+mn-cs"/>
              </a:rPr>
              <a:t>Principio de unicidad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 lastClr="FFFFFF"/>
                </a:solidFill>
                <a:effectLst/>
                <a:uLnTx/>
                <a:uFillTx/>
                <a:latin typeface="Calibri"/>
                <a:ea typeface="+mn-ea"/>
                <a:cs typeface="+mn-cs"/>
              </a:rPr>
              <a:t>Agregar valores cardinales a una serie de conjuntos de manera sistemática </a:t>
            </a:r>
          </a:p>
        </p:txBody>
      </p:sp>
      <p:pic>
        <p:nvPicPr>
          <p:cNvPr id="20" name="Imagen 42">
            <a:extLst>
              <a:ext uri="{FF2B5EF4-FFF2-40B4-BE49-F238E27FC236}">
                <a16:creationId xmlns:a16="http://schemas.microsoft.com/office/drawing/2014/main" id="{B2765299-6DE5-4E3E-AE01-E41A84D6C90C}"/>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0" b="100000" l="217" r="100000">
                        <a14:foregroundMark x1="33804" y1="26462" x2="82174" y2="7000"/>
                        <a14:foregroundMark x1="45000" y1="5923" x2="89022" y2="28154"/>
                        <a14:foregroundMark x1="36957" y1="8538" x2="48152" y2="1308"/>
                        <a14:foregroundMark x1="65435" y1="4462" x2="82174" y2="3692"/>
                        <a14:foregroundMark x1="87935" y1="7615" x2="89239" y2="13308"/>
                        <a14:foregroundMark x1="86630" y1="28692" x2="73804" y2="30154"/>
                        <a14:foregroundMark x1="70109" y1="34615" x2="59674" y2="34231"/>
                        <a14:foregroundMark x1="64130" y1="28923" x2="64130" y2="28923"/>
                        <a14:foregroundMark x1="46087" y1="11846" x2="46087" y2="11846"/>
                        <a14:foregroundMark x1="60978" y1="42231" x2="60978" y2="42231"/>
                        <a14:foregroundMark x1="57283" y1="45154" x2="57283" y2="45154"/>
                        <a14:foregroundMark x1="52609" y1="47769" x2="52609" y2="47769"/>
                        <a14:foregroundMark x1="19348" y1="70000" x2="2609" y2="76692"/>
                        <a14:foregroundMark x1="11848" y1="81462" x2="23043" y2="90538"/>
                      </a14:backgroundRemoval>
                    </a14:imgEffect>
                  </a14:imgLayer>
                </a14:imgProps>
              </a:ext>
            </a:extLst>
          </a:blip>
          <a:srcRect l="16442" b="20471"/>
          <a:stretch/>
        </p:blipFill>
        <p:spPr>
          <a:xfrm>
            <a:off x="71406" y="214296"/>
            <a:ext cx="1009224" cy="1357321"/>
          </a:xfrm>
          <a:prstGeom prst="rect">
            <a:avLst/>
          </a:prstGeom>
        </p:spPr>
      </p:pic>
      <p:pic>
        <p:nvPicPr>
          <p:cNvPr id="21" name="Imagen 38">
            <a:extLst>
              <a:ext uri="{FF2B5EF4-FFF2-40B4-BE49-F238E27FC236}">
                <a16:creationId xmlns:a16="http://schemas.microsoft.com/office/drawing/2014/main" id="{89DE3B16-2C2D-4175-A32C-83F94FF5F239}"/>
              </a:ext>
            </a:extLst>
          </p:cNvPr>
          <p:cNvPicPr>
            <a:picLocks noChangeAspect="1"/>
          </p:cNvPicPr>
          <p:nvPr/>
        </p:nvPicPr>
        <p:blipFill>
          <a:blip r:embed="rId5">
            <a:extLst>
              <a:ext uri="{BEBA8EAE-BF5A-486C-A8C5-ECC9F3942E4B}">
                <a14:imgProps xmlns:a14="http://schemas.microsoft.com/office/drawing/2010/main">
                  <a14:imgLayer>
                    <a14:imgEffect>
                      <a14:backgroundRemoval t="1130" b="100000" l="0" r="98846">
                        <a14:foregroundMark x1="7000" y1="20056" x2="2692" y2="74576"/>
                        <a14:foregroundMark x1="8308" y1="68927" x2="8308" y2="68927"/>
                        <a14:foregroundMark x1="21231" y1="78672" x2="21231" y2="78672"/>
                        <a14:foregroundMark x1="20923" y1="78249" x2="20923" y2="78249"/>
                        <a14:foregroundMark x1="20846" y1="76695" x2="20846" y2="76695"/>
                        <a14:foregroundMark x1="17846" y1="65395" x2="21077" y2="75565"/>
                        <a14:foregroundMark x1="16231" y1="74718" x2="16538" y2="91525"/>
                        <a14:foregroundMark x1="13308" y1="74294" x2="11154" y2="91808"/>
                        <a14:foregroundMark x1="35000" y1="7345" x2="37308" y2="17090"/>
                        <a14:foregroundMark x1="33308" y1="20339" x2="28769" y2="25282"/>
                        <a14:foregroundMark x1="24692" y1="74576" x2="26308" y2="65678"/>
                        <a14:foregroundMark x1="27538" y1="64689" x2="32231" y2="68644"/>
                        <a14:foregroundMark x1="41615" y1="71893" x2="41615" y2="71893"/>
                        <a14:foregroundMark x1="34769" y1="84605" x2="35846" y2="92090"/>
                        <a14:foregroundMark x1="38000" y1="84887" x2="38231" y2="93079"/>
                        <a14:foregroundMark x1="49923" y1="13983" x2="49923" y2="13983"/>
                        <a14:foregroundMark x1="67769" y1="77684" x2="67769" y2="77684"/>
                        <a14:foregroundMark x1="66385" y1="72034" x2="66385" y2="72034"/>
                        <a14:foregroundMark x1="66385" y1="72034" x2="67923" y2="77966"/>
                        <a14:foregroundMark x1="59692" y1="83898" x2="58615" y2="94915"/>
                        <a14:foregroundMark x1="63308" y1="84322" x2="64538" y2="93785"/>
                        <a14:foregroundMark x1="77154" y1="71610" x2="82231" y2="71893"/>
                        <a14:foregroundMark x1="84231" y1="81638" x2="82923" y2="93785"/>
                        <a14:foregroundMark x1="87077" y1="82486" x2="86385" y2="94209"/>
                        <a14:foregroundMark x1="89462" y1="71610" x2="91385" y2="79661"/>
                        <a14:backgroundMark x1="30615" y1="63277" x2="30615" y2="63277"/>
                      </a14:backgroundRemoval>
                    </a14:imgEffect>
                  </a14:imgLayer>
                </a14:imgProps>
              </a:ext>
            </a:extLst>
          </a:blip>
          <a:stretch>
            <a:fillRect/>
          </a:stretch>
        </p:blipFill>
        <p:spPr>
          <a:xfrm>
            <a:off x="201230" y="2643188"/>
            <a:ext cx="1227498" cy="668514"/>
          </a:xfrm>
          <a:prstGeom prst="rect">
            <a:avLst/>
          </a:prstGeom>
        </p:spPr>
      </p:pic>
      <p:pic>
        <p:nvPicPr>
          <p:cNvPr id="22" name="Imagen 46">
            <a:extLst>
              <a:ext uri="{FF2B5EF4-FFF2-40B4-BE49-F238E27FC236}">
                <a16:creationId xmlns:a16="http://schemas.microsoft.com/office/drawing/2014/main" id="{A4696436-CA02-4147-888C-F1B190C7319A}"/>
              </a:ext>
            </a:extLst>
          </p:cNvPr>
          <p:cNvPicPr>
            <a:picLocks noChangeAspect="1"/>
          </p:cNvPicPr>
          <p:nvPr/>
        </p:nvPicPr>
        <p:blipFill>
          <a:blip r:embed="rId6"/>
          <a:stretch>
            <a:fillRect/>
          </a:stretch>
        </p:blipFill>
        <p:spPr>
          <a:xfrm>
            <a:off x="2714612" y="2985224"/>
            <a:ext cx="571504" cy="515220"/>
          </a:xfrm>
          <a:prstGeom prst="rect">
            <a:avLst/>
          </a:prstGeom>
        </p:spPr>
      </p:pic>
      <p:sp>
        <p:nvSpPr>
          <p:cNvPr id="25" name="Rectángulo 11">
            <a:extLst>
              <a:ext uri="{FF2B5EF4-FFF2-40B4-BE49-F238E27FC236}">
                <a16:creationId xmlns:a16="http://schemas.microsoft.com/office/drawing/2014/main" id="{C4328CE2-4463-403C-BF13-5C4C0EAF00F8}"/>
              </a:ext>
            </a:extLst>
          </p:cNvPr>
          <p:cNvSpPr/>
          <p:nvPr/>
        </p:nvSpPr>
        <p:spPr>
          <a:xfrm>
            <a:off x="3286116" y="3643320"/>
            <a:ext cx="3143272" cy="92869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 lastClr="FFFFFF"/>
                </a:solidFill>
                <a:effectLst/>
                <a:uLnTx/>
                <a:uFillTx/>
                <a:latin typeface="Calibri"/>
                <a:ea typeface="+mn-ea"/>
                <a:cs typeface="Aharoni" panose="02010803020104030203" pitchFamily="2" charset="-79"/>
              </a:rPr>
              <a:t>Dice que el conocimiento informal que los pequeños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 lastClr="FFFFFF"/>
                </a:solidFill>
                <a:effectLst/>
                <a:uLnTx/>
                <a:uFillTx/>
                <a:latin typeface="Calibri"/>
                <a:ea typeface="+mn-ea"/>
                <a:cs typeface="Aharoni" panose="02010803020104030203" pitchFamily="2" charset="-79"/>
              </a:rPr>
              <a:t> se adquieren desde su casa es esencialmente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 lastClr="FFFFFF"/>
                </a:solidFill>
                <a:effectLst/>
                <a:uLnTx/>
                <a:uFillTx/>
                <a:latin typeface="Calibri"/>
                <a:ea typeface="+mn-ea"/>
                <a:cs typeface="Aharoni" panose="02010803020104030203" pitchFamily="2" charset="-79"/>
              </a:rPr>
              <a:t> importante, ya que les ayuda para que ellos tengan una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 lastClr="FFFFFF"/>
                </a:solidFill>
                <a:effectLst/>
                <a:uLnTx/>
                <a:uFillTx/>
                <a:latin typeface="Calibri"/>
                <a:ea typeface="+mn-ea"/>
                <a:cs typeface="Aharoni" panose="02010803020104030203" pitchFamily="2" charset="-79"/>
              </a:rPr>
              <a:t> idea sobre los distintos tipo de correspondencia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 lastClr="FFFFFF"/>
                </a:solidFill>
                <a:effectLst/>
                <a:uLnTx/>
                <a:uFillTx/>
                <a:latin typeface="Calibri"/>
                <a:ea typeface="+mn-ea"/>
                <a:cs typeface="Aharoni" panose="02010803020104030203" pitchFamily="2" charset="-79"/>
              </a:rPr>
              <a:t> que se presentan e la vida diaria.</a:t>
            </a:r>
          </a:p>
        </p:txBody>
      </p:sp>
      <p:sp>
        <p:nvSpPr>
          <p:cNvPr id="27" name="Rectángulo 28">
            <a:extLst>
              <a:ext uri="{FF2B5EF4-FFF2-40B4-BE49-F238E27FC236}">
                <a16:creationId xmlns:a16="http://schemas.microsoft.com/office/drawing/2014/main" id="{DADEDD5D-7618-4057-A1FD-73737B7678BE}"/>
              </a:ext>
            </a:extLst>
          </p:cNvPr>
          <p:cNvSpPr/>
          <p:nvPr/>
        </p:nvSpPr>
        <p:spPr>
          <a:xfrm>
            <a:off x="6286512" y="1000114"/>
            <a:ext cx="2357454" cy="642942"/>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 lastClr="FFFFFF"/>
                </a:solidFill>
                <a:effectLst/>
                <a:uLnTx/>
                <a:uFillTx/>
                <a:latin typeface="Calibri"/>
                <a:ea typeface="+mn-ea"/>
                <a:cs typeface="+mn-cs"/>
              </a:rPr>
              <a:t>Principio de abstracción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Se refiere a la cuestión de lo que se puede agrupar, clasificar objetos distintos</a:t>
            </a:r>
          </a:p>
        </p:txBody>
      </p:sp>
      <p:sp>
        <p:nvSpPr>
          <p:cNvPr id="29" name="Rectángulo 29">
            <a:extLst>
              <a:ext uri="{FF2B5EF4-FFF2-40B4-BE49-F238E27FC236}">
                <a16:creationId xmlns:a16="http://schemas.microsoft.com/office/drawing/2014/main" id="{3519EB35-14E3-4866-8CFF-7013ADD75813}"/>
              </a:ext>
            </a:extLst>
          </p:cNvPr>
          <p:cNvSpPr/>
          <p:nvPr/>
        </p:nvSpPr>
        <p:spPr>
          <a:xfrm>
            <a:off x="6500826" y="1785932"/>
            <a:ext cx="2357454" cy="571504"/>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 lastClr="FFFFFF"/>
                </a:solidFill>
                <a:effectLst/>
                <a:uLnTx/>
                <a:uFillTx/>
                <a:latin typeface="Calibri"/>
                <a:ea typeface="+mn-ea"/>
                <a:cs typeface="+mn-cs"/>
              </a:rPr>
              <a:t>Principio de valor cardinal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Basarse en el ultimo numero contado en respuesta a una pregunta sobre su cantidad </a:t>
            </a:r>
          </a:p>
        </p:txBody>
      </p:sp>
      <p:sp>
        <p:nvSpPr>
          <p:cNvPr id="31" name="Rectángulo 30">
            <a:extLst>
              <a:ext uri="{FF2B5EF4-FFF2-40B4-BE49-F238E27FC236}">
                <a16:creationId xmlns:a16="http://schemas.microsoft.com/office/drawing/2014/main" id="{08DB7BF7-D0F6-4C1F-B6DD-516BD513DE7A}"/>
              </a:ext>
            </a:extLst>
          </p:cNvPr>
          <p:cNvSpPr/>
          <p:nvPr/>
        </p:nvSpPr>
        <p:spPr>
          <a:xfrm>
            <a:off x="6072198" y="2500312"/>
            <a:ext cx="2500330" cy="642942"/>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 lastClr="FFFFFF"/>
                </a:solidFill>
                <a:effectLst/>
                <a:uLnTx/>
                <a:uFillTx/>
                <a:latin typeface="Calibri"/>
                <a:ea typeface="+mn-ea"/>
                <a:cs typeface="+mn-cs"/>
              </a:rPr>
              <a:t>Principio de la irrelevancia del orden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Indica en orden en que se enumeren los elementos de un conjunto a su designación cardinal</a:t>
            </a:r>
          </a:p>
        </p:txBody>
      </p:sp>
      <p:sp>
        <p:nvSpPr>
          <p:cNvPr id="33" name="Rectángulo 15">
            <a:extLst>
              <a:ext uri="{FF2B5EF4-FFF2-40B4-BE49-F238E27FC236}">
                <a16:creationId xmlns:a16="http://schemas.microsoft.com/office/drawing/2014/main" id="{A6D01CC5-3B03-4CB9-8815-3EF0C057C96B}"/>
              </a:ext>
            </a:extLst>
          </p:cNvPr>
          <p:cNvSpPr/>
          <p:nvPr/>
        </p:nvSpPr>
        <p:spPr>
          <a:xfrm>
            <a:off x="6643702" y="3714758"/>
            <a:ext cx="2214578" cy="928694"/>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Por ejemplo cuando la maestra del kínder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les dice que harán una actividad donde tomaran todas sus crayolas y les dice ahora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 las contaremos de uno en uno para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 lastClr="FFFFFF"/>
                </a:solidFill>
                <a:effectLst/>
                <a:uLnTx/>
                <a:uFillTx/>
                <a:latin typeface="Calibri"/>
                <a:ea typeface="+mn-ea"/>
                <a:cs typeface="+mn-cs"/>
              </a:rPr>
              <a:t> saber cuantas tienen y así es como empiezan, 1,2,3…</a:t>
            </a:r>
          </a:p>
        </p:txBody>
      </p:sp>
      <p:pic>
        <p:nvPicPr>
          <p:cNvPr id="34" name="Imagen 47">
            <a:extLst>
              <a:ext uri="{FF2B5EF4-FFF2-40B4-BE49-F238E27FC236}">
                <a16:creationId xmlns:a16="http://schemas.microsoft.com/office/drawing/2014/main" id="{56277538-26D3-4FF1-99A3-1BCE87BFEF20}"/>
              </a:ext>
            </a:extLst>
          </p:cNvPr>
          <p:cNvPicPr>
            <a:picLocks noChangeAspect="1"/>
          </p:cNvPicPr>
          <p:nvPr/>
        </p:nvPicPr>
        <p:blipFill rotWithShape="1">
          <a:blip r:embed="rId7"/>
          <a:srcRect l="134" t="14180"/>
          <a:stretch/>
        </p:blipFill>
        <p:spPr>
          <a:xfrm>
            <a:off x="5786446" y="1500180"/>
            <a:ext cx="785818" cy="477432"/>
          </a:xfrm>
          <a:prstGeom prst="rect">
            <a:avLst/>
          </a:prstGeom>
        </p:spPr>
      </p:pic>
      <p:pic>
        <p:nvPicPr>
          <p:cNvPr id="36" name="Imagen 50">
            <a:extLst>
              <a:ext uri="{FF2B5EF4-FFF2-40B4-BE49-F238E27FC236}">
                <a16:creationId xmlns:a16="http://schemas.microsoft.com/office/drawing/2014/main" id="{BF301246-9145-4268-B067-BB544CD7FC35}"/>
              </a:ext>
            </a:extLst>
          </p:cNvPr>
          <p:cNvPicPr>
            <a:picLocks noChangeAspect="1"/>
          </p:cNvPicPr>
          <p:nvPr/>
        </p:nvPicPr>
        <p:blipFill>
          <a:blip r:embed="rId8"/>
          <a:stretch>
            <a:fillRect/>
          </a:stretch>
        </p:blipFill>
        <p:spPr>
          <a:xfrm>
            <a:off x="8429652" y="2928940"/>
            <a:ext cx="591551" cy="695225"/>
          </a:xfrm>
          <a:prstGeom prst="rect">
            <a:avLst/>
          </a:prstGeom>
        </p:spPr>
      </p:pic>
      <p:cxnSp>
        <p:nvCxnSpPr>
          <p:cNvPr id="55" name="54 Conector recto"/>
          <p:cNvCxnSpPr/>
          <p:nvPr/>
        </p:nvCxnSpPr>
        <p:spPr>
          <a:xfrm>
            <a:off x="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0" y="-142894"/>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36" name="35 Rectángulo"/>
          <p:cNvSpPr/>
          <p:nvPr/>
        </p:nvSpPr>
        <p:spPr>
          <a:xfrm>
            <a:off x="2285984" y="332086"/>
            <a:ext cx="5072098" cy="4537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Franklin Gothic Medium Cond" panose="020B0606030402020204" pitchFamily="34" charset="0"/>
              </a:rPr>
              <a:t>Pensamiento matemático (Irma Fuenlabrada)</a:t>
            </a:r>
          </a:p>
        </p:txBody>
      </p:sp>
      <p:sp>
        <p:nvSpPr>
          <p:cNvPr id="38" name="37 Flecha abajo"/>
          <p:cNvSpPr/>
          <p:nvPr/>
        </p:nvSpPr>
        <p:spPr>
          <a:xfrm>
            <a:off x="4354836" y="714362"/>
            <a:ext cx="645792" cy="734906"/>
          </a:xfrm>
          <a:prstGeom prst="downArrow">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38 Rectángulo"/>
          <p:cNvSpPr/>
          <p:nvPr/>
        </p:nvSpPr>
        <p:spPr>
          <a:xfrm>
            <a:off x="3428992" y="1500180"/>
            <a:ext cx="2428892" cy="12144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dirty="0">
                <a:solidFill>
                  <a:schemeClr val="tx1"/>
                </a:solidFill>
                <a:latin typeface="Arial" panose="020B0604020202020204" pitchFamily="34" charset="0"/>
                <a:cs typeface="Arial" panose="020B0604020202020204" pitchFamily="34" charset="0"/>
              </a:rPr>
              <a:t>El conocimiento matemático en </a:t>
            </a:r>
          </a:p>
          <a:p>
            <a:r>
              <a:rPr lang="es-MX" sz="1100" dirty="0">
                <a:solidFill>
                  <a:schemeClr val="tx1"/>
                </a:solidFill>
                <a:latin typeface="Arial" panose="020B0604020202020204" pitchFamily="34" charset="0"/>
                <a:cs typeface="Arial" panose="020B0604020202020204" pitchFamily="34" charset="0"/>
              </a:rPr>
              <a:t>cuanto en la enseñanza tradicional, </a:t>
            </a:r>
          </a:p>
          <a:p>
            <a:r>
              <a:rPr lang="es-MX" sz="1100" dirty="0">
                <a:solidFill>
                  <a:schemeClr val="tx1"/>
                </a:solidFill>
                <a:latin typeface="Arial" panose="020B0604020202020204" pitchFamily="34" charset="0"/>
                <a:cs typeface="Arial" panose="020B0604020202020204" pitchFamily="34" charset="0"/>
              </a:rPr>
              <a:t>deja a la memorización</a:t>
            </a:r>
          </a:p>
          <a:p>
            <a:r>
              <a:rPr lang="es-MX" sz="1100" dirty="0">
                <a:solidFill>
                  <a:schemeClr val="tx1"/>
                </a:solidFill>
                <a:latin typeface="Arial" panose="020B0604020202020204" pitchFamily="34" charset="0"/>
                <a:cs typeface="Arial" panose="020B0604020202020204" pitchFamily="34" charset="0"/>
              </a:rPr>
              <a:t> de símbolos y procesos de</a:t>
            </a:r>
          </a:p>
          <a:p>
            <a:r>
              <a:rPr lang="es-MX" sz="1100" dirty="0">
                <a:solidFill>
                  <a:schemeClr val="tx1"/>
                </a:solidFill>
                <a:latin typeface="Arial" panose="020B0604020202020204" pitchFamily="34" charset="0"/>
                <a:cs typeface="Arial" panose="020B0604020202020204" pitchFamily="34" charset="0"/>
              </a:rPr>
              <a:t> resolución como la única </a:t>
            </a:r>
          </a:p>
          <a:p>
            <a:r>
              <a:rPr lang="es-MX" sz="1100" dirty="0">
                <a:solidFill>
                  <a:schemeClr val="tx1"/>
                </a:solidFill>
                <a:latin typeface="Arial" panose="020B0604020202020204" pitchFamily="34" charset="0"/>
                <a:cs typeface="Arial" panose="020B0604020202020204" pitchFamily="34" charset="0"/>
              </a:rPr>
              <a:t>alternativa para sobrevivir en el</a:t>
            </a:r>
          </a:p>
          <a:p>
            <a:r>
              <a:rPr lang="es-MX" sz="1100" dirty="0">
                <a:solidFill>
                  <a:schemeClr val="tx1"/>
                </a:solidFill>
                <a:latin typeface="Arial" panose="020B0604020202020204" pitchFamily="34" charset="0"/>
                <a:cs typeface="Arial" panose="020B0604020202020204" pitchFamily="34" charset="0"/>
              </a:rPr>
              <a:t> sistema educativo.</a:t>
            </a:r>
            <a:endParaRPr lang="es-ES" sz="1100" dirty="0">
              <a:solidFill>
                <a:schemeClr val="tx1"/>
              </a:solidFill>
              <a:latin typeface="Arial" panose="020B0604020202020204" pitchFamily="34" charset="0"/>
              <a:cs typeface="Arial" panose="020B0604020202020204" pitchFamily="34" charset="0"/>
            </a:endParaRPr>
          </a:p>
        </p:txBody>
      </p:sp>
      <p:sp>
        <p:nvSpPr>
          <p:cNvPr id="40" name="39 Rectángulo"/>
          <p:cNvSpPr/>
          <p:nvPr/>
        </p:nvSpPr>
        <p:spPr>
          <a:xfrm>
            <a:off x="6286512" y="1416766"/>
            <a:ext cx="2199758" cy="11549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latin typeface="Arial" panose="020B0604020202020204" pitchFamily="34" charset="0"/>
                <a:cs typeface="Arial" panose="020B0604020202020204" pitchFamily="34" charset="0"/>
              </a:rPr>
              <a:t>La aspiración del aprendizaje es la posibilidad de replicar lo enseñado por el maestro en el momento que así lo demande.</a:t>
            </a:r>
            <a:endParaRPr lang="es-ES" sz="1100" dirty="0">
              <a:solidFill>
                <a:schemeClr val="tx1"/>
              </a:solidFill>
              <a:latin typeface="Arial" panose="020B0604020202020204" pitchFamily="34" charset="0"/>
              <a:cs typeface="Arial" panose="020B0604020202020204" pitchFamily="34" charset="0"/>
            </a:endParaRPr>
          </a:p>
        </p:txBody>
      </p:sp>
      <p:sp>
        <p:nvSpPr>
          <p:cNvPr id="41" name="40 Rectángulo"/>
          <p:cNvSpPr/>
          <p:nvPr/>
        </p:nvSpPr>
        <p:spPr>
          <a:xfrm>
            <a:off x="500066" y="1142990"/>
            <a:ext cx="2357422" cy="1500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latin typeface="Arial" panose="020B0604020202020204" pitchFamily="34" charset="0"/>
                <a:cs typeface="Arial" panose="020B0604020202020204" pitchFamily="34" charset="0"/>
              </a:rPr>
              <a:t>Un aspecto fundamental de la didáctica constructivista es el respeto a la valoración de las maneras espontáneas o naturales como conciben los niños al conocimiento, sobre todo en las etapas iniciales de aprendizaje de una noción nueva.</a:t>
            </a:r>
            <a:endParaRPr lang="es-ES" sz="1100" dirty="0">
              <a:solidFill>
                <a:schemeClr val="tx1"/>
              </a:solidFill>
              <a:latin typeface="Arial" panose="020B0604020202020204" pitchFamily="34" charset="0"/>
              <a:cs typeface="Arial" panose="020B0604020202020204" pitchFamily="34" charset="0"/>
            </a:endParaRPr>
          </a:p>
        </p:txBody>
      </p:sp>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799" y="500048"/>
            <a:ext cx="1455481" cy="81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Rectángulo"/>
          <p:cNvSpPr/>
          <p:nvPr/>
        </p:nvSpPr>
        <p:spPr>
          <a:xfrm>
            <a:off x="357158" y="3000378"/>
            <a:ext cx="3461477" cy="6361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Arial" panose="020B0604020202020204" pitchFamily="34" charset="0"/>
                <a:cs typeface="Arial" panose="020B0604020202020204" pitchFamily="34" charset="0"/>
              </a:rPr>
              <a:t> </a:t>
            </a:r>
            <a:r>
              <a:rPr lang="es-MX" sz="1100" dirty="0">
                <a:solidFill>
                  <a:schemeClr val="tx1"/>
                </a:solidFill>
                <a:latin typeface="Arial" panose="020B0604020202020204" pitchFamily="34" charset="0"/>
                <a:cs typeface="Arial" panose="020B0604020202020204" pitchFamily="34" charset="0"/>
              </a:rPr>
              <a:t>Ha mostrado, la importancia que representa</a:t>
            </a:r>
          </a:p>
          <a:p>
            <a:pPr algn="ctr"/>
            <a:r>
              <a:rPr lang="es-MX" sz="1100" dirty="0">
                <a:solidFill>
                  <a:schemeClr val="tx1"/>
                </a:solidFill>
                <a:latin typeface="Arial" panose="020B0604020202020204" pitchFamily="34" charset="0"/>
                <a:cs typeface="Arial" panose="020B0604020202020204" pitchFamily="34" charset="0"/>
              </a:rPr>
              <a:t> para el aprendizaje, -matemático, en general</a:t>
            </a:r>
          </a:p>
          <a:p>
            <a:pPr algn="ctr"/>
            <a:r>
              <a:rPr lang="es-MX" sz="1100" dirty="0">
                <a:solidFill>
                  <a:schemeClr val="tx1"/>
                </a:solidFill>
                <a:latin typeface="Arial" panose="020B0604020202020204" pitchFamily="34" charset="0"/>
                <a:cs typeface="Arial" panose="020B0604020202020204" pitchFamily="34" charset="0"/>
              </a:rPr>
              <a:t> y numérico en particular-</a:t>
            </a:r>
            <a:endParaRPr lang="es-ES" sz="1100" dirty="0">
              <a:solidFill>
                <a:schemeClr val="tx1"/>
              </a:solidFill>
              <a:latin typeface="Arial" panose="020B0604020202020204" pitchFamily="34" charset="0"/>
              <a:cs typeface="Arial" panose="020B0604020202020204" pitchFamily="34" charset="0"/>
            </a:endParaRPr>
          </a:p>
        </p:txBody>
      </p:sp>
      <p:sp>
        <p:nvSpPr>
          <p:cNvPr id="45" name="44 Rectángulo"/>
          <p:cNvSpPr/>
          <p:nvPr/>
        </p:nvSpPr>
        <p:spPr>
          <a:xfrm>
            <a:off x="357158" y="3857634"/>
            <a:ext cx="3429024" cy="865824"/>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En esta postura teórica, el constructivismo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trata de diseñar escenarios que permitan 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los niños establezcan un diálogo con 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conocimiento diferente al que la escuela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tradicional les ha permitido establecer.</a:t>
            </a:r>
            <a:endParaRPr kumimoji="0" lang="es-E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7" name="46 Rectángulo"/>
          <p:cNvSpPr/>
          <p:nvPr/>
        </p:nvSpPr>
        <p:spPr>
          <a:xfrm>
            <a:off x="5072066" y="3000378"/>
            <a:ext cx="3744416" cy="785818"/>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El que los niños tengan la posibilidad 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expresar sus personales maneras 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concebir la numerosidad de las colecciones, así como la forma espontánea que tienen de representarla.</a:t>
            </a:r>
          </a:p>
        </p:txBody>
      </p:sp>
      <p:sp>
        <p:nvSpPr>
          <p:cNvPr id="49" name="48 Rectángulo"/>
          <p:cNvSpPr/>
          <p:nvPr/>
        </p:nvSpPr>
        <p:spPr>
          <a:xfrm>
            <a:off x="5072066" y="3929072"/>
            <a:ext cx="3770815" cy="7143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Arial" panose="020B0604020202020204" pitchFamily="34" charset="0"/>
                <a:cs typeface="Arial" panose="020B0604020202020204" pitchFamily="34" charset="0"/>
              </a:rPr>
              <a:t>En el proceso de aprendizaje los niños se van convenciendo de que siempre les tienen que decir qué hacer y cómo actuar, porque parece que son incapaces de pensar por sí mismos.</a:t>
            </a:r>
            <a:endParaRPr lang="es-ES" sz="1050" dirty="0">
              <a:solidFill>
                <a:schemeClr val="tx1"/>
              </a:solidFill>
              <a:latin typeface="Arial" panose="020B0604020202020204" pitchFamily="34" charset="0"/>
              <a:cs typeface="Arial" panose="020B0604020202020204" pitchFamily="34" charset="0"/>
            </a:endParaRPr>
          </a:p>
        </p:txBody>
      </p:sp>
      <p:sp>
        <p:nvSpPr>
          <p:cNvPr id="50" name="49 Flecha derecha"/>
          <p:cNvSpPr/>
          <p:nvPr/>
        </p:nvSpPr>
        <p:spPr>
          <a:xfrm>
            <a:off x="4000496" y="3143254"/>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derecha"/>
          <p:cNvSpPr/>
          <p:nvPr/>
        </p:nvSpPr>
        <p:spPr>
          <a:xfrm>
            <a:off x="4000496" y="4071948"/>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2" name="40 Rectángulo">
            <a:extLst>
              <a:ext uri="{FF2B5EF4-FFF2-40B4-BE49-F238E27FC236}">
                <a16:creationId xmlns:a16="http://schemas.microsoft.com/office/drawing/2014/main" id="{F57992C7-FD7D-435F-9DB7-DF76C1DC120D}"/>
              </a:ext>
            </a:extLst>
          </p:cNvPr>
          <p:cNvSpPr/>
          <p:nvPr/>
        </p:nvSpPr>
        <p:spPr>
          <a:xfrm>
            <a:off x="2045268" y="392891"/>
            <a:ext cx="4477399" cy="6979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effectLst/>
                <a:latin typeface="Times New Roman" panose="02020603050405020304" pitchFamily="18" charset="0"/>
                <a:ea typeface="Calibri" panose="020F0502020204030204" pitchFamily="34" charset="0"/>
              </a:rPr>
              <a:t> </a:t>
            </a:r>
            <a:r>
              <a:rPr lang="es-ES" dirty="0">
                <a:solidFill>
                  <a:schemeClr val="tx1"/>
                </a:solidFill>
                <a:effectLst/>
                <a:latin typeface="+mj-lt"/>
                <a:ea typeface="Calibri" panose="020F0502020204030204" pitchFamily="34" charset="0"/>
              </a:rPr>
              <a:t>Sistema de Numeración: consideraciones acerca de su enseñanza </a:t>
            </a:r>
            <a:endParaRPr lang="es-ES" dirty="0">
              <a:solidFill>
                <a:schemeClr val="tx1"/>
              </a:solidFill>
              <a:latin typeface="+mj-lt"/>
              <a:cs typeface="Arial" panose="020B0604020202020204" pitchFamily="34" charset="0"/>
            </a:endParaRPr>
          </a:p>
        </p:txBody>
      </p:sp>
      <p:sp>
        <p:nvSpPr>
          <p:cNvPr id="3" name="40 Rectángulo">
            <a:extLst>
              <a:ext uri="{FF2B5EF4-FFF2-40B4-BE49-F238E27FC236}">
                <a16:creationId xmlns:a16="http://schemas.microsoft.com/office/drawing/2014/main" id="{0A7B0877-DC2F-4B78-8C9B-0D5F23862432}"/>
              </a:ext>
            </a:extLst>
          </p:cNvPr>
          <p:cNvSpPr/>
          <p:nvPr/>
        </p:nvSpPr>
        <p:spPr>
          <a:xfrm>
            <a:off x="254051" y="1566604"/>
            <a:ext cx="3024336" cy="14124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effectLst/>
                <a:latin typeface="+mj-lt"/>
                <a:ea typeface="Calibri" panose="020F0502020204030204" pitchFamily="34" charset="0"/>
                <a:cs typeface="Times New Roman" panose="02020603050405020304" pitchFamily="18" charset="0"/>
              </a:rPr>
              <a:t>De tema analizan las maneras en la que la producción escolar considerar las condiciones de reunir las enseñanzas a fines de colocar a los niños y que puedan aprender tengan el dominio de herramienta cultural</a:t>
            </a:r>
          </a:p>
          <a:p>
            <a:pPr algn="ctr"/>
            <a:endParaRPr lang="es-ES" sz="1100" dirty="0">
              <a:solidFill>
                <a:schemeClr val="tx1"/>
              </a:solidFill>
              <a:latin typeface="Arial" panose="020B0604020202020204" pitchFamily="34" charset="0"/>
              <a:cs typeface="Arial" panose="020B0604020202020204" pitchFamily="34" charset="0"/>
            </a:endParaRPr>
          </a:p>
        </p:txBody>
      </p:sp>
      <p:sp>
        <p:nvSpPr>
          <p:cNvPr id="4" name="40 Rectángulo">
            <a:extLst>
              <a:ext uri="{FF2B5EF4-FFF2-40B4-BE49-F238E27FC236}">
                <a16:creationId xmlns:a16="http://schemas.microsoft.com/office/drawing/2014/main" id="{A0DE7B7B-A434-4141-8AA1-CCA63E990886}"/>
              </a:ext>
            </a:extLst>
          </p:cNvPr>
          <p:cNvSpPr/>
          <p:nvPr/>
        </p:nvSpPr>
        <p:spPr>
          <a:xfrm>
            <a:off x="429784" y="3459698"/>
            <a:ext cx="2357422" cy="6894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effectLst/>
                <a:latin typeface="+mj-lt"/>
                <a:ea typeface="Calibri" panose="020F0502020204030204" pitchFamily="34" charset="0"/>
                <a:cs typeface="Times New Roman" panose="02020603050405020304" pitchFamily="18" charset="0"/>
              </a:rPr>
              <a:t>Enseñanza de la matemática lugar estratégico en la trayectoria escolar por los países </a:t>
            </a:r>
          </a:p>
          <a:p>
            <a:pPr algn="ctr"/>
            <a:endParaRPr lang="es-ES" sz="1100" dirty="0">
              <a:solidFill>
                <a:schemeClr val="tx1"/>
              </a:solidFill>
              <a:latin typeface="Arial" panose="020B0604020202020204" pitchFamily="34" charset="0"/>
              <a:cs typeface="Arial" panose="020B0604020202020204" pitchFamily="34" charset="0"/>
            </a:endParaRPr>
          </a:p>
        </p:txBody>
      </p:sp>
      <p:sp>
        <p:nvSpPr>
          <p:cNvPr id="5" name="40 Rectángulo">
            <a:extLst>
              <a:ext uri="{FF2B5EF4-FFF2-40B4-BE49-F238E27FC236}">
                <a16:creationId xmlns:a16="http://schemas.microsoft.com/office/drawing/2014/main" id="{40609372-C6E7-44DB-9214-A4CCE42F5310}"/>
              </a:ext>
            </a:extLst>
          </p:cNvPr>
          <p:cNvSpPr/>
          <p:nvPr/>
        </p:nvSpPr>
        <p:spPr>
          <a:xfrm>
            <a:off x="3707904" y="1478827"/>
            <a:ext cx="2357422" cy="1500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effectLst/>
                <a:latin typeface="+mj-lt"/>
                <a:ea typeface="Calibri" panose="020F0502020204030204" pitchFamily="34" charset="0"/>
                <a:cs typeface="Times New Roman" panose="02020603050405020304" pitchFamily="18" charset="0"/>
              </a:rPr>
              <a:t>las características de estas situaciones planteadas el papel del docente tiene que identificar con un simple facilitador cuya tarea principal son los diseños de una situación que favorezca la libre exploración de los sujetos.</a:t>
            </a:r>
          </a:p>
          <a:p>
            <a:pPr algn="ctr"/>
            <a:endParaRPr lang="es-ES" sz="1100" dirty="0">
              <a:solidFill>
                <a:schemeClr val="tx1"/>
              </a:solidFill>
              <a:latin typeface="Arial" panose="020B0604020202020204" pitchFamily="34" charset="0"/>
              <a:cs typeface="Arial" panose="020B0604020202020204" pitchFamily="34" charset="0"/>
            </a:endParaRPr>
          </a:p>
        </p:txBody>
      </p:sp>
      <p:sp>
        <p:nvSpPr>
          <p:cNvPr id="6" name="40 Rectángulo">
            <a:extLst>
              <a:ext uri="{FF2B5EF4-FFF2-40B4-BE49-F238E27FC236}">
                <a16:creationId xmlns:a16="http://schemas.microsoft.com/office/drawing/2014/main" id="{B1CDA42A-E5DE-4A5C-9333-F269B294E700}"/>
              </a:ext>
            </a:extLst>
          </p:cNvPr>
          <p:cNvSpPr/>
          <p:nvPr/>
        </p:nvSpPr>
        <p:spPr>
          <a:xfrm>
            <a:off x="3497169" y="3161454"/>
            <a:ext cx="2357422" cy="1500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latin typeface="Arial" panose="020B0604020202020204" pitchFamily="34" charset="0"/>
                <a:cs typeface="Arial" panose="020B0604020202020204" pitchFamily="34" charset="0"/>
              </a:rPr>
              <a:t>Sistema de representación de cantidades de formas gramáticas de cualquier sistema de representación involucrada en un proceso a diferencia de los elementos y relaciones reconocidos en el objeto de ser representado. </a:t>
            </a:r>
            <a:endParaRPr lang="es-ES" sz="1100" dirty="0">
              <a:solidFill>
                <a:schemeClr val="tx1"/>
              </a:solidFill>
              <a:latin typeface="Arial" panose="020B0604020202020204" pitchFamily="34" charset="0"/>
              <a:cs typeface="Arial" panose="020B0604020202020204" pitchFamily="34" charset="0"/>
            </a:endParaRPr>
          </a:p>
        </p:txBody>
      </p:sp>
      <p:sp>
        <p:nvSpPr>
          <p:cNvPr id="7" name="40 Rectángulo">
            <a:extLst>
              <a:ext uri="{FF2B5EF4-FFF2-40B4-BE49-F238E27FC236}">
                <a16:creationId xmlns:a16="http://schemas.microsoft.com/office/drawing/2014/main" id="{923720F6-7737-4266-AFB5-FB4B13CAA2E5}"/>
              </a:ext>
            </a:extLst>
          </p:cNvPr>
          <p:cNvSpPr/>
          <p:nvPr/>
        </p:nvSpPr>
        <p:spPr>
          <a:xfrm>
            <a:off x="6372200" y="1851673"/>
            <a:ext cx="2448272" cy="19179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latin typeface="Arial" panose="020B0604020202020204" pitchFamily="34" charset="0"/>
                <a:cs typeface="Arial" panose="020B0604020202020204" pitchFamily="34" charset="0"/>
              </a:rPr>
              <a:t>Se propone aportar al esfuerzo por entender los procesos sociales y educativos que fluyen de la producción escolar centrándose de manera específica en analizar de qué manera la enseñanza usual del sistema de numeración.</a:t>
            </a:r>
            <a:endParaRPr lang="es-ES" sz="1100" dirty="0">
              <a:solidFill>
                <a:schemeClr val="tx1"/>
              </a:solidFill>
              <a:latin typeface="Arial" panose="020B0604020202020204" pitchFamily="34" charset="0"/>
              <a:cs typeface="Arial" panose="020B0604020202020204" pitchFamily="34" charset="0"/>
            </a:endParaRPr>
          </a:p>
        </p:txBody>
      </p:sp>
      <p:sp>
        <p:nvSpPr>
          <p:cNvPr id="8" name="49 Flecha derecha">
            <a:extLst>
              <a:ext uri="{FF2B5EF4-FFF2-40B4-BE49-F238E27FC236}">
                <a16:creationId xmlns:a16="http://schemas.microsoft.com/office/drawing/2014/main" id="{1179B04E-7CC9-4862-AC3B-2173B324E03C}"/>
              </a:ext>
            </a:extLst>
          </p:cNvPr>
          <p:cNvSpPr/>
          <p:nvPr/>
        </p:nvSpPr>
        <p:spPr>
          <a:xfrm>
            <a:off x="5508104" y="2672253"/>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49 Flecha derecha">
            <a:extLst>
              <a:ext uri="{FF2B5EF4-FFF2-40B4-BE49-F238E27FC236}">
                <a16:creationId xmlns:a16="http://schemas.microsoft.com/office/drawing/2014/main" id="{4592BA39-6423-4180-9BD3-F8662EAF02A2}"/>
              </a:ext>
            </a:extLst>
          </p:cNvPr>
          <p:cNvSpPr/>
          <p:nvPr/>
        </p:nvSpPr>
        <p:spPr>
          <a:xfrm>
            <a:off x="2646702" y="3551513"/>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49 Flecha derecha">
            <a:extLst>
              <a:ext uri="{FF2B5EF4-FFF2-40B4-BE49-F238E27FC236}">
                <a16:creationId xmlns:a16="http://schemas.microsoft.com/office/drawing/2014/main" id="{9185E4DF-2C94-48B3-9881-8A1C6B65ACDA}"/>
              </a:ext>
            </a:extLst>
          </p:cNvPr>
          <p:cNvSpPr/>
          <p:nvPr/>
        </p:nvSpPr>
        <p:spPr>
          <a:xfrm>
            <a:off x="2815868" y="2672253"/>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49 Flecha derecha">
            <a:extLst>
              <a:ext uri="{FF2B5EF4-FFF2-40B4-BE49-F238E27FC236}">
                <a16:creationId xmlns:a16="http://schemas.microsoft.com/office/drawing/2014/main" id="{F294D069-5398-46A4-B3A3-B727F3C32AF6}"/>
              </a:ext>
            </a:extLst>
          </p:cNvPr>
          <p:cNvSpPr/>
          <p:nvPr/>
        </p:nvSpPr>
        <p:spPr>
          <a:xfrm rot="5400000">
            <a:off x="922892" y="2823778"/>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49 Flecha derecha">
            <a:extLst>
              <a:ext uri="{FF2B5EF4-FFF2-40B4-BE49-F238E27FC236}">
                <a16:creationId xmlns:a16="http://schemas.microsoft.com/office/drawing/2014/main" id="{D6AEA2CB-7019-4037-A5AD-EFAED17CC195}"/>
              </a:ext>
            </a:extLst>
          </p:cNvPr>
          <p:cNvSpPr/>
          <p:nvPr/>
        </p:nvSpPr>
        <p:spPr>
          <a:xfrm rot="5400000">
            <a:off x="1068847" y="921159"/>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49 Flecha derecha">
            <a:extLst>
              <a:ext uri="{FF2B5EF4-FFF2-40B4-BE49-F238E27FC236}">
                <a16:creationId xmlns:a16="http://schemas.microsoft.com/office/drawing/2014/main" id="{AC6B4F68-C768-4E65-A8D4-74796214EAE1}"/>
              </a:ext>
            </a:extLst>
          </p:cNvPr>
          <p:cNvSpPr/>
          <p:nvPr/>
        </p:nvSpPr>
        <p:spPr>
          <a:xfrm>
            <a:off x="1154225" y="544081"/>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49 Flecha derecha">
            <a:extLst>
              <a:ext uri="{FF2B5EF4-FFF2-40B4-BE49-F238E27FC236}">
                <a16:creationId xmlns:a16="http://schemas.microsoft.com/office/drawing/2014/main" id="{67247613-9AD2-416D-B5EC-F438D5A10ADC}"/>
              </a:ext>
            </a:extLst>
          </p:cNvPr>
          <p:cNvSpPr/>
          <p:nvPr/>
        </p:nvSpPr>
        <p:spPr>
          <a:xfrm rot="10800000">
            <a:off x="6666684" y="623294"/>
            <a:ext cx="864096"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49 Flecha derecha">
            <a:extLst>
              <a:ext uri="{FF2B5EF4-FFF2-40B4-BE49-F238E27FC236}">
                <a16:creationId xmlns:a16="http://schemas.microsoft.com/office/drawing/2014/main" id="{DBC4392D-675B-475E-9F84-190E9589B5DC}"/>
              </a:ext>
            </a:extLst>
          </p:cNvPr>
          <p:cNvSpPr/>
          <p:nvPr/>
        </p:nvSpPr>
        <p:spPr>
          <a:xfrm rot="5400000">
            <a:off x="6920681" y="1104010"/>
            <a:ext cx="1031413" cy="4639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49 Flecha derecha">
            <a:extLst>
              <a:ext uri="{FF2B5EF4-FFF2-40B4-BE49-F238E27FC236}">
                <a16:creationId xmlns:a16="http://schemas.microsoft.com/office/drawing/2014/main" id="{1064FD56-9907-45A5-8D3E-19F33630AEFF}"/>
              </a:ext>
            </a:extLst>
          </p:cNvPr>
          <p:cNvSpPr/>
          <p:nvPr/>
        </p:nvSpPr>
        <p:spPr>
          <a:xfrm rot="5121981">
            <a:off x="4823257" y="1014751"/>
            <a:ext cx="578457"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49 Flecha derecha">
            <a:extLst>
              <a:ext uri="{FF2B5EF4-FFF2-40B4-BE49-F238E27FC236}">
                <a16:creationId xmlns:a16="http://schemas.microsoft.com/office/drawing/2014/main" id="{DDD80620-1F53-4CD0-943B-7647C36E4F0D}"/>
              </a:ext>
            </a:extLst>
          </p:cNvPr>
          <p:cNvSpPr/>
          <p:nvPr/>
        </p:nvSpPr>
        <p:spPr>
          <a:xfrm>
            <a:off x="5889478" y="4076278"/>
            <a:ext cx="1202802" cy="53743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49 Flecha derecha">
            <a:extLst>
              <a:ext uri="{FF2B5EF4-FFF2-40B4-BE49-F238E27FC236}">
                <a16:creationId xmlns:a16="http://schemas.microsoft.com/office/drawing/2014/main" id="{6B970923-9E66-4FCC-867A-E722372B2C18}"/>
              </a:ext>
            </a:extLst>
          </p:cNvPr>
          <p:cNvSpPr/>
          <p:nvPr/>
        </p:nvSpPr>
        <p:spPr>
          <a:xfrm rot="5400000">
            <a:off x="7206170" y="3859285"/>
            <a:ext cx="864096" cy="4616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El ABC de la diabetes - Beyond Type 2">
            <a:extLst>
              <a:ext uri="{FF2B5EF4-FFF2-40B4-BE49-F238E27FC236}">
                <a16:creationId xmlns:a16="http://schemas.microsoft.com/office/drawing/2014/main" id="{45CEA0B7-FF63-414A-961E-05CD44743E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07" t="8705" r="36509"/>
          <a:stretch/>
        </p:blipFill>
        <p:spPr bwMode="auto">
          <a:xfrm>
            <a:off x="7595740" y="266112"/>
            <a:ext cx="1220702" cy="146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eles números bonitos star leyva">
            <a:extLst>
              <a:ext uri="{FF2B5EF4-FFF2-40B4-BE49-F238E27FC236}">
                <a16:creationId xmlns:a16="http://schemas.microsoft.com/office/drawing/2014/main" id="{9409B7F4-0D4C-48E6-B852-2DBC8A2FDA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537"/>
          <a:stretch/>
        </p:blipFill>
        <p:spPr bwMode="auto">
          <a:xfrm>
            <a:off x="261085" y="154261"/>
            <a:ext cx="893140" cy="1348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eles números bonitos star leyva">
            <a:extLst>
              <a:ext uri="{FF2B5EF4-FFF2-40B4-BE49-F238E27FC236}">
                <a16:creationId xmlns:a16="http://schemas.microsoft.com/office/drawing/2014/main" id="{3FE8BBCC-5CA0-4DFA-905D-E500F6B32E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01" t="90" r="32872" b="-90"/>
          <a:stretch/>
        </p:blipFill>
        <p:spPr bwMode="auto">
          <a:xfrm>
            <a:off x="2473242" y="3765359"/>
            <a:ext cx="783248" cy="1159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teles números bonitos star leyva">
            <a:extLst>
              <a:ext uri="{FF2B5EF4-FFF2-40B4-BE49-F238E27FC236}">
                <a16:creationId xmlns:a16="http://schemas.microsoft.com/office/drawing/2014/main" id="{731E30F9-DDB4-45B4-B662-B6B49A92A0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37"/>
          <a:stretch/>
        </p:blipFill>
        <p:spPr bwMode="auto">
          <a:xfrm>
            <a:off x="7869018" y="3480732"/>
            <a:ext cx="1202803" cy="1455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685</Words>
  <Application>Microsoft Office PowerPoint</Application>
  <PresentationFormat>Presentación en pantalla (16:9)</PresentationFormat>
  <Paragraphs>63</Paragraphs>
  <Slides>4</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vt:i4>
      </vt:variant>
    </vt:vector>
  </HeadingPairs>
  <TitlesOfParts>
    <vt:vector size="14" baseType="lpstr">
      <vt:lpstr>Arial</vt:lpstr>
      <vt:lpstr>Miriam</vt:lpstr>
      <vt:lpstr>Patrick Hand</vt:lpstr>
      <vt:lpstr>Franklin Gothic Medium</vt:lpstr>
      <vt:lpstr>Franklin Gothic Medium Cond</vt:lpstr>
      <vt:lpstr>Times New Roman</vt:lpstr>
      <vt:lpstr>Patrick Hand SC</vt:lpstr>
      <vt:lpstr>Calibri</vt:lpstr>
      <vt:lpstr>Aharoni</vt:lpstr>
      <vt:lpstr>English Language Grammar Rules by Slidesgo</vt:lpstr>
      <vt:lpstr>ESCUELA NORMAL DE EDUCACIÓN PREESCOLAR  Equipo 2 Unidad 2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 Impresos</dc:creator>
  <cp:lastModifiedBy>SAHORY YUVISELA GONZALEZ GIL</cp:lastModifiedBy>
  <cp:revision>13</cp:revision>
  <dcterms:modified xsi:type="dcterms:W3CDTF">2021-10-02T03:47:23Z</dcterms:modified>
</cp:coreProperties>
</file>