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7"/>
  </p:notesMasterIdLst>
  <p:sldIdLst>
    <p:sldId id="256" r:id="rId2"/>
    <p:sldId id="257" r:id="rId3"/>
    <p:sldId id="261" r:id="rId4"/>
    <p:sldId id="262" r:id="rId5"/>
    <p:sldId id="263" r:id="rId6"/>
  </p:sldIdLst>
  <p:sldSz cx="9864725" cy="7343775"/>
  <p:notesSz cx="6858000" cy="9144000"/>
  <p:embeddedFontLst>
    <p:embeddedFont>
      <p:font typeface="Brighly Crush" panose="02000500000000000000" pitchFamily="50" charset="0"/>
      <p:bold r:id="rId8"/>
    </p:embeddedFont>
    <p:embeddedFont>
      <p:font typeface="Brush Script MT" panose="03060802040406070304" pitchFamily="66" charset="0"/>
      <p:italic r:id="rId9"/>
    </p:embeddedFont>
    <p:embeddedFont>
      <p:font typeface="Nixie One" panose="020B0604020202020204" charset="0"/>
      <p:regular r:id="rId10"/>
    </p:embeddedFont>
    <p:embeddedFont>
      <p:font typeface="Varela Round" panose="020B0604020202020204" charset="-79"/>
      <p:regular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42A20BD-2505-46DF-82F6-A791D1CCFF51}">
  <a:tblStyle styleId="{242A20BD-2505-46DF-82F6-A791D1CCFF51}"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EBB38DEC-D873-43F8-8245-15F6AB083779}"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42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5f391192_00: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3606f1c2d_30: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5ed75ccf_015: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35f391192_017: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777669" y="717031"/>
            <a:ext cx="222344" cy="294266"/>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 name="Google Shape;11;p2"/>
          <p:cNvSpPr/>
          <p:nvPr/>
        </p:nvSpPr>
        <p:spPr>
          <a:xfrm>
            <a:off x="1291859" y="-1146182"/>
            <a:ext cx="7281061" cy="9636215"/>
          </a:xfrm>
          <a:prstGeom prst="ellipse">
            <a:avLst/>
          </a:prstGeom>
          <a:noFill/>
          <a:ln w="9525" cap="flat" cmpd="sng">
            <a:solidFill>
              <a:srgbClr val="A1BEC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2" name="Google Shape;12;p2"/>
          <p:cNvSpPr txBox="1">
            <a:spLocks noGrp="1"/>
          </p:cNvSpPr>
          <p:nvPr>
            <p:ph type="ctrTitle"/>
          </p:nvPr>
        </p:nvSpPr>
        <p:spPr>
          <a:xfrm>
            <a:off x="2433198" y="2843884"/>
            <a:ext cx="4998386" cy="1655936"/>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13" name="Google Shape;13;p2"/>
          <p:cNvSpPr/>
          <p:nvPr/>
        </p:nvSpPr>
        <p:spPr>
          <a:xfrm>
            <a:off x="288638" y="-1266081"/>
            <a:ext cx="2532205" cy="3351281"/>
          </a:xfrm>
          <a:prstGeom prst="donut">
            <a:avLst>
              <a:gd name="adj" fmla="val 29778"/>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4" name="Google Shape;14;p2"/>
          <p:cNvSpPr/>
          <p:nvPr/>
        </p:nvSpPr>
        <p:spPr>
          <a:xfrm>
            <a:off x="9006929" y="4115391"/>
            <a:ext cx="1055733" cy="1397224"/>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5" name="Google Shape;15;p2"/>
          <p:cNvSpPr/>
          <p:nvPr/>
        </p:nvSpPr>
        <p:spPr>
          <a:xfrm>
            <a:off x="2433200" y="773572"/>
            <a:ext cx="709432" cy="938906"/>
          </a:xfrm>
          <a:prstGeom prst="ellipse">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6" name="Google Shape;16;p2"/>
          <p:cNvSpPr/>
          <p:nvPr/>
        </p:nvSpPr>
        <p:spPr>
          <a:xfrm>
            <a:off x="7285001" y="4947396"/>
            <a:ext cx="2464240" cy="3261330"/>
          </a:xfrm>
          <a:prstGeom prst="donut">
            <a:avLst>
              <a:gd name="adj" fmla="val 11909"/>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 name="Google Shape;17;p2"/>
          <p:cNvSpPr/>
          <p:nvPr/>
        </p:nvSpPr>
        <p:spPr>
          <a:xfrm>
            <a:off x="148638" y="4559182"/>
            <a:ext cx="709432" cy="938906"/>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 name="Google Shape;18;p2"/>
          <p:cNvSpPr/>
          <p:nvPr/>
        </p:nvSpPr>
        <p:spPr>
          <a:xfrm>
            <a:off x="406230" y="6021333"/>
            <a:ext cx="1302999" cy="1724470"/>
          </a:xfrm>
          <a:prstGeom prst="donut">
            <a:avLst>
              <a:gd name="adj" fmla="val 42915"/>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9" name="Google Shape;19;p2"/>
          <p:cNvSpPr/>
          <p:nvPr/>
        </p:nvSpPr>
        <p:spPr>
          <a:xfrm>
            <a:off x="8894463" y="3629342"/>
            <a:ext cx="328825" cy="435186"/>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0" name="Google Shape;20;p2"/>
          <p:cNvSpPr/>
          <p:nvPr/>
        </p:nvSpPr>
        <p:spPr>
          <a:xfrm>
            <a:off x="8197706" y="-428691"/>
            <a:ext cx="1478738" cy="1957054"/>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1" name="Google Shape;21;p2"/>
          <p:cNvSpPr/>
          <p:nvPr/>
        </p:nvSpPr>
        <p:spPr>
          <a:xfrm>
            <a:off x="8894466" y="1146293"/>
            <a:ext cx="709432" cy="938906"/>
          </a:xfrm>
          <a:prstGeom prst="ellipse">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2" name="Google Shape;22;p2"/>
          <p:cNvSpPr/>
          <p:nvPr/>
        </p:nvSpPr>
        <p:spPr>
          <a:xfrm>
            <a:off x="230844" y="993592"/>
            <a:ext cx="940191" cy="1244308"/>
          </a:xfrm>
          <a:prstGeom prst="ellipse">
            <a:avLst/>
          </a:prstGeom>
          <a:noFill/>
          <a:ln w="9525" cap="flat" cmpd="sng">
            <a:solidFill>
              <a:srgbClr val="00ACC3"/>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3" name="Google Shape;23;p2"/>
          <p:cNvSpPr/>
          <p:nvPr/>
        </p:nvSpPr>
        <p:spPr>
          <a:xfrm>
            <a:off x="-131805" y="4188031"/>
            <a:ext cx="1270310" cy="1681208"/>
          </a:xfrm>
          <a:prstGeom prst="ellipse">
            <a:avLst/>
          </a:prstGeom>
          <a:noFill/>
          <a:ln w="9525" cap="flat" cmpd="sng">
            <a:solidFill>
              <a:srgbClr val="BBCD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4" name="Google Shape;24;p2"/>
          <p:cNvSpPr/>
          <p:nvPr/>
        </p:nvSpPr>
        <p:spPr>
          <a:xfrm>
            <a:off x="8792461" y="1011296"/>
            <a:ext cx="913328" cy="1208757"/>
          </a:xfrm>
          <a:prstGeom prst="ellipse">
            <a:avLst/>
          </a:prstGeom>
          <a:noFill/>
          <a:ln w="9525" cap="flat" cmpd="sng">
            <a:solidFill>
              <a:srgbClr val="65BB48"/>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5" name="Google Shape;25;p2"/>
          <p:cNvSpPr/>
          <p:nvPr/>
        </p:nvSpPr>
        <p:spPr>
          <a:xfrm>
            <a:off x="1138506" y="5574867"/>
            <a:ext cx="222344" cy="294266"/>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64"/>
        <p:cNvGrpSpPr/>
        <p:nvPr/>
      </p:nvGrpSpPr>
      <p:grpSpPr>
        <a:xfrm>
          <a:off x="0" y="0"/>
          <a:ext cx="0" cy="0"/>
          <a:chOff x="0" y="0"/>
          <a:chExt cx="0" cy="0"/>
        </a:xfrm>
      </p:grpSpPr>
      <p:sp>
        <p:nvSpPr>
          <p:cNvPr id="65" name="Google Shape;65;p5"/>
          <p:cNvSpPr/>
          <p:nvPr/>
        </p:nvSpPr>
        <p:spPr>
          <a:xfrm>
            <a:off x="1234389" y="3852966"/>
            <a:ext cx="964141" cy="1276005"/>
          </a:xfrm>
          <a:prstGeom prst="ellipse">
            <a:avLst/>
          </a:prstGeom>
          <a:noFill/>
          <a:ln w="9525" cap="flat" cmpd="sng">
            <a:solidFill>
              <a:srgbClr val="BBCD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66" name="Google Shape;66;p5"/>
          <p:cNvSpPr txBox="1">
            <a:spLocks noGrp="1"/>
          </p:cNvSpPr>
          <p:nvPr>
            <p:ph type="title"/>
          </p:nvPr>
        </p:nvSpPr>
        <p:spPr>
          <a:xfrm>
            <a:off x="3167282" y="1297924"/>
            <a:ext cx="5691312" cy="915349"/>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67" name="Google Shape;67;p5"/>
          <p:cNvSpPr txBox="1">
            <a:spLocks noGrp="1"/>
          </p:cNvSpPr>
          <p:nvPr>
            <p:ph type="body" idx="1"/>
          </p:nvPr>
        </p:nvSpPr>
        <p:spPr>
          <a:xfrm>
            <a:off x="3167282" y="2178444"/>
            <a:ext cx="5691312" cy="3977932"/>
          </a:xfrm>
          <a:prstGeom prst="rect">
            <a:avLst/>
          </a:prstGeom>
        </p:spPr>
        <p:txBody>
          <a:bodyPr spcFirstLastPara="1" wrap="square" lIns="91425" tIns="91425" rIns="91425" bIns="91425" anchor="t" anchorCtr="0">
            <a:noAutofit/>
          </a:bodyPr>
          <a:lstStyle>
            <a:lvl1pPr marL="457190" lvl="0" indent="-380992">
              <a:spcBef>
                <a:spcPts val="600"/>
              </a:spcBef>
              <a:spcAft>
                <a:spcPts val="0"/>
              </a:spcAft>
              <a:buSzPts val="2400"/>
              <a:buChar char="◎"/>
              <a:defRPr sz="2400"/>
            </a:lvl1pPr>
            <a:lvl2pPr marL="914380" lvl="1" indent="-380992">
              <a:spcBef>
                <a:spcPts val="0"/>
              </a:spcBef>
              <a:spcAft>
                <a:spcPts val="0"/>
              </a:spcAft>
              <a:buSzPts val="2400"/>
              <a:buChar char="◉"/>
              <a:defRPr/>
            </a:lvl2pPr>
            <a:lvl3pPr marL="1371570" lvl="2" indent="-380992">
              <a:spcBef>
                <a:spcPts val="0"/>
              </a:spcBef>
              <a:spcAft>
                <a:spcPts val="0"/>
              </a:spcAft>
              <a:buSzPts val="2400"/>
              <a:buChar char="￮"/>
              <a:defRPr/>
            </a:lvl3pPr>
            <a:lvl4pPr marL="1828760" lvl="3" indent="-380992">
              <a:spcBef>
                <a:spcPts val="0"/>
              </a:spcBef>
              <a:spcAft>
                <a:spcPts val="0"/>
              </a:spcAft>
              <a:buSzPts val="2400"/>
              <a:buChar char="●"/>
              <a:defRPr sz="2400"/>
            </a:lvl4pPr>
            <a:lvl5pPr marL="2285951" lvl="4" indent="-380992">
              <a:spcBef>
                <a:spcPts val="0"/>
              </a:spcBef>
              <a:spcAft>
                <a:spcPts val="0"/>
              </a:spcAft>
              <a:buSzPts val="2400"/>
              <a:buChar char="○"/>
              <a:defRPr sz="2400"/>
            </a:lvl5pPr>
            <a:lvl6pPr marL="2743142" lvl="5" indent="-380992">
              <a:spcBef>
                <a:spcPts val="0"/>
              </a:spcBef>
              <a:spcAft>
                <a:spcPts val="0"/>
              </a:spcAft>
              <a:buSzPts val="2400"/>
              <a:buChar char="■"/>
              <a:defRPr sz="2400"/>
            </a:lvl6pPr>
            <a:lvl7pPr marL="3200332" lvl="6" indent="-380992">
              <a:spcBef>
                <a:spcPts val="0"/>
              </a:spcBef>
              <a:spcAft>
                <a:spcPts val="0"/>
              </a:spcAft>
              <a:buSzPts val="2400"/>
              <a:buChar char="●"/>
              <a:defRPr sz="2400"/>
            </a:lvl7pPr>
            <a:lvl8pPr marL="3657522" lvl="7" indent="-380992">
              <a:spcBef>
                <a:spcPts val="0"/>
              </a:spcBef>
              <a:spcAft>
                <a:spcPts val="0"/>
              </a:spcAft>
              <a:buSzPts val="2400"/>
              <a:buChar char="○"/>
              <a:defRPr sz="2400"/>
            </a:lvl8pPr>
            <a:lvl9pPr marL="4114712" lvl="8" indent="-380992">
              <a:spcBef>
                <a:spcPts val="0"/>
              </a:spcBef>
              <a:spcAft>
                <a:spcPts val="0"/>
              </a:spcAft>
              <a:buSzPts val="2400"/>
              <a:buChar char="■"/>
              <a:defRPr sz="2400"/>
            </a:lvl9pPr>
          </a:lstStyle>
          <a:p>
            <a:endParaRPr/>
          </a:p>
        </p:txBody>
      </p:sp>
      <p:sp>
        <p:nvSpPr>
          <p:cNvPr id="68" name="Google Shape;68;p5"/>
          <p:cNvSpPr/>
          <p:nvPr/>
        </p:nvSpPr>
        <p:spPr>
          <a:xfrm>
            <a:off x="280412" y="-294550"/>
            <a:ext cx="2532205" cy="3351281"/>
          </a:xfrm>
          <a:prstGeom prst="donut">
            <a:avLst>
              <a:gd name="adj" fmla="val 29778"/>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69" name="Google Shape;69;p5"/>
          <p:cNvSpPr/>
          <p:nvPr/>
        </p:nvSpPr>
        <p:spPr>
          <a:xfrm>
            <a:off x="-164978" y="1941850"/>
            <a:ext cx="1055733" cy="1397224"/>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0" name="Google Shape;70;p5"/>
          <p:cNvSpPr/>
          <p:nvPr/>
        </p:nvSpPr>
        <p:spPr>
          <a:xfrm>
            <a:off x="2524009" y="347843"/>
            <a:ext cx="709432" cy="938906"/>
          </a:xfrm>
          <a:prstGeom prst="ellipse">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1" name="Google Shape;71;p5"/>
          <p:cNvSpPr/>
          <p:nvPr/>
        </p:nvSpPr>
        <p:spPr>
          <a:xfrm>
            <a:off x="850893" y="3339074"/>
            <a:ext cx="875138" cy="1158213"/>
          </a:xfrm>
          <a:prstGeom prst="donut">
            <a:avLst>
              <a:gd name="adj" fmla="val 22275"/>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2" name="Google Shape;72;p5"/>
          <p:cNvSpPr/>
          <p:nvPr/>
        </p:nvSpPr>
        <p:spPr>
          <a:xfrm>
            <a:off x="165787" y="5925209"/>
            <a:ext cx="1302999" cy="1724470"/>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3" name="Google Shape;73;p5"/>
          <p:cNvSpPr/>
          <p:nvPr/>
        </p:nvSpPr>
        <p:spPr>
          <a:xfrm>
            <a:off x="1419510" y="5512616"/>
            <a:ext cx="593890" cy="785991"/>
          </a:xfrm>
          <a:prstGeom prst="donut">
            <a:avLst>
              <a:gd name="adj" fmla="val 42915"/>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4" name="Google Shape;74;p5"/>
          <p:cNvSpPr/>
          <p:nvPr/>
        </p:nvSpPr>
        <p:spPr>
          <a:xfrm>
            <a:off x="473144" y="4273377"/>
            <a:ext cx="328825" cy="435186"/>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5" name="Google Shape;75;p5"/>
          <p:cNvSpPr/>
          <p:nvPr/>
        </p:nvSpPr>
        <p:spPr>
          <a:xfrm>
            <a:off x="8355294" y="600345"/>
            <a:ext cx="593890" cy="785991"/>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6" name="Google Shape;76;p5"/>
          <p:cNvSpPr/>
          <p:nvPr/>
        </p:nvSpPr>
        <p:spPr>
          <a:xfrm>
            <a:off x="9536227" y="1456013"/>
            <a:ext cx="428830" cy="567541"/>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7" name="Google Shape;77;p5"/>
          <p:cNvSpPr/>
          <p:nvPr/>
        </p:nvSpPr>
        <p:spPr>
          <a:xfrm>
            <a:off x="8949186" y="-458493"/>
            <a:ext cx="800053" cy="1058840"/>
          </a:xfrm>
          <a:prstGeom prst="donut">
            <a:avLst>
              <a:gd name="adj" fmla="val 31897"/>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8" name="Google Shape;78;p5"/>
          <p:cNvSpPr/>
          <p:nvPr/>
        </p:nvSpPr>
        <p:spPr>
          <a:xfrm>
            <a:off x="9333410" y="2307756"/>
            <a:ext cx="202926" cy="268564"/>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9" name="Google Shape;79;p5"/>
          <p:cNvSpPr/>
          <p:nvPr/>
        </p:nvSpPr>
        <p:spPr>
          <a:xfrm>
            <a:off x="2350858" y="118684"/>
            <a:ext cx="1055733" cy="1397224"/>
          </a:xfrm>
          <a:prstGeom prst="ellipse">
            <a:avLst/>
          </a:prstGeom>
          <a:noFill/>
          <a:ln w="9525" cap="flat" cmpd="sng">
            <a:solidFill>
              <a:srgbClr val="00ACC3"/>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80" name="Google Shape;80;p5"/>
          <p:cNvSpPr/>
          <p:nvPr/>
        </p:nvSpPr>
        <p:spPr>
          <a:xfrm>
            <a:off x="8698334" y="983561"/>
            <a:ext cx="485145" cy="642071"/>
          </a:xfrm>
          <a:prstGeom prst="ellipse">
            <a:avLst/>
          </a:prstGeom>
          <a:noFill/>
          <a:ln w="9525" cap="flat" cmpd="sng">
            <a:solidFill>
              <a:srgbClr val="ED4A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81" name="Google Shape;81;p5"/>
          <p:cNvSpPr txBox="1">
            <a:spLocks noGrp="1"/>
          </p:cNvSpPr>
          <p:nvPr>
            <p:ph type="sldNum" idx="12"/>
          </p:nvPr>
        </p:nvSpPr>
        <p:spPr>
          <a:xfrm>
            <a:off x="9316281" y="6784264"/>
            <a:ext cx="506830" cy="558975"/>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95"/>
        <p:cNvGrpSpPr/>
        <p:nvPr/>
      </p:nvGrpSpPr>
      <p:grpSpPr>
        <a:xfrm>
          <a:off x="0" y="0"/>
          <a:ext cx="0" cy="0"/>
          <a:chOff x="0" y="0"/>
          <a:chExt cx="0" cy="0"/>
        </a:xfrm>
      </p:grpSpPr>
      <p:sp>
        <p:nvSpPr>
          <p:cNvPr id="96" name="Google Shape;96;p7"/>
          <p:cNvSpPr txBox="1">
            <a:spLocks noGrp="1"/>
          </p:cNvSpPr>
          <p:nvPr>
            <p:ph type="title"/>
          </p:nvPr>
        </p:nvSpPr>
        <p:spPr>
          <a:xfrm>
            <a:off x="3167282" y="1297924"/>
            <a:ext cx="5691312" cy="915349"/>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97" name="Google Shape;97;p7"/>
          <p:cNvSpPr txBox="1">
            <a:spLocks noGrp="1"/>
          </p:cNvSpPr>
          <p:nvPr>
            <p:ph type="body" idx="1"/>
          </p:nvPr>
        </p:nvSpPr>
        <p:spPr>
          <a:xfrm>
            <a:off x="3167281" y="2213272"/>
            <a:ext cx="2762317" cy="4820035"/>
          </a:xfrm>
          <a:prstGeom prst="rect">
            <a:avLst/>
          </a:prstGeom>
        </p:spPr>
        <p:txBody>
          <a:bodyPr spcFirstLastPara="1" wrap="square" lIns="91425" tIns="91425" rIns="91425" bIns="91425" anchor="t" anchorCtr="0">
            <a:noAutofit/>
          </a:bodyPr>
          <a:lstStyle>
            <a:lvl1pPr marL="457190" lvl="0" indent="-342893">
              <a:spcBef>
                <a:spcPts val="600"/>
              </a:spcBef>
              <a:spcAft>
                <a:spcPts val="0"/>
              </a:spcAft>
              <a:buSzPts val="1800"/>
              <a:buChar char="◎"/>
              <a:defRPr sz="1800"/>
            </a:lvl1pPr>
            <a:lvl2pPr marL="914380" lvl="1" indent="-342893">
              <a:spcBef>
                <a:spcPts val="0"/>
              </a:spcBef>
              <a:spcAft>
                <a:spcPts val="0"/>
              </a:spcAft>
              <a:buSzPts val="1800"/>
              <a:buChar char="◉"/>
              <a:defRPr sz="1800"/>
            </a:lvl2pPr>
            <a:lvl3pPr marL="1371570" lvl="2" indent="-342893">
              <a:spcBef>
                <a:spcPts val="0"/>
              </a:spcBef>
              <a:spcAft>
                <a:spcPts val="0"/>
              </a:spcAft>
              <a:buSzPts val="1800"/>
              <a:buChar char="￮"/>
              <a:defRPr sz="1800"/>
            </a:lvl3pPr>
            <a:lvl4pPr marL="1828760" lvl="3" indent="-342893">
              <a:spcBef>
                <a:spcPts val="0"/>
              </a:spcBef>
              <a:spcAft>
                <a:spcPts val="0"/>
              </a:spcAft>
              <a:buSzPts val="1800"/>
              <a:buChar char="●"/>
              <a:defRPr sz="1800"/>
            </a:lvl4pPr>
            <a:lvl5pPr marL="2285951" lvl="4" indent="-342893">
              <a:spcBef>
                <a:spcPts val="0"/>
              </a:spcBef>
              <a:spcAft>
                <a:spcPts val="0"/>
              </a:spcAft>
              <a:buSzPts val="1800"/>
              <a:buChar char="○"/>
              <a:defRPr sz="1800"/>
            </a:lvl5pPr>
            <a:lvl6pPr marL="2743142" lvl="5" indent="-342893">
              <a:spcBef>
                <a:spcPts val="0"/>
              </a:spcBef>
              <a:spcAft>
                <a:spcPts val="0"/>
              </a:spcAft>
              <a:buSzPts val="1800"/>
              <a:buChar char="■"/>
              <a:defRPr sz="1800"/>
            </a:lvl6pPr>
            <a:lvl7pPr marL="3200332" lvl="6" indent="-342893">
              <a:spcBef>
                <a:spcPts val="0"/>
              </a:spcBef>
              <a:spcAft>
                <a:spcPts val="0"/>
              </a:spcAft>
              <a:buSzPts val="1800"/>
              <a:buChar char="●"/>
              <a:defRPr sz="1800"/>
            </a:lvl7pPr>
            <a:lvl8pPr marL="3657522" lvl="7" indent="-342893">
              <a:spcBef>
                <a:spcPts val="0"/>
              </a:spcBef>
              <a:spcAft>
                <a:spcPts val="0"/>
              </a:spcAft>
              <a:buSzPts val="1800"/>
              <a:buChar char="○"/>
              <a:defRPr sz="1800"/>
            </a:lvl8pPr>
            <a:lvl9pPr marL="4114712" lvl="8" indent="-342893">
              <a:spcBef>
                <a:spcPts val="0"/>
              </a:spcBef>
              <a:spcAft>
                <a:spcPts val="0"/>
              </a:spcAft>
              <a:buSzPts val="1800"/>
              <a:buChar char="■"/>
              <a:defRPr sz="1800"/>
            </a:lvl9pPr>
          </a:lstStyle>
          <a:p>
            <a:endParaRPr/>
          </a:p>
        </p:txBody>
      </p:sp>
      <p:sp>
        <p:nvSpPr>
          <p:cNvPr id="98" name="Google Shape;98;p7"/>
          <p:cNvSpPr txBox="1">
            <a:spLocks noGrp="1"/>
          </p:cNvSpPr>
          <p:nvPr>
            <p:ph type="body" idx="2"/>
          </p:nvPr>
        </p:nvSpPr>
        <p:spPr>
          <a:xfrm>
            <a:off x="6096248" y="2213272"/>
            <a:ext cx="2762317" cy="4820035"/>
          </a:xfrm>
          <a:prstGeom prst="rect">
            <a:avLst/>
          </a:prstGeom>
        </p:spPr>
        <p:txBody>
          <a:bodyPr spcFirstLastPara="1" wrap="square" lIns="91425" tIns="91425" rIns="91425" bIns="91425" anchor="t" anchorCtr="0">
            <a:noAutofit/>
          </a:bodyPr>
          <a:lstStyle>
            <a:lvl1pPr marL="457190" lvl="0" indent="-342893">
              <a:spcBef>
                <a:spcPts val="600"/>
              </a:spcBef>
              <a:spcAft>
                <a:spcPts val="0"/>
              </a:spcAft>
              <a:buSzPts val="1800"/>
              <a:buChar char="◎"/>
              <a:defRPr sz="1800"/>
            </a:lvl1pPr>
            <a:lvl2pPr marL="914380" lvl="1" indent="-342893">
              <a:spcBef>
                <a:spcPts val="0"/>
              </a:spcBef>
              <a:spcAft>
                <a:spcPts val="0"/>
              </a:spcAft>
              <a:buSzPts val="1800"/>
              <a:buChar char="◉"/>
              <a:defRPr sz="1800"/>
            </a:lvl2pPr>
            <a:lvl3pPr marL="1371570" lvl="2" indent="-342893">
              <a:spcBef>
                <a:spcPts val="0"/>
              </a:spcBef>
              <a:spcAft>
                <a:spcPts val="0"/>
              </a:spcAft>
              <a:buSzPts val="1800"/>
              <a:buChar char="￮"/>
              <a:defRPr sz="1800"/>
            </a:lvl3pPr>
            <a:lvl4pPr marL="1828760" lvl="3" indent="-342893">
              <a:spcBef>
                <a:spcPts val="0"/>
              </a:spcBef>
              <a:spcAft>
                <a:spcPts val="0"/>
              </a:spcAft>
              <a:buSzPts val="1800"/>
              <a:buChar char="●"/>
              <a:defRPr sz="1800"/>
            </a:lvl4pPr>
            <a:lvl5pPr marL="2285951" lvl="4" indent="-342893">
              <a:spcBef>
                <a:spcPts val="0"/>
              </a:spcBef>
              <a:spcAft>
                <a:spcPts val="0"/>
              </a:spcAft>
              <a:buSzPts val="1800"/>
              <a:buChar char="○"/>
              <a:defRPr sz="1800"/>
            </a:lvl5pPr>
            <a:lvl6pPr marL="2743142" lvl="5" indent="-342893">
              <a:spcBef>
                <a:spcPts val="0"/>
              </a:spcBef>
              <a:spcAft>
                <a:spcPts val="0"/>
              </a:spcAft>
              <a:buSzPts val="1800"/>
              <a:buChar char="■"/>
              <a:defRPr sz="1800"/>
            </a:lvl6pPr>
            <a:lvl7pPr marL="3200332" lvl="6" indent="-342893">
              <a:spcBef>
                <a:spcPts val="0"/>
              </a:spcBef>
              <a:spcAft>
                <a:spcPts val="0"/>
              </a:spcAft>
              <a:buSzPts val="1800"/>
              <a:buChar char="●"/>
              <a:defRPr sz="1800"/>
            </a:lvl7pPr>
            <a:lvl8pPr marL="3657522" lvl="7" indent="-342893">
              <a:spcBef>
                <a:spcPts val="0"/>
              </a:spcBef>
              <a:spcAft>
                <a:spcPts val="0"/>
              </a:spcAft>
              <a:buSzPts val="1800"/>
              <a:buChar char="○"/>
              <a:defRPr sz="1800"/>
            </a:lvl8pPr>
            <a:lvl9pPr marL="4114712" lvl="8" indent="-342893">
              <a:spcBef>
                <a:spcPts val="0"/>
              </a:spcBef>
              <a:spcAft>
                <a:spcPts val="0"/>
              </a:spcAft>
              <a:buSzPts val="1800"/>
              <a:buChar char="■"/>
              <a:defRPr sz="1800"/>
            </a:lvl9pPr>
          </a:lstStyle>
          <a:p>
            <a:endParaRPr/>
          </a:p>
        </p:txBody>
      </p:sp>
      <p:sp>
        <p:nvSpPr>
          <p:cNvPr id="99" name="Google Shape;99;p7"/>
          <p:cNvSpPr/>
          <p:nvPr/>
        </p:nvSpPr>
        <p:spPr>
          <a:xfrm>
            <a:off x="-387242" y="3133115"/>
            <a:ext cx="2532205" cy="3351281"/>
          </a:xfrm>
          <a:prstGeom prst="donut">
            <a:avLst>
              <a:gd name="adj" fmla="val 36789"/>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0" name="Google Shape;100;p7"/>
          <p:cNvSpPr/>
          <p:nvPr/>
        </p:nvSpPr>
        <p:spPr>
          <a:xfrm>
            <a:off x="214094" y="-458495"/>
            <a:ext cx="1055733" cy="1397224"/>
          </a:xfrm>
          <a:prstGeom prst="ellipse">
            <a:avLst/>
          </a:prstGeom>
          <a:noFill/>
          <a:ln w="9525" cap="flat" cmpd="sng">
            <a:solidFill>
              <a:srgbClr val="E8004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1" name="Google Shape;101;p7"/>
          <p:cNvSpPr/>
          <p:nvPr/>
        </p:nvSpPr>
        <p:spPr>
          <a:xfrm>
            <a:off x="214096" y="600347"/>
            <a:ext cx="709432" cy="938906"/>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2" name="Google Shape;102;p7"/>
          <p:cNvSpPr/>
          <p:nvPr/>
        </p:nvSpPr>
        <p:spPr>
          <a:xfrm>
            <a:off x="1269828" y="938730"/>
            <a:ext cx="913652" cy="1209184"/>
          </a:xfrm>
          <a:prstGeom prst="donut">
            <a:avLst>
              <a:gd name="adj" fmla="val 22275"/>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3" name="Google Shape;103;p7"/>
          <p:cNvSpPr/>
          <p:nvPr/>
        </p:nvSpPr>
        <p:spPr>
          <a:xfrm>
            <a:off x="957613" y="5914287"/>
            <a:ext cx="1302999" cy="1724470"/>
          </a:xfrm>
          <a:prstGeom prst="ellipse">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4" name="Google Shape;104;p7"/>
          <p:cNvSpPr/>
          <p:nvPr/>
        </p:nvSpPr>
        <p:spPr>
          <a:xfrm>
            <a:off x="165787" y="6852763"/>
            <a:ext cx="593890" cy="785991"/>
          </a:xfrm>
          <a:prstGeom prst="donut">
            <a:avLst>
              <a:gd name="adj" fmla="val 18606"/>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5" name="Google Shape;105;p7"/>
          <p:cNvSpPr/>
          <p:nvPr/>
        </p:nvSpPr>
        <p:spPr>
          <a:xfrm>
            <a:off x="1264943" y="2422870"/>
            <a:ext cx="328825" cy="435186"/>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6" name="Google Shape;106;p7"/>
          <p:cNvSpPr/>
          <p:nvPr/>
        </p:nvSpPr>
        <p:spPr>
          <a:xfrm>
            <a:off x="8462529" y="884187"/>
            <a:ext cx="593890" cy="785991"/>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7" name="Google Shape;107;p7"/>
          <p:cNvSpPr/>
          <p:nvPr/>
        </p:nvSpPr>
        <p:spPr>
          <a:xfrm>
            <a:off x="8107870" y="-103511"/>
            <a:ext cx="428830" cy="567541"/>
          </a:xfrm>
          <a:prstGeom prst="donut">
            <a:avLst>
              <a:gd name="adj" fmla="val 30568"/>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8" name="Google Shape;108;p7"/>
          <p:cNvSpPr/>
          <p:nvPr/>
        </p:nvSpPr>
        <p:spPr>
          <a:xfrm>
            <a:off x="9333407" y="1471826"/>
            <a:ext cx="328825" cy="435186"/>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9" name="Google Shape;109;p7"/>
          <p:cNvSpPr/>
          <p:nvPr/>
        </p:nvSpPr>
        <p:spPr>
          <a:xfrm>
            <a:off x="8736173" y="239083"/>
            <a:ext cx="800053" cy="1058840"/>
          </a:xfrm>
          <a:prstGeom prst="donut">
            <a:avLst>
              <a:gd name="adj" fmla="val 8064"/>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0" name="Google Shape;110;p7"/>
          <p:cNvSpPr/>
          <p:nvPr/>
        </p:nvSpPr>
        <p:spPr>
          <a:xfrm>
            <a:off x="9056424" y="2147914"/>
            <a:ext cx="202926" cy="268564"/>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1" name="Google Shape;111;p7"/>
          <p:cNvSpPr/>
          <p:nvPr/>
        </p:nvSpPr>
        <p:spPr>
          <a:xfrm>
            <a:off x="-221832" y="3352030"/>
            <a:ext cx="2201439" cy="2913524"/>
          </a:xfrm>
          <a:prstGeom prst="ellipse">
            <a:avLst/>
          </a:prstGeom>
          <a:noFill/>
          <a:ln w="9525" cap="flat" cmpd="sng">
            <a:solidFill>
              <a:srgbClr val="65BB48"/>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2" name="Google Shape;112;p7"/>
          <p:cNvSpPr/>
          <p:nvPr/>
        </p:nvSpPr>
        <p:spPr>
          <a:xfrm>
            <a:off x="329174" y="-306185"/>
            <a:ext cx="825621" cy="1092678"/>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3" name="Google Shape;113;p7"/>
          <p:cNvSpPr/>
          <p:nvPr/>
        </p:nvSpPr>
        <p:spPr>
          <a:xfrm>
            <a:off x="9205134" y="1302063"/>
            <a:ext cx="585476" cy="774856"/>
          </a:xfrm>
          <a:prstGeom prst="ellipse">
            <a:avLst/>
          </a:prstGeom>
          <a:noFill/>
          <a:ln w="9525" cap="flat" cmpd="sng">
            <a:solidFill>
              <a:srgbClr val="F8BB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4" name="Google Shape;114;p7"/>
          <p:cNvSpPr txBox="1">
            <a:spLocks noGrp="1"/>
          </p:cNvSpPr>
          <p:nvPr>
            <p:ph type="sldNum" idx="12"/>
          </p:nvPr>
        </p:nvSpPr>
        <p:spPr>
          <a:xfrm>
            <a:off x="9316281" y="6784264"/>
            <a:ext cx="506830" cy="558975"/>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1"/>
        <p:cNvGrpSpPr/>
        <p:nvPr/>
      </p:nvGrpSpPr>
      <p:grpSpPr>
        <a:xfrm>
          <a:off x="0" y="0"/>
          <a:ext cx="0" cy="0"/>
          <a:chOff x="0" y="0"/>
          <a:chExt cx="0" cy="0"/>
        </a:xfrm>
      </p:grpSpPr>
      <p:sp>
        <p:nvSpPr>
          <p:cNvPr id="172" name="Google Shape;172;p11"/>
          <p:cNvSpPr/>
          <p:nvPr/>
        </p:nvSpPr>
        <p:spPr>
          <a:xfrm>
            <a:off x="452138" y="-2257532"/>
            <a:ext cx="8960458" cy="11858837"/>
          </a:xfrm>
          <a:prstGeom prst="ellipse">
            <a:avLst/>
          </a:prstGeom>
          <a:noFill/>
          <a:ln w="9525" cap="flat" cmpd="sng">
            <a:solidFill>
              <a:srgbClr val="A1BEC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3" name="Google Shape;173;p11"/>
          <p:cNvSpPr/>
          <p:nvPr/>
        </p:nvSpPr>
        <p:spPr>
          <a:xfrm>
            <a:off x="-177142" y="979707"/>
            <a:ext cx="593890" cy="785991"/>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4" name="Google Shape;174;p11"/>
          <p:cNvSpPr/>
          <p:nvPr/>
        </p:nvSpPr>
        <p:spPr>
          <a:xfrm>
            <a:off x="8851174" y="5566621"/>
            <a:ext cx="482232" cy="638216"/>
          </a:xfrm>
          <a:prstGeom prst="donut">
            <a:avLst>
              <a:gd name="adj" fmla="val 18608"/>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5" name="Google Shape;175;p11"/>
          <p:cNvSpPr/>
          <p:nvPr/>
        </p:nvSpPr>
        <p:spPr>
          <a:xfrm>
            <a:off x="108342" y="-281162"/>
            <a:ext cx="800053" cy="1058840"/>
          </a:xfrm>
          <a:prstGeom prst="donut">
            <a:avLst>
              <a:gd name="adj" fmla="val 37879"/>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6" name="Google Shape;176;p11"/>
          <p:cNvSpPr/>
          <p:nvPr/>
        </p:nvSpPr>
        <p:spPr>
          <a:xfrm>
            <a:off x="452137" y="979706"/>
            <a:ext cx="202926" cy="268564"/>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7" name="Google Shape;177;p11"/>
          <p:cNvSpPr/>
          <p:nvPr/>
        </p:nvSpPr>
        <p:spPr>
          <a:xfrm>
            <a:off x="8990586" y="6400015"/>
            <a:ext cx="1055733" cy="1397224"/>
          </a:xfrm>
          <a:prstGeom prst="ellipse">
            <a:avLst/>
          </a:prstGeom>
          <a:noFill/>
          <a:ln w="9525" cap="flat" cmpd="sng">
            <a:solidFill>
              <a:srgbClr val="ED4A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8" name="Google Shape;178;p11"/>
          <p:cNvSpPr/>
          <p:nvPr/>
        </p:nvSpPr>
        <p:spPr>
          <a:xfrm>
            <a:off x="800217" y="6353256"/>
            <a:ext cx="428830" cy="567541"/>
          </a:xfrm>
          <a:prstGeom prst="donut">
            <a:avLst>
              <a:gd name="adj" fmla="val 8754"/>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9" name="Google Shape;179;p11"/>
          <p:cNvSpPr/>
          <p:nvPr/>
        </p:nvSpPr>
        <p:spPr>
          <a:xfrm>
            <a:off x="9662232" y="5794916"/>
            <a:ext cx="309729" cy="409916"/>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0" name="Google Shape;180;p11"/>
          <p:cNvSpPr/>
          <p:nvPr/>
        </p:nvSpPr>
        <p:spPr>
          <a:xfrm>
            <a:off x="-177142" y="6107608"/>
            <a:ext cx="800053" cy="1058840"/>
          </a:xfrm>
          <a:prstGeom prst="donut">
            <a:avLst>
              <a:gd name="adj" fmla="val 39163"/>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1" name="Google Shape;181;p11"/>
          <p:cNvSpPr/>
          <p:nvPr/>
        </p:nvSpPr>
        <p:spPr>
          <a:xfrm>
            <a:off x="9244107" y="6735542"/>
            <a:ext cx="548579" cy="726025"/>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2" name="Google Shape;182;p11"/>
          <p:cNvSpPr/>
          <p:nvPr/>
        </p:nvSpPr>
        <p:spPr>
          <a:xfrm>
            <a:off x="8714138" y="320002"/>
            <a:ext cx="328825" cy="435186"/>
          </a:xfrm>
          <a:prstGeom prst="donut">
            <a:avLst>
              <a:gd name="adj" fmla="val 30568"/>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3" name="Google Shape;183;p11"/>
          <p:cNvSpPr/>
          <p:nvPr/>
        </p:nvSpPr>
        <p:spPr>
          <a:xfrm>
            <a:off x="9227412" y="468844"/>
            <a:ext cx="631757" cy="836107"/>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4" name="Google Shape;184;p11"/>
          <p:cNvSpPr/>
          <p:nvPr/>
        </p:nvSpPr>
        <p:spPr>
          <a:xfrm>
            <a:off x="9575980" y="1695236"/>
            <a:ext cx="482232" cy="638216"/>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5" name="Google Shape;185;p11"/>
          <p:cNvSpPr/>
          <p:nvPr/>
        </p:nvSpPr>
        <p:spPr>
          <a:xfrm>
            <a:off x="9114949" y="320004"/>
            <a:ext cx="857015" cy="1134227"/>
          </a:xfrm>
          <a:prstGeom prst="ellipse">
            <a:avLst/>
          </a:prstGeom>
          <a:noFill/>
          <a:ln w="9525" cap="flat" cmpd="sng">
            <a:solidFill>
              <a:srgbClr val="F8BB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6" name="Google Shape;186;p11"/>
          <p:cNvSpPr/>
          <p:nvPr/>
        </p:nvSpPr>
        <p:spPr>
          <a:xfrm>
            <a:off x="108342" y="5469284"/>
            <a:ext cx="328825" cy="435186"/>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7" name="Google Shape;187;p11"/>
          <p:cNvSpPr txBox="1">
            <a:spLocks noGrp="1"/>
          </p:cNvSpPr>
          <p:nvPr>
            <p:ph type="sldNum" idx="12"/>
          </p:nvPr>
        </p:nvSpPr>
        <p:spPr>
          <a:xfrm>
            <a:off x="4678950" y="6784264"/>
            <a:ext cx="506830" cy="558975"/>
          </a:xfrm>
          <a:prstGeom prst="rect">
            <a:avLst/>
          </a:prstGeom>
        </p:spPr>
        <p:txBody>
          <a:bodyPr spcFirstLastPara="1" wrap="square" lIns="91425" tIns="91425" rIns="91425" bIns="91425" anchor="t"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fld id="{00000000-1234-1234-1234-123412341234}"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67282" y="1297924"/>
            <a:ext cx="5691312" cy="915349"/>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1pPr>
            <a:lvl2pPr lvl="1">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2pPr>
            <a:lvl3pPr lvl="2">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3pPr>
            <a:lvl4pPr lvl="3">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4pPr>
            <a:lvl5pPr lvl="4">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5pPr>
            <a:lvl6pPr lvl="5">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6pPr>
            <a:lvl7pPr lvl="6">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7pPr>
            <a:lvl8pPr lvl="7">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8pPr>
            <a:lvl9pPr lvl="8">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9pPr>
          </a:lstStyle>
          <a:p>
            <a:endParaRPr/>
          </a:p>
        </p:txBody>
      </p:sp>
      <p:sp>
        <p:nvSpPr>
          <p:cNvPr id="7" name="Google Shape;7;p1"/>
          <p:cNvSpPr txBox="1">
            <a:spLocks noGrp="1"/>
          </p:cNvSpPr>
          <p:nvPr>
            <p:ph type="body" idx="1"/>
          </p:nvPr>
        </p:nvSpPr>
        <p:spPr>
          <a:xfrm>
            <a:off x="3167282" y="2178444"/>
            <a:ext cx="5691312" cy="3977932"/>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1pPr>
            <a:lvl2pPr marL="914400" lvl="1"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2pPr>
            <a:lvl3pPr marL="1371600" lvl="2"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3pPr>
            <a:lvl4pPr marL="1828800" lvl="3"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4pPr>
            <a:lvl5pPr marL="2286000" lvl="4"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5pPr>
            <a:lvl6pPr marL="2743200" lvl="5"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6pPr>
            <a:lvl7pPr marL="3200400" lvl="6"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7pPr>
            <a:lvl8pPr marL="3657600" lvl="7"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8pPr>
            <a:lvl9pPr marL="4114800" lvl="8"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9pPr>
          </a:lstStyle>
          <a:p>
            <a:endParaRPr/>
          </a:p>
        </p:txBody>
      </p:sp>
      <p:sp>
        <p:nvSpPr>
          <p:cNvPr id="8" name="Google Shape;8;p1"/>
          <p:cNvSpPr txBox="1">
            <a:spLocks noGrp="1"/>
          </p:cNvSpPr>
          <p:nvPr>
            <p:ph type="sldNum" idx="12"/>
          </p:nvPr>
        </p:nvSpPr>
        <p:spPr>
          <a:xfrm>
            <a:off x="9316281" y="6784264"/>
            <a:ext cx="506830" cy="558975"/>
          </a:xfrm>
          <a:prstGeom prst="rect">
            <a:avLst/>
          </a:prstGeom>
          <a:noFill/>
          <a:ln>
            <a:noFill/>
          </a:ln>
        </p:spPr>
        <p:txBody>
          <a:bodyPr spcFirstLastPara="1" wrap="square" lIns="91425" tIns="91425" rIns="91425" bIns="91425" anchor="t" anchorCtr="0">
            <a:noAutofit/>
          </a:bodyPr>
          <a:lstStyle>
            <a:lvl1pPr lvl="0" algn="r">
              <a:buNone/>
              <a:defRPr sz="1201">
                <a:solidFill>
                  <a:srgbClr val="A1BECC"/>
                </a:solidFill>
                <a:latin typeface="Nixie One"/>
                <a:ea typeface="Nixie One"/>
                <a:cs typeface="Nixie One"/>
                <a:sym typeface="Nixie One"/>
              </a:defRPr>
            </a:lvl1pPr>
            <a:lvl2pPr lvl="1" algn="r">
              <a:buNone/>
              <a:defRPr sz="1201">
                <a:solidFill>
                  <a:srgbClr val="A1BECC"/>
                </a:solidFill>
                <a:latin typeface="Nixie One"/>
                <a:ea typeface="Nixie One"/>
                <a:cs typeface="Nixie One"/>
                <a:sym typeface="Nixie One"/>
              </a:defRPr>
            </a:lvl2pPr>
            <a:lvl3pPr lvl="2" algn="r">
              <a:buNone/>
              <a:defRPr sz="1201">
                <a:solidFill>
                  <a:srgbClr val="A1BECC"/>
                </a:solidFill>
                <a:latin typeface="Nixie One"/>
                <a:ea typeface="Nixie One"/>
                <a:cs typeface="Nixie One"/>
                <a:sym typeface="Nixie One"/>
              </a:defRPr>
            </a:lvl3pPr>
            <a:lvl4pPr lvl="3" algn="r">
              <a:buNone/>
              <a:defRPr sz="1201">
                <a:solidFill>
                  <a:srgbClr val="A1BECC"/>
                </a:solidFill>
                <a:latin typeface="Nixie One"/>
                <a:ea typeface="Nixie One"/>
                <a:cs typeface="Nixie One"/>
                <a:sym typeface="Nixie One"/>
              </a:defRPr>
            </a:lvl4pPr>
            <a:lvl5pPr lvl="4" algn="r">
              <a:buNone/>
              <a:defRPr sz="1201">
                <a:solidFill>
                  <a:srgbClr val="A1BECC"/>
                </a:solidFill>
                <a:latin typeface="Nixie One"/>
                <a:ea typeface="Nixie One"/>
                <a:cs typeface="Nixie One"/>
                <a:sym typeface="Nixie One"/>
              </a:defRPr>
            </a:lvl5pPr>
            <a:lvl6pPr lvl="5" algn="r">
              <a:buNone/>
              <a:defRPr sz="1201">
                <a:solidFill>
                  <a:srgbClr val="A1BECC"/>
                </a:solidFill>
                <a:latin typeface="Nixie One"/>
                <a:ea typeface="Nixie One"/>
                <a:cs typeface="Nixie One"/>
                <a:sym typeface="Nixie One"/>
              </a:defRPr>
            </a:lvl6pPr>
            <a:lvl7pPr lvl="6" algn="r">
              <a:buNone/>
              <a:defRPr sz="1201">
                <a:solidFill>
                  <a:srgbClr val="A1BECC"/>
                </a:solidFill>
                <a:latin typeface="Nixie One"/>
                <a:ea typeface="Nixie One"/>
                <a:cs typeface="Nixie One"/>
                <a:sym typeface="Nixie One"/>
              </a:defRPr>
            </a:lvl7pPr>
            <a:lvl8pPr lvl="7" algn="r">
              <a:buNone/>
              <a:defRPr sz="1201">
                <a:solidFill>
                  <a:srgbClr val="A1BECC"/>
                </a:solidFill>
                <a:latin typeface="Nixie One"/>
                <a:ea typeface="Nixie One"/>
                <a:cs typeface="Nixie One"/>
                <a:sym typeface="Nixie One"/>
              </a:defRPr>
            </a:lvl8pPr>
            <a:lvl9pPr lvl="8" algn="r">
              <a:buNone/>
              <a:defRPr sz="1201">
                <a:solidFill>
                  <a:srgbClr val="A1BECC"/>
                </a:solidFill>
                <a:latin typeface="Nixie One"/>
                <a:ea typeface="Nixie One"/>
                <a:cs typeface="Nixie One"/>
                <a:sym typeface="Nixie One"/>
              </a:defRPr>
            </a:lvl9pPr>
          </a:lstStyle>
          <a:p>
            <a:fld id="{00000000-1234-1234-1234-123412341234}" type="slidenum">
              <a:rPr lang="es-MX" smtClean="0"/>
              <a:pPr/>
              <a:t>‹Nº›</a:t>
            </a:fld>
            <a:endParaRPr lang="es-MX"/>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3" r:id="rId3"/>
    <p:sldLayoutId id="2147483657"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6" name="CuadroTexto 5">
            <a:extLst>
              <a:ext uri="{FF2B5EF4-FFF2-40B4-BE49-F238E27FC236}">
                <a16:creationId xmlns:a16="http://schemas.microsoft.com/office/drawing/2014/main" id="{E76E41F8-5DF1-415F-8F9D-C48425F254A5}"/>
              </a:ext>
            </a:extLst>
          </p:cNvPr>
          <p:cNvSpPr txBox="1"/>
          <p:nvPr/>
        </p:nvSpPr>
        <p:spPr>
          <a:xfrm>
            <a:off x="1769437" y="644632"/>
            <a:ext cx="7194681" cy="6429902"/>
          </a:xfrm>
          <a:prstGeom prst="rect">
            <a:avLst/>
          </a:prstGeom>
          <a:noFill/>
        </p:spPr>
        <p:txBody>
          <a:bodyPr wrap="square">
            <a:spAutoFit/>
          </a:bodyPr>
          <a:lstStyle/>
          <a:p>
            <a:pPr algn="ctr">
              <a:lnSpc>
                <a:spcPct val="150000"/>
              </a:lnSpc>
            </a:pPr>
            <a:r>
              <a:rPr lang="es-ES" sz="1200" dirty="0">
                <a:latin typeface="Times New Roman" panose="02020603050405020304" pitchFamily="18" charset="0"/>
                <a:cs typeface="Times New Roman" panose="02020603050405020304" pitchFamily="18" charset="0"/>
              </a:rPr>
              <a:t>Escuela Normal de Educación Preescolar</a:t>
            </a:r>
          </a:p>
          <a:p>
            <a:pPr algn="ctr">
              <a:lnSpc>
                <a:spcPct val="150000"/>
              </a:lnSpc>
            </a:pPr>
            <a:r>
              <a:rPr lang="es-ES" sz="1200" dirty="0">
                <a:latin typeface="Times New Roman" panose="02020603050405020304" pitchFamily="18" charset="0"/>
                <a:cs typeface="Times New Roman" panose="02020603050405020304" pitchFamily="18" charset="0"/>
              </a:rPr>
              <a:t>Licenciatura en Educación Preescolar</a:t>
            </a:r>
          </a:p>
          <a:p>
            <a:pPr algn="ctr">
              <a:lnSpc>
                <a:spcPct val="150000"/>
              </a:lnSpc>
            </a:pPr>
            <a:r>
              <a:rPr lang="es-ES" sz="1200" b="1" dirty="0">
                <a:latin typeface="Times New Roman" panose="02020603050405020304" pitchFamily="18" charset="0"/>
                <a:cs typeface="Times New Roman" panose="02020603050405020304" pitchFamily="18" charset="0"/>
              </a:rPr>
              <a:t>Unidad 1 </a:t>
            </a:r>
            <a:r>
              <a:rPr lang="es-ES" sz="1200" dirty="0">
                <a:latin typeface="Times New Roman" panose="02020603050405020304" pitchFamily="18" charset="0"/>
                <a:cs typeface="Times New Roman" panose="02020603050405020304" pitchFamily="18" charset="0"/>
              </a:rPr>
              <a:t>El pensamiento cuantitativo, su enseñanza y aprendizaje en el plan y programas de estudio de educación preescolar.</a:t>
            </a:r>
          </a:p>
          <a:p>
            <a:pPr algn="ctr">
              <a:lnSpc>
                <a:spcPct val="150000"/>
              </a:lnSpc>
            </a:pPr>
            <a:r>
              <a:rPr lang="es-ES" sz="1200" b="1" dirty="0">
                <a:latin typeface="Times New Roman" panose="02020603050405020304" pitchFamily="18" charset="0"/>
                <a:cs typeface="Times New Roman" panose="02020603050405020304" pitchFamily="18" charset="0"/>
              </a:rPr>
              <a:t>Competencias de la unidad de aprendizaje</a:t>
            </a:r>
            <a:r>
              <a:rPr lang="es-ES" sz="1200" dirty="0">
                <a:latin typeface="Times New Roman" panose="02020603050405020304" pitchFamily="18" charset="0"/>
                <a:cs typeface="Times New Roman" panose="02020603050405020304" pitchFamily="18" charset="0"/>
              </a:rPr>
              <a:t>: Conoce y analiza los conceptos y contenidos del programa de estudios de la educación básica de matemáticas; crea actividades contextualizadas y pertinentes para asegurar el logro de aprendizaje de sus alumnos, la coherencia y la continuidad entre distintos grados y niveles educativos.</a:t>
            </a:r>
          </a:p>
          <a:p>
            <a:pPr algn="ctr">
              <a:lnSpc>
                <a:spcPct val="150000"/>
              </a:lnSpc>
            </a:pPr>
            <a:r>
              <a:rPr lang="es-ES" sz="1200" b="1" dirty="0">
                <a:latin typeface="Times New Roman" panose="02020603050405020304" pitchFamily="18" charset="0"/>
                <a:cs typeface="Times New Roman" panose="02020603050405020304" pitchFamily="18" charset="0"/>
              </a:rPr>
              <a:t>Propósito de la unidad de aprendizaje: </a:t>
            </a:r>
            <a:r>
              <a:rPr lang="es-ES" sz="1200" dirty="0">
                <a:latin typeface="Times New Roman" panose="02020603050405020304" pitchFamily="18" charset="0"/>
                <a:cs typeface="Times New Roman" panose="02020603050405020304" pitchFamily="18" charset="0"/>
              </a:rPr>
              <a:t>En esta unidad de aprendizaje, los estudiantes de las escuelas Normales conocerán y analizarán los contenidos del programa de estudios de la educación preescolar de Matemáticas en función de los aprendizajes, de su coherencia, continuidad y gradualidad de los niveles educativos, por medio de los productos y evidencias realizadas, a fin de que sepa manejarlos y aplicarlos en su desarrollo profesional.</a:t>
            </a:r>
          </a:p>
          <a:p>
            <a:pPr algn="ctr">
              <a:lnSpc>
                <a:spcPct val="150000"/>
              </a:lnSpc>
            </a:pPr>
            <a:r>
              <a:rPr lang="es-ES" sz="1200" b="1" dirty="0">
                <a:latin typeface="Times New Roman" panose="02020603050405020304" pitchFamily="18" charset="0"/>
                <a:cs typeface="Times New Roman" panose="02020603050405020304" pitchFamily="18" charset="0"/>
              </a:rPr>
              <a:t>Propósitos:</a:t>
            </a:r>
          </a:p>
          <a:p>
            <a:pPr marL="285750" indent="-285750" algn="ctr">
              <a:lnSpc>
                <a:spcPct val="150000"/>
              </a:lnSpc>
              <a:buFont typeface="Arial" panose="020B0604020202020204" pitchFamily="34" charset="0"/>
              <a:buChar char="•"/>
            </a:pPr>
            <a:r>
              <a:rPr lang="es-ES" sz="1200" dirty="0">
                <a:latin typeface="Times New Roman" panose="02020603050405020304" pitchFamily="18" charset="0"/>
                <a:cs typeface="Times New Roman" panose="02020603050405020304" pitchFamily="18" charset="0"/>
              </a:rPr>
              <a:t>Descripción de los organizadores curriculares (estructura curricular, ejes temáticos y temas)</a:t>
            </a:r>
          </a:p>
          <a:p>
            <a:pPr marL="285750" indent="-285750" algn="ctr">
              <a:lnSpc>
                <a:spcPct val="150000"/>
              </a:lnSpc>
              <a:buFont typeface="Arial" panose="020B0604020202020204" pitchFamily="34" charset="0"/>
              <a:buChar char="•"/>
            </a:pPr>
            <a:r>
              <a:rPr lang="es-ES" sz="1200" dirty="0">
                <a:latin typeface="Times New Roman" panose="02020603050405020304" pitchFamily="18" charset="0"/>
                <a:cs typeface="Times New Roman" panose="02020603050405020304" pitchFamily="18" charset="0"/>
              </a:rPr>
              <a:t>Aprendizajes esperados</a:t>
            </a:r>
          </a:p>
          <a:p>
            <a:pPr marL="285750" indent="-285750" algn="ctr">
              <a:lnSpc>
                <a:spcPct val="150000"/>
              </a:lnSpc>
              <a:buFont typeface="Arial" panose="020B0604020202020204" pitchFamily="34" charset="0"/>
              <a:buChar char="•"/>
            </a:pPr>
            <a:r>
              <a:rPr lang="es-ES" sz="1200" dirty="0">
                <a:latin typeface="Times New Roman" panose="02020603050405020304" pitchFamily="18" charset="0"/>
                <a:cs typeface="Times New Roman" panose="02020603050405020304" pitchFamily="18" charset="0"/>
              </a:rPr>
              <a:t>Orientación didácticas y sugerencias de evaluación</a:t>
            </a:r>
          </a:p>
          <a:p>
            <a:pPr marL="285750" indent="-285750" algn="ctr">
              <a:lnSpc>
                <a:spcPct val="150000"/>
              </a:lnSpc>
              <a:buFont typeface="Arial" panose="020B0604020202020204" pitchFamily="34" charset="0"/>
              <a:buChar char="•"/>
            </a:pPr>
            <a:r>
              <a:rPr lang="es-ES" sz="1200" dirty="0">
                <a:latin typeface="Times New Roman" panose="02020603050405020304" pitchFamily="18" charset="0"/>
                <a:cs typeface="Times New Roman" panose="02020603050405020304" pitchFamily="18" charset="0"/>
              </a:rPr>
              <a:t>Dosificación de los aprendizajes en el eje temático “Número, Algebra y Variación” relativo al tema de números</a:t>
            </a:r>
          </a:p>
          <a:p>
            <a:pPr algn="ctr">
              <a:lnSpc>
                <a:spcPct val="150000"/>
              </a:lnSpc>
            </a:pPr>
            <a:r>
              <a:rPr lang="es-ES" sz="1200" b="1" dirty="0">
                <a:latin typeface="Times New Roman" panose="02020603050405020304" pitchFamily="18" charset="0"/>
                <a:cs typeface="Times New Roman" panose="02020603050405020304" pitchFamily="18" charset="0"/>
              </a:rPr>
              <a:t>Alumnas: </a:t>
            </a:r>
          </a:p>
          <a:p>
            <a:pPr algn="ctr">
              <a:lnSpc>
                <a:spcPct val="150000"/>
              </a:lnSpc>
            </a:pPr>
            <a:r>
              <a:rPr lang="es-ES" sz="1200" dirty="0">
                <a:latin typeface="Times New Roman" panose="02020603050405020304" pitchFamily="18" charset="0"/>
                <a:cs typeface="Times New Roman" panose="02020603050405020304" pitchFamily="18" charset="0"/>
              </a:rPr>
              <a:t>Naela Yamileth Alvarado Hernández</a:t>
            </a:r>
          </a:p>
          <a:p>
            <a:pPr algn="ctr">
              <a:lnSpc>
                <a:spcPct val="150000"/>
              </a:lnSpc>
            </a:pPr>
            <a:r>
              <a:rPr lang="es-ES" sz="1200" dirty="0">
                <a:latin typeface="Times New Roman" panose="02020603050405020304" pitchFamily="18" charset="0"/>
                <a:cs typeface="Times New Roman" panose="02020603050405020304" pitchFamily="18" charset="0"/>
              </a:rPr>
              <a:t>Francisca </a:t>
            </a:r>
            <a:r>
              <a:rPr lang="es-ES" sz="1200" dirty="0" err="1">
                <a:latin typeface="Times New Roman" panose="02020603050405020304" pitchFamily="18" charset="0"/>
                <a:cs typeface="Times New Roman" panose="02020603050405020304" pitchFamily="18" charset="0"/>
              </a:rPr>
              <a:t>Wendoline</a:t>
            </a:r>
            <a:r>
              <a:rPr lang="es-ES" sz="1200" dirty="0">
                <a:latin typeface="Times New Roman" panose="02020603050405020304" pitchFamily="18" charset="0"/>
                <a:cs typeface="Times New Roman" panose="02020603050405020304" pitchFamily="18" charset="0"/>
              </a:rPr>
              <a:t> Baena García </a:t>
            </a:r>
          </a:p>
          <a:p>
            <a:pPr algn="ctr">
              <a:lnSpc>
                <a:spcPct val="150000"/>
              </a:lnSpc>
            </a:pPr>
            <a:r>
              <a:rPr lang="es-ES" sz="1200" dirty="0" err="1">
                <a:latin typeface="Times New Roman" panose="02020603050405020304" pitchFamily="18" charset="0"/>
                <a:cs typeface="Times New Roman" panose="02020603050405020304" pitchFamily="18" charset="0"/>
              </a:rPr>
              <a:t>Lezly</a:t>
            </a:r>
            <a:r>
              <a:rPr lang="es-ES" sz="1200" dirty="0">
                <a:latin typeface="Times New Roman" panose="02020603050405020304" pitchFamily="18" charset="0"/>
                <a:cs typeface="Times New Roman" panose="02020603050405020304" pitchFamily="18" charset="0"/>
              </a:rPr>
              <a:t> </a:t>
            </a:r>
            <a:r>
              <a:rPr lang="es-ES" sz="1200" dirty="0" err="1">
                <a:latin typeface="Times New Roman" panose="02020603050405020304" pitchFamily="18" charset="0"/>
                <a:cs typeface="Times New Roman" panose="02020603050405020304" pitchFamily="18" charset="0"/>
              </a:rPr>
              <a:t>Zayetsy</a:t>
            </a:r>
            <a:r>
              <a:rPr lang="es-ES" sz="1200" dirty="0">
                <a:latin typeface="Times New Roman" panose="02020603050405020304" pitchFamily="18" charset="0"/>
                <a:cs typeface="Times New Roman" panose="02020603050405020304" pitchFamily="18" charset="0"/>
              </a:rPr>
              <a:t> Cortes </a:t>
            </a:r>
            <a:r>
              <a:rPr lang="es-ES" sz="1200" dirty="0" err="1">
                <a:latin typeface="Times New Roman" panose="02020603050405020304" pitchFamily="18" charset="0"/>
                <a:cs typeface="Times New Roman" panose="02020603050405020304" pitchFamily="18" charset="0"/>
              </a:rPr>
              <a:t>Cortes</a:t>
            </a:r>
            <a:endParaRPr lang="es-ES" sz="1200" dirty="0">
              <a:latin typeface="Times New Roman" panose="02020603050405020304" pitchFamily="18" charset="0"/>
              <a:cs typeface="Times New Roman" panose="02020603050405020304" pitchFamily="18" charset="0"/>
            </a:endParaRPr>
          </a:p>
          <a:p>
            <a:pPr algn="ctr">
              <a:lnSpc>
                <a:spcPct val="150000"/>
              </a:lnSpc>
            </a:pPr>
            <a:r>
              <a:rPr lang="es-ES" sz="1200" dirty="0">
                <a:latin typeface="Times New Roman" panose="02020603050405020304" pitchFamily="18" charset="0"/>
                <a:cs typeface="Times New Roman" panose="02020603050405020304" pitchFamily="18" charset="0"/>
              </a:rPr>
              <a:t>Regina De la Garza Sánchez</a:t>
            </a:r>
          </a:p>
          <a:p>
            <a:pPr algn="ctr">
              <a:lnSpc>
                <a:spcPct val="150000"/>
              </a:lnSpc>
            </a:pPr>
            <a:r>
              <a:rPr lang="es-ES" sz="1200" dirty="0">
                <a:latin typeface="Times New Roman" panose="02020603050405020304" pitchFamily="18" charset="0"/>
                <a:cs typeface="Times New Roman" panose="02020603050405020304" pitchFamily="18" charset="0"/>
              </a:rPr>
              <a:t>Regina Estefanía Duran Avilés</a:t>
            </a:r>
            <a:endParaRPr lang="es-MX" dirty="0"/>
          </a:p>
        </p:txBody>
      </p:sp>
      <p:pic>
        <p:nvPicPr>
          <p:cNvPr id="7" name="Imagen 6">
            <a:extLst>
              <a:ext uri="{FF2B5EF4-FFF2-40B4-BE49-F238E27FC236}">
                <a16:creationId xmlns:a16="http://schemas.microsoft.com/office/drawing/2014/main" id="{EE0954EB-1693-41DB-BFD6-E754C65B574A}"/>
              </a:ext>
            </a:extLst>
          </p:cNvPr>
          <p:cNvPicPr>
            <a:picLocks noChangeAspect="1"/>
          </p:cNvPicPr>
          <p:nvPr/>
        </p:nvPicPr>
        <p:blipFill>
          <a:blip r:embed="rId3"/>
          <a:stretch>
            <a:fillRect/>
          </a:stretch>
        </p:blipFill>
        <p:spPr>
          <a:xfrm>
            <a:off x="0" y="837732"/>
            <a:ext cx="2481890" cy="18455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cxnSp>
        <p:nvCxnSpPr>
          <p:cNvPr id="36" name="Conector recto 35">
            <a:extLst>
              <a:ext uri="{FF2B5EF4-FFF2-40B4-BE49-F238E27FC236}">
                <a16:creationId xmlns:a16="http://schemas.microsoft.com/office/drawing/2014/main" id="{2D14F724-8982-4302-BF8B-34FF566AA14C}"/>
              </a:ext>
            </a:extLst>
          </p:cNvPr>
          <p:cNvCxnSpPr>
            <a:cxnSpLocks/>
          </p:cNvCxnSpPr>
          <p:nvPr/>
        </p:nvCxnSpPr>
        <p:spPr>
          <a:xfrm>
            <a:off x="1577808" y="1759005"/>
            <a:ext cx="27378" cy="3393976"/>
          </a:xfrm>
          <a:prstGeom prst="line">
            <a:avLst/>
          </a:prstGeom>
        </p:spPr>
        <p:style>
          <a:lnRef idx="2">
            <a:schemeClr val="dk1"/>
          </a:lnRef>
          <a:fillRef idx="0">
            <a:schemeClr val="dk1"/>
          </a:fillRef>
          <a:effectRef idx="1">
            <a:schemeClr val="dk1"/>
          </a:effectRef>
          <a:fontRef idx="minor">
            <a:schemeClr val="tx1"/>
          </a:fontRef>
        </p:style>
      </p:cxnSp>
      <p:cxnSp>
        <p:nvCxnSpPr>
          <p:cNvPr id="34" name="Conector recto 33">
            <a:extLst>
              <a:ext uri="{FF2B5EF4-FFF2-40B4-BE49-F238E27FC236}">
                <a16:creationId xmlns:a16="http://schemas.microsoft.com/office/drawing/2014/main" id="{F8A5C278-3910-4DF6-9B1C-84B1EE48EACF}"/>
              </a:ext>
            </a:extLst>
          </p:cNvPr>
          <p:cNvCxnSpPr>
            <a:cxnSpLocks/>
          </p:cNvCxnSpPr>
          <p:nvPr/>
        </p:nvCxnSpPr>
        <p:spPr>
          <a:xfrm>
            <a:off x="3947077" y="653152"/>
            <a:ext cx="0" cy="3723133"/>
          </a:xfrm>
          <a:prstGeom prst="line">
            <a:avLst/>
          </a:prstGeom>
        </p:spPr>
        <p:style>
          <a:lnRef idx="2">
            <a:schemeClr val="dk1"/>
          </a:lnRef>
          <a:fillRef idx="0">
            <a:schemeClr val="dk1"/>
          </a:fillRef>
          <a:effectRef idx="1">
            <a:schemeClr val="dk1"/>
          </a:effectRef>
          <a:fontRef idx="minor">
            <a:schemeClr val="tx1"/>
          </a:fontRef>
        </p:style>
      </p:cxnSp>
      <p:cxnSp>
        <p:nvCxnSpPr>
          <p:cNvPr id="25" name="Conector recto 24">
            <a:extLst>
              <a:ext uri="{FF2B5EF4-FFF2-40B4-BE49-F238E27FC236}">
                <a16:creationId xmlns:a16="http://schemas.microsoft.com/office/drawing/2014/main" id="{19A9F4E7-6A69-48AD-901B-1F0947715B14}"/>
              </a:ext>
            </a:extLst>
          </p:cNvPr>
          <p:cNvCxnSpPr>
            <a:cxnSpLocks/>
          </p:cNvCxnSpPr>
          <p:nvPr/>
        </p:nvCxnSpPr>
        <p:spPr>
          <a:xfrm flipH="1">
            <a:off x="2291063" y="750971"/>
            <a:ext cx="1503614" cy="699824"/>
          </a:xfrm>
          <a:prstGeom prst="line">
            <a:avLst/>
          </a:prstGeom>
        </p:spPr>
        <p:style>
          <a:lnRef idx="2">
            <a:schemeClr val="dk1"/>
          </a:lnRef>
          <a:fillRef idx="0">
            <a:schemeClr val="dk1"/>
          </a:fillRef>
          <a:effectRef idx="1">
            <a:schemeClr val="dk1"/>
          </a:effectRef>
          <a:fontRef idx="minor">
            <a:schemeClr val="tx1"/>
          </a:fontRef>
        </p:style>
      </p:cxnSp>
      <p:cxnSp>
        <p:nvCxnSpPr>
          <p:cNvPr id="28" name="Conector recto 27">
            <a:extLst>
              <a:ext uri="{FF2B5EF4-FFF2-40B4-BE49-F238E27FC236}">
                <a16:creationId xmlns:a16="http://schemas.microsoft.com/office/drawing/2014/main" id="{7133FEE3-C14A-47DC-8CB1-49730B79BC79}"/>
              </a:ext>
            </a:extLst>
          </p:cNvPr>
          <p:cNvCxnSpPr>
            <a:cxnSpLocks/>
            <a:stCxn id="9" idx="3"/>
          </p:cNvCxnSpPr>
          <p:nvPr/>
        </p:nvCxnSpPr>
        <p:spPr>
          <a:xfrm>
            <a:off x="6803691" y="589134"/>
            <a:ext cx="2797317" cy="4037370"/>
          </a:xfrm>
          <a:prstGeom prst="line">
            <a:avLst/>
          </a:prstGeom>
        </p:spPr>
        <p:style>
          <a:lnRef idx="2">
            <a:schemeClr val="dk1"/>
          </a:lnRef>
          <a:fillRef idx="0">
            <a:schemeClr val="dk1"/>
          </a:fillRef>
          <a:effectRef idx="1">
            <a:schemeClr val="dk1"/>
          </a:effectRef>
          <a:fontRef idx="minor">
            <a:schemeClr val="tx1"/>
          </a:fontRef>
        </p:style>
      </p:cxnSp>
      <p:cxnSp>
        <p:nvCxnSpPr>
          <p:cNvPr id="26" name="Conector recto 25">
            <a:extLst>
              <a:ext uri="{FF2B5EF4-FFF2-40B4-BE49-F238E27FC236}">
                <a16:creationId xmlns:a16="http://schemas.microsoft.com/office/drawing/2014/main" id="{B916EA96-AD93-4B28-9FE0-F992E68A1441}"/>
              </a:ext>
            </a:extLst>
          </p:cNvPr>
          <p:cNvCxnSpPr>
            <a:cxnSpLocks/>
          </p:cNvCxnSpPr>
          <p:nvPr/>
        </p:nvCxnSpPr>
        <p:spPr>
          <a:xfrm>
            <a:off x="6089041" y="653152"/>
            <a:ext cx="0" cy="4499829"/>
          </a:xfrm>
          <a:prstGeom prst="line">
            <a:avLst/>
          </a:prstGeom>
        </p:spPr>
        <p:style>
          <a:lnRef idx="2">
            <a:schemeClr val="dk1"/>
          </a:lnRef>
          <a:fillRef idx="0">
            <a:schemeClr val="dk1"/>
          </a:fillRef>
          <a:effectRef idx="1">
            <a:schemeClr val="dk1"/>
          </a:effectRef>
          <a:fontRef idx="minor">
            <a:schemeClr val="tx1"/>
          </a:fontRef>
        </p:style>
      </p:cxnSp>
      <p:sp>
        <p:nvSpPr>
          <p:cNvPr id="204" name="Google Shape;204;p14"/>
          <p:cNvSpPr txBox="1">
            <a:spLocks noGrp="1"/>
          </p:cNvSpPr>
          <p:nvPr>
            <p:ph type="sldNum" idx="12"/>
          </p:nvPr>
        </p:nvSpPr>
        <p:spPr>
          <a:xfrm>
            <a:off x="8995987" y="5851762"/>
            <a:ext cx="469800" cy="391500"/>
          </a:xfrm>
          <a:prstGeom prst="rect">
            <a:avLst/>
          </a:prstGeom>
        </p:spPr>
        <p:txBody>
          <a:bodyPr spcFirstLastPara="1" wrap="square" lIns="91425" tIns="91425" rIns="91425" bIns="91425" anchor="t" anchorCtr="0">
            <a:noAutofit/>
          </a:bodyPr>
          <a:lstStyle/>
          <a:p>
            <a:fld id="{00000000-1234-1234-1234-123412341234}" type="slidenum">
              <a:rPr lang="en"/>
              <a:pPr/>
              <a:t>2</a:t>
            </a:fld>
            <a:endParaRPr/>
          </a:p>
        </p:txBody>
      </p:sp>
      <p:sp>
        <p:nvSpPr>
          <p:cNvPr id="9" name="CuadroTexto 8">
            <a:extLst>
              <a:ext uri="{FF2B5EF4-FFF2-40B4-BE49-F238E27FC236}">
                <a16:creationId xmlns:a16="http://schemas.microsoft.com/office/drawing/2014/main" id="{9B895BE1-EC76-49E3-B968-DA7B3F0C1832}"/>
              </a:ext>
            </a:extLst>
          </p:cNvPr>
          <p:cNvSpPr txBox="1"/>
          <p:nvPr/>
        </p:nvSpPr>
        <p:spPr>
          <a:xfrm>
            <a:off x="3231151" y="358301"/>
            <a:ext cx="3572540" cy="461665"/>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400">
                <a:latin typeface="Brighly Crush" panose="02000500000000000000" pitchFamily="50" charset="0"/>
              </a:rPr>
              <a:t>HASTA EL 100</a:t>
            </a:r>
            <a:endParaRPr lang="es-MX" sz="2400" dirty="0">
              <a:latin typeface="Brighly Crush" panose="02000500000000000000" pitchFamily="50" charset="0"/>
            </a:endParaRPr>
          </a:p>
        </p:txBody>
      </p:sp>
      <p:sp>
        <p:nvSpPr>
          <p:cNvPr id="10" name="CuadroTexto 9">
            <a:extLst>
              <a:ext uri="{FF2B5EF4-FFF2-40B4-BE49-F238E27FC236}">
                <a16:creationId xmlns:a16="http://schemas.microsoft.com/office/drawing/2014/main" id="{464549C4-F38C-4813-A626-5C1C0B52F8EF}"/>
              </a:ext>
            </a:extLst>
          </p:cNvPr>
          <p:cNvSpPr txBox="1"/>
          <p:nvPr/>
        </p:nvSpPr>
        <p:spPr>
          <a:xfrm>
            <a:off x="415363" y="1194286"/>
            <a:ext cx="2275372" cy="707886"/>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dirty="0">
                <a:latin typeface="Brush Script MT" panose="03060802040406070304" pitchFamily="66" charset="0"/>
              </a:rPr>
              <a:t>La construcción de un nuevo conocimiento </a:t>
            </a:r>
          </a:p>
        </p:txBody>
      </p:sp>
      <p:sp>
        <p:nvSpPr>
          <p:cNvPr id="11" name="CuadroTexto 10">
            <a:extLst>
              <a:ext uri="{FF2B5EF4-FFF2-40B4-BE49-F238E27FC236}">
                <a16:creationId xmlns:a16="http://schemas.microsoft.com/office/drawing/2014/main" id="{09EFE172-7EE9-4419-B882-E44C4B7EEAEC}"/>
              </a:ext>
            </a:extLst>
          </p:cNvPr>
          <p:cNvSpPr txBox="1"/>
          <p:nvPr/>
        </p:nvSpPr>
        <p:spPr>
          <a:xfrm>
            <a:off x="707671" y="2408962"/>
            <a:ext cx="1690756" cy="830997"/>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Se trata de buscar la </a:t>
            </a:r>
          </a:p>
          <a:p>
            <a:pPr algn="just"/>
            <a:r>
              <a:rPr lang="es-MX" sz="1200" dirty="0">
                <a:latin typeface="Times New Roman" panose="02020603050405020304" pitchFamily="18" charset="0"/>
                <a:cs typeface="Times New Roman" panose="02020603050405020304" pitchFamily="18" charset="0"/>
              </a:rPr>
              <a:t>manera en la que el niño</a:t>
            </a:r>
          </a:p>
          <a:p>
            <a:pPr algn="just"/>
            <a:r>
              <a:rPr lang="es-MX" sz="1200" dirty="0">
                <a:latin typeface="Times New Roman" panose="02020603050405020304" pitchFamily="18" charset="0"/>
                <a:cs typeface="Times New Roman" panose="02020603050405020304" pitchFamily="18" charset="0"/>
              </a:rPr>
              <a:t> logre desarrollar las </a:t>
            </a:r>
          </a:p>
          <a:p>
            <a:pPr algn="just"/>
            <a:r>
              <a:rPr lang="es-MX" sz="1200" dirty="0">
                <a:latin typeface="Times New Roman" panose="02020603050405020304" pitchFamily="18" charset="0"/>
                <a:cs typeface="Times New Roman" panose="02020603050405020304" pitchFamily="18" charset="0"/>
              </a:rPr>
              <a:t>competencias deseadas.</a:t>
            </a:r>
          </a:p>
        </p:txBody>
      </p:sp>
      <p:sp>
        <p:nvSpPr>
          <p:cNvPr id="13" name="CuadroTexto 12">
            <a:extLst>
              <a:ext uri="{FF2B5EF4-FFF2-40B4-BE49-F238E27FC236}">
                <a16:creationId xmlns:a16="http://schemas.microsoft.com/office/drawing/2014/main" id="{EF801E95-7E65-4DB9-8D45-417F1736B756}"/>
              </a:ext>
            </a:extLst>
          </p:cNvPr>
          <p:cNvSpPr txBox="1"/>
          <p:nvPr/>
        </p:nvSpPr>
        <p:spPr>
          <a:xfrm>
            <a:off x="707671" y="3585687"/>
            <a:ext cx="1690756" cy="64633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Es importante no dejar</a:t>
            </a:r>
          </a:p>
          <a:p>
            <a:pPr algn="just"/>
            <a:r>
              <a:rPr lang="es-MX" sz="1200" dirty="0">
                <a:latin typeface="Times New Roman" panose="02020603050405020304" pitchFamily="18" charset="0"/>
                <a:cs typeface="Times New Roman" panose="02020603050405020304" pitchFamily="18" charset="0"/>
              </a:rPr>
              <a:t> que los niños resuelvan</a:t>
            </a:r>
          </a:p>
          <a:p>
            <a:pPr algn="just"/>
            <a:r>
              <a:rPr lang="es-MX" sz="1200" dirty="0">
                <a:latin typeface="Times New Roman" panose="02020603050405020304" pitchFamily="18" charset="0"/>
                <a:cs typeface="Times New Roman" panose="02020603050405020304" pitchFamily="18" charset="0"/>
              </a:rPr>
              <a:t> el problema solos.</a:t>
            </a:r>
          </a:p>
        </p:txBody>
      </p:sp>
      <p:sp>
        <p:nvSpPr>
          <p:cNvPr id="14" name="CuadroTexto 13">
            <a:extLst>
              <a:ext uri="{FF2B5EF4-FFF2-40B4-BE49-F238E27FC236}">
                <a16:creationId xmlns:a16="http://schemas.microsoft.com/office/drawing/2014/main" id="{C4CDA0B1-D903-4971-A709-9B428069DD62}"/>
              </a:ext>
            </a:extLst>
          </p:cNvPr>
          <p:cNvSpPr txBox="1"/>
          <p:nvPr/>
        </p:nvSpPr>
        <p:spPr>
          <a:xfrm>
            <a:off x="732430" y="4793852"/>
            <a:ext cx="1690756" cy="64633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a:latin typeface="Times New Roman" panose="02020603050405020304" pitchFamily="18" charset="0"/>
                <a:cs typeface="Times New Roman" panose="02020603050405020304" pitchFamily="18" charset="0"/>
              </a:rPr>
              <a:t>Es importante sugerir diferentes materiales</a:t>
            </a:r>
          </a:p>
          <a:p>
            <a:pPr algn="just"/>
            <a:r>
              <a:rPr lang="es-MX" sz="1200">
                <a:latin typeface="Times New Roman" panose="02020603050405020304" pitchFamily="18" charset="0"/>
                <a:cs typeface="Times New Roman" panose="02020603050405020304" pitchFamily="18" charset="0"/>
              </a:rPr>
              <a:t> para no limitarse.</a:t>
            </a:r>
            <a:endParaRPr lang="es-MX" sz="1200" dirty="0">
              <a:latin typeface="Times New Roman" panose="02020603050405020304" pitchFamily="18" charset="0"/>
              <a:cs typeface="Times New Roman" panose="02020603050405020304" pitchFamily="18" charset="0"/>
            </a:endParaRPr>
          </a:p>
        </p:txBody>
      </p:sp>
      <p:sp>
        <p:nvSpPr>
          <p:cNvPr id="15" name="CuadroTexto 14">
            <a:extLst>
              <a:ext uri="{FF2B5EF4-FFF2-40B4-BE49-F238E27FC236}">
                <a16:creationId xmlns:a16="http://schemas.microsoft.com/office/drawing/2014/main" id="{C993F70C-361C-4DFC-B3EC-52D3D6DEC971}"/>
              </a:ext>
            </a:extLst>
          </p:cNvPr>
          <p:cNvSpPr txBox="1"/>
          <p:nvPr/>
        </p:nvSpPr>
        <p:spPr>
          <a:xfrm>
            <a:off x="4898619" y="1194285"/>
            <a:ext cx="2275372" cy="1015663"/>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a:latin typeface="Brush Script MT" panose="03060802040406070304" pitchFamily="66" charset="0"/>
              </a:rPr>
              <a:t>¿Qué es lo que se aprende y que es lo que se enseña?</a:t>
            </a:r>
            <a:endParaRPr lang="es-MX" sz="2000" dirty="0">
              <a:latin typeface="Brush Script MT" panose="03060802040406070304" pitchFamily="66" charset="0"/>
            </a:endParaRPr>
          </a:p>
        </p:txBody>
      </p:sp>
      <p:sp>
        <p:nvSpPr>
          <p:cNvPr id="16" name="CuadroTexto 15">
            <a:extLst>
              <a:ext uri="{FF2B5EF4-FFF2-40B4-BE49-F238E27FC236}">
                <a16:creationId xmlns:a16="http://schemas.microsoft.com/office/drawing/2014/main" id="{7AFD4182-3572-4252-90C1-AC65131A6DF5}"/>
              </a:ext>
            </a:extLst>
          </p:cNvPr>
          <p:cNvSpPr txBox="1"/>
          <p:nvPr/>
        </p:nvSpPr>
        <p:spPr>
          <a:xfrm>
            <a:off x="2887021" y="1762631"/>
            <a:ext cx="1690756" cy="2123658"/>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a:latin typeface="Times New Roman" panose="02020603050405020304" pitchFamily="18" charset="0"/>
                <a:cs typeface="Times New Roman" panose="02020603050405020304" pitchFamily="18" charset="0"/>
              </a:rPr>
              <a:t>La importancia de que los niños dominen las relaciones aditivas de los primeros números, no solo está en que posibilita la resolución de problemas de cierto tipo, sino también porque favorece la competencia de cálculo de los pequeños.</a:t>
            </a:r>
            <a:endParaRPr lang="es-MX" sz="1200" dirty="0">
              <a:latin typeface="Times New Roman" panose="02020603050405020304" pitchFamily="18" charset="0"/>
              <a:cs typeface="Times New Roman" panose="02020603050405020304" pitchFamily="18" charset="0"/>
            </a:endParaRPr>
          </a:p>
        </p:txBody>
      </p:sp>
      <p:sp>
        <p:nvSpPr>
          <p:cNvPr id="17" name="CuadroTexto 16">
            <a:extLst>
              <a:ext uri="{FF2B5EF4-FFF2-40B4-BE49-F238E27FC236}">
                <a16:creationId xmlns:a16="http://schemas.microsoft.com/office/drawing/2014/main" id="{17309875-290B-47B9-BBFF-B9AA414DC25A}"/>
              </a:ext>
            </a:extLst>
          </p:cNvPr>
          <p:cNvSpPr txBox="1"/>
          <p:nvPr/>
        </p:nvSpPr>
        <p:spPr>
          <a:xfrm>
            <a:off x="2709728" y="4149983"/>
            <a:ext cx="2045341" cy="286232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a:latin typeface="Times New Roman" panose="02020603050405020304" pitchFamily="18" charset="0"/>
                <a:cs typeface="Times New Roman" panose="02020603050405020304" pitchFamily="18" charset="0"/>
              </a:rPr>
              <a:t>-Pedir que los niños cuenten pequeñas colecciones.</a:t>
            </a:r>
          </a:p>
          <a:p>
            <a:pPr algn="just"/>
            <a:r>
              <a:rPr lang="es-MX" sz="1200">
                <a:latin typeface="Times New Roman" panose="02020603050405020304" pitchFamily="18" charset="0"/>
                <a:cs typeface="Times New Roman" panose="02020603050405020304" pitchFamily="18" charset="0"/>
              </a:rPr>
              <a:t>-Se trata de una alternancia entre actividades de conteo y resolución de problemas; la alternancia enriquece ambos procesos.</a:t>
            </a:r>
          </a:p>
          <a:p>
            <a:pPr algn="just"/>
            <a:r>
              <a:rPr lang="es-MX" sz="1200">
                <a:latin typeface="Times New Roman" panose="02020603050405020304" pitchFamily="18" charset="0"/>
                <a:cs typeface="Times New Roman" panose="02020603050405020304" pitchFamily="18" charset="0"/>
              </a:rPr>
              <a:t>-Lo que sistemáticamente se debe averiguar es cómo utilizan los niños su conocimiento y su experiencia para resolver situaciones; por ello, son los niños quienes deben decidir lo que les conviene hacer.</a:t>
            </a:r>
            <a:endParaRPr lang="es-MX" sz="1200" dirty="0">
              <a:latin typeface="Times New Roman" panose="02020603050405020304" pitchFamily="18" charset="0"/>
              <a:cs typeface="Times New Roman" panose="02020603050405020304" pitchFamily="18" charset="0"/>
            </a:endParaRPr>
          </a:p>
        </p:txBody>
      </p:sp>
      <p:sp>
        <p:nvSpPr>
          <p:cNvPr id="18" name="CuadroTexto 17">
            <a:extLst>
              <a:ext uri="{FF2B5EF4-FFF2-40B4-BE49-F238E27FC236}">
                <a16:creationId xmlns:a16="http://schemas.microsoft.com/office/drawing/2014/main" id="{12F8E8E2-60BF-4ECF-AF93-89B9D6A07FF6}"/>
              </a:ext>
            </a:extLst>
          </p:cNvPr>
          <p:cNvSpPr txBox="1"/>
          <p:nvPr/>
        </p:nvSpPr>
        <p:spPr>
          <a:xfrm>
            <a:off x="7374911" y="1194286"/>
            <a:ext cx="2275372" cy="707886"/>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a:latin typeface="Brush Script MT" panose="03060802040406070304" pitchFamily="66" charset="0"/>
              </a:rPr>
              <a:t>¿Qué significa resolver un problema?</a:t>
            </a:r>
            <a:endParaRPr lang="es-MX" sz="2000" dirty="0">
              <a:latin typeface="Brush Script MT" panose="03060802040406070304" pitchFamily="66" charset="0"/>
            </a:endParaRPr>
          </a:p>
        </p:txBody>
      </p:sp>
      <p:sp>
        <p:nvSpPr>
          <p:cNvPr id="19" name="CuadroTexto 18">
            <a:extLst>
              <a:ext uri="{FF2B5EF4-FFF2-40B4-BE49-F238E27FC236}">
                <a16:creationId xmlns:a16="http://schemas.microsoft.com/office/drawing/2014/main" id="{E1438EEF-9405-41DC-BFEC-84EA2A35482B}"/>
              </a:ext>
            </a:extLst>
          </p:cNvPr>
          <p:cNvSpPr txBox="1"/>
          <p:nvPr/>
        </p:nvSpPr>
        <p:spPr>
          <a:xfrm>
            <a:off x="5066371" y="2656224"/>
            <a:ext cx="2045341" cy="1015663"/>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Se enseñan los conocimientos, actitudes, habilidades y destrezas se logran mediante procesos de aprendizaje.</a:t>
            </a:r>
          </a:p>
        </p:txBody>
      </p:sp>
      <p:sp>
        <p:nvSpPr>
          <p:cNvPr id="21" name="CuadroTexto 20">
            <a:extLst>
              <a:ext uri="{FF2B5EF4-FFF2-40B4-BE49-F238E27FC236}">
                <a16:creationId xmlns:a16="http://schemas.microsoft.com/office/drawing/2014/main" id="{0F9B007D-31F1-4624-91C6-BDDFF75E73D0}"/>
              </a:ext>
            </a:extLst>
          </p:cNvPr>
          <p:cNvSpPr txBox="1"/>
          <p:nvPr/>
        </p:nvSpPr>
        <p:spPr>
          <a:xfrm>
            <a:off x="5184772" y="4332187"/>
            <a:ext cx="1690756" cy="156966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a:latin typeface="Times New Roman" panose="02020603050405020304" pitchFamily="18" charset="0"/>
                <a:cs typeface="Times New Roman" panose="02020603050405020304" pitchFamily="18" charset="0"/>
              </a:rPr>
              <a:t>Comprender lo que es la suma, desarrollar un pensamiento matemático, razonar los distintos significados que tienen los números en el contexto de un problema </a:t>
            </a:r>
            <a:endParaRPr lang="es-MX" sz="1200" dirty="0">
              <a:latin typeface="Times New Roman" panose="02020603050405020304" pitchFamily="18" charset="0"/>
              <a:cs typeface="Times New Roman" panose="02020603050405020304" pitchFamily="18" charset="0"/>
            </a:endParaRPr>
          </a:p>
        </p:txBody>
      </p:sp>
      <p:sp>
        <p:nvSpPr>
          <p:cNvPr id="23" name="CuadroTexto 22">
            <a:extLst>
              <a:ext uri="{FF2B5EF4-FFF2-40B4-BE49-F238E27FC236}">
                <a16:creationId xmlns:a16="http://schemas.microsoft.com/office/drawing/2014/main" id="{C9198C3E-34DD-4491-B2D7-4DCDFA63C07C}"/>
              </a:ext>
            </a:extLst>
          </p:cNvPr>
          <p:cNvSpPr txBox="1"/>
          <p:nvPr/>
        </p:nvSpPr>
        <p:spPr>
          <a:xfrm>
            <a:off x="7374911" y="2748556"/>
            <a:ext cx="2275372" cy="830997"/>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Para resolver un problema se necesita conocer primero el recurso convencional de cálculo (</a:t>
            </a:r>
            <a:r>
              <a:rPr lang="es-MX" sz="1200" dirty="0" err="1">
                <a:latin typeface="Times New Roman" panose="02020603050405020304" pitchFamily="18" charset="0"/>
                <a:cs typeface="Times New Roman" panose="02020603050405020304" pitchFamily="18" charset="0"/>
              </a:rPr>
              <a:t>operaciones,ecuaciones,etcétera</a:t>
            </a:r>
            <a:r>
              <a:rPr lang="es-MX" sz="1200" dirty="0">
                <a:latin typeface="Times New Roman" panose="02020603050405020304" pitchFamily="18" charset="0"/>
                <a:cs typeface="Times New Roman" panose="02020603050405020304" pitchFamily="18" charset="0"/>
              </a:rPr>
              <a:t>)</a:t>
            </a:r>
          </a:p>
        </p:txBody>
      </p:sp>
      <p:sp>
        <p:nvSpPr>
          <p:cNvPr id="24" name="CuadroTexto 23">
            <a:extLst>
              <a:ext uri="{FF2B5EF4-FFF2-40B4-BE49-F238E27FC236}">
                <a16:creationId xmlns:a16="http://schemas.microsoft.com/office/drawing/2014/main" id="{31DD6439-541D-4A4F-A5F9-31BC70BB8CFC}"/>
              </a:ext>
            </a:extLst>
          </p:cNvPr>
          <p:cNvSpPr txBox="1"/>
          <p:nvPr/>
        </p:nvSpPr>
        <p:spPr>
          <a:xfrm>
            <a:off x="7374911" y="4183485"/>
            <a:ext cx="2275372" cy="193899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Los elementos implícitos en la resolución de un problema son estrategia de cálculo relación semántica razonamiento matemático función de experiencia y conocimiento y la manera de resolver un problema varía dependiendo de los conocimientos de los elementos matemáticos distintos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cxnSp>
        <p:nvCxnSpPr>
          <p:cNvPr id="41" name="Conector recto 40">
            <a:extLst>
              <a:ext uri="{FF2B5EF4-FFF2-40B4-BE49-F238E27FC236}">
                <a16:creationId xmlns:a16="http://schemas.microsoft.com/office/drawing/2014/main" id="{F76FE6AD-0E6A-442C-AD8C-D6F3FE9ADD22}"/>
              </a:ext>
            </a:extLst>
          </p:cNvPr>
          <p:cNvCxnSpPr>
            <a:cxnSpLocks/>
          </p:cNvCxnSpPr>
          <p:nvPr/>
        </p:nvCxnSpPr>
        <p:spPr>
          <a:xfrm flipH="1">
            <a:off x="2920478" y="653152"/>
            <a:ext cx="1503614" cy="699824"/>
          </a:xfrm>
          <a:prstGeom prst="line">
            <a:avLst/>
          </a:prstGeom>
        </p:spPr>
        <p:style>
          <a:lnRef idx="2">
            <a:schemeClr val="dk1"/>
          </a:lnRef>
          <a:fillRef idx="0">
            <a:schemeClr val="dk1"/>
          </a:fillRef>
          <a:effectRef idx="1">
            <a:schemeClr val="dk1"/>
          </a:effectRef>
          <a:fontRef idx="minor">
            <a:schemeClr val="tx1"/>
          </a:fontRef>
        </p:style>
      </p:cxnSp>
      <p:cxnSp>
        <p:nvCxnSpPr>
          <p:cNvPr id="42" name="Conector recto 41">
            <a:extLst>
              <a:ext uri="{FF2B5EF4-FFF2-40B4-BE49-F238E27FC236}">
                <a16:creationId xmlns:a16="http://schemas.microsoft.com/office/drawing/2014/main" id="{ECCF43DF-9D9B-40C7-BE7E-2D7F3990D14A}"/>
              </a:ext>
            </a:extLst>
          </p:cNvPr>
          <p:cNvCxnSpPr>
            <a:cxnSpLocks/>
          </p:cNvCxnSpPr>
          <p:nvPr/>
        </p:nvCxnSpPr>
        <p:spPr>
          <a:xfrm flipH="1" flipV="1">
            <a:off x="5791027" y="564945"/>
            <a:ext cx="1580699" cy="862647"/>
          </a:xfrm>
          <a:prstGeom prst="line">
            <a:avLst/>
          </a:prstGeom>
        </p:spPr>
        <p:style>
          <a:lnRef idx="2">
            <a:schemeClr val="dk1"/>
          </a:lnRef>
          <a:fillRef idx="0">
            <a:schemeClr val="dk1"/>
          </a:fillRef>
          <a:effectRef idx="1">
            <a:schemeClr val="dk1"/>
          </a:effectRef>
          <a:fontRef idx="minor">
            <a:schemeClr val="tx1"/>
          </a:fontRef>
        </p:style>
      </p:cxnSp>
      <p:cxnSp>
        <p:nvCxnSpPr>
          <p:cNvPr id="32" name="Conector recto 31">
            <a:extLst>
              <a:ext uri="{FF2B5EF4-FFF2-40B4-BE49-F238E27FC236}">
                <a16:creationId xmlns:a16="http://schemas.microsoft.com/office/drawing/2014/main" id="{F402DDAD-9C16-49EF-AFD8-7B8F353295B8}"/>
              </a:ext>
            </a:extLst>
          </p:cNvPr>
          <p:cNvCxnSpPr>
            <a:cxnSpLocks/>
          </p:cNvCxnSpPr>
          <p:nvPr/>
        </p:nvCxnSpPr>
        <p:spPr>
          <a:xfrm flipH="1">
            <a:off x="6171649" y="1491146"/>
            <a:ext cx="1540974" cy="1004809"/>
          </a:xfrm>
          <a:prstGeom prst="line">
            <a:avLst/>
          </a:prstGeom>
        </p:spPr>
        <p:style>
          <a:lnRef idx="2">
            <a:schemeClr val="dk1"/>
          </a:lnRef>
          <a:fillRef idx="0">
            <a:schemeClr val="dk1"/>
          </a:fillRef>
          <a:effectRef idx="1">
            <a:schemeClr val="dk1"/>
          </a:effectRef>
          <a:fontRef idx="minor">
            <a:schemeClr val="tx1"/>
          </a:fontRef>
        </p:style>
      </p:cxnSp>
      <p:cxnSp>
        <p:nvCxnSpPr>
          <p:cNvPr id="35" name="Conector recto 34">
            <a:extLst>
              <a:ext uri="{FF2B5EF4-FFF2-40B4-BE49-F238E27FC236}">
                <a16:creationId xmlns:a16="http://schemas.microsoft.com/office/drawing/2014/main" id="{A8888122-2D35-44AD-A687-7E5B432EA48A}"/>
              </a:ext>
            </a:extLst>
          </p:cNvPr>
          <p:cNvCxnSpPr>
            <a:cxnSpLocks/>
          </p:cNvCxnSpPr>
          <p:nvPr/>
        </p:nvCxnSpPr>
        <p:spPr>
          <a:xfrm flipH="1" flipV="1">
            <a:off x="7661476" y="1470598"/>
            <a:ext cx="826259" cy="823479"/>
          </a:xfrm>
          <a:prstGeom prst="line">
            <a:avLst/>
          </a:prstGeom>
        </p:spPr>
        <p:style>
          <a:lnRef idx="2">
            <a:schemeClr val="dk1"/>
          </a:lnRef>
          <a:fillRef idx="0">
            <a:schemeClr val="dk1"/>
          </a:fillRef>
          <a:effectRef idx="1">
            <a:schemeClr val="dk1"/>
          </a:effectRef>
          <a:fontRef idx="minor">
            <a:schemeClr val="tx1"/>
          </a:fontRef>
        </p:style>
      </p:cxnSp>
      <p:cxnSp>
        <p:nvCxnSpPr>
          <p:cNvPr id="37" name="Conector recto 36">
            <a:extLst>
              <a:ext uri="{FF2B5EF4-FFF2-40B4-BE49-F238E27FC236}">
                <a16:creationId xmlns:a16="http://schemas.microsoft.com/office/drawing/2014/main" id="{B9A6CF20-6625-497D-9677-200CF6AF2D15}"/>
              </a:ext>
            </a:extLst>
          </p:cNvPr>
          <p:cNvCxnSpPr>
            <a:cxnSpLocks/>
          </p:cNvCxnSpPr>
          <p:nvPr/>
        </p:nvCxnSpPr>
        <p:spPr>
          <a:xfrm flipV="1">
            <a:off x="5904768" y="3207895"/>
            <a:ext cx="559807" cy="1065486"/>
          </a:xfrm>
          <a:prstGeom prst="line">
            <a:avLst/>
          </a:prstGeom>
        </p:spPr>
        <p:style>
          <a:lnRef idx="2">
            <a:schemeClr val="dk1"/>
          </a:lnRef>
          <a:fillRef idx="0">
            <a:schemeClr val="dk1"/>
          </a:fillRef>
          <a:effectRef idx="1">
            <a:schemeClr val="dk1"/>
          </a:effectRef>
          <a:fontRef idx="minor">
            <a:schemeClr val="tx1"/>
          </a:fontRef>
        </p:style>
      </p:cxnSp>
      <p:cxnSp>
        <p:nvCxnSpPr>
          <p:cNvPr id="39" name="Conector recto 38">
            <a:extLst>
              <a:ext uri="{FF2B5EF4-FFF2-40B4-BE49-F238E27FC236}">
                <a16:creationId xmlns:a16="http://schemas.microsoft.com/office/drawing/2014/main" id="{EA541DB5-6639-484E-AB73-EDC4F420D979}"/>
              </a:ext>
            </a:extLst>
          </p:cNvPr>
          <p:cNvCxnSpPr>
            <a:cxnSpLocks/>
          </p:cNvCxnSpPr>
          <p:nvPr/>
        </p:nvCxnSpPr>
        <p:spPr>
          <a:xfrm flipV="1">
            <a:off x="8198485" y="4462113"/>
            <a:ext cx="289250" cy="1152786"/>
          </a:xfrm>
          <a:prstGeom prst="line">
            <a:avLst/>
          </a:prstGeom>
        </p:spPr>
        <p:style>
          <a:lnRef idx="2">
            <a:schemeClr val="dk1"/>
          </a:lnRef>
          <a:fillRef idx="0">
            <a:schemeClr val="dk1"/>
          </a:fillRef>
          <a:effectRef idx="1">
            <a:schemeClr val="dk1"/>
          </a:effectRef>
          <a:fontRef idx="minor">
            <a:schemeClr val="tx1"/>
          </a:fontRef>
        </p:style>
      </p:cxnSp>
      <p:cxnSp>
        <p:nvCxnSpPr>
          <p:cNvPr id="30" name="Conector recto 29">
            <a:extLst>
              <a:ext uri="{FF2B5EF4-FFF2-40B4-BE49-F238E27FC236}">
                <a16:creationId xmlns:a16="http://schemas.microsoft.com/office/drawing/2014/main" id="{56AB9C1E-B34C-4071-8D74-E86E671D9ACF}"/>
              </a:ext>
            </a:extLst>
          </p:cNvPr>
          <p:cNvCxnSpPr>
            <a:cxnSpLocks/>
          </p:cNvCxnSpPr>
          <p:nvPr/>
        </p:nvCxnSpPr>
        <p:spPr>
          <a:xfrm>
            <a:off x="1386717" y="3019138"/>
            <a:ext cx="0" cy="1062066"/>
          </a:xfrm>
          <a:prstGeom prst="line">
            <a:avLst/>
          </a:prstGeom>
        </p:spPr>
        <p:style>
          <a:lnRef idx="2">
            <a:schemeClr val="dk1"/>
          </a:lnRef>
          <a:fillRef idx="0">
            <a:schemeClr val="dk1"/>
          </a:fillRef>
          <a:effectRef idx="1">
            <a:schemeClr val="dk1"/>
          </a:effectRef>
          <a:fontRef idx="minor">
            <a:schemeClr val="tx1"/>
          </a:fontRef>
        </p:style>
      </p:cxnSp>
      <p:cxnSp>
        <p:nvCxnSpPr>
          <p:cNvPr id="19" name="Conector recto 18">
            <a:extLst>
              <a:ext uri="{FF2B5EF4-FFF2-40B4-BE49-F238E27FC236}">
                <a16:creationId xmlns:a16="http://schemas.microsoft.com/office/drawing/2014/main" id="{C15A5DD6-4EF6-4A14-B6C6-37E0BB79BCC3}"/>
              </a:ext>
            </a:extLst>
          </p:cNvPr>
          <p:cNvCxnSpPr>
            <a:stCxn id="12" idx="2"/>
          </p:cNvCxnSpPr>
          <p:nvPr/>
        </p:nvCxnSpPr>
        <p:spPr>
          <a:xfrm flipH="1">
            <a:off x="1656346" y="1553031"/>
            <a:ext cx="753928" cy="710484"/>
          </a:xfrm>
          <a:prstGeom prst="line">
            <a:avLst/>
          </a:prstGeom>
        </p:spPr>
        <p:style>
          <a:lnRef idx="2">
            <a:schemeClr val="dk1"/>
          </a:lnRef>
          <a:fillRef idx="0">
            <a:schemeClr val="dk1"/>
          </a:fillRef>
          <a:effectRef idx="1">
            <a:schemeClr val="dk1"/>
          </a:effectRef>
          <a:fontRef idx="minor">
            <a:schemeClr val="tx1"/>
          </a:fontRef>
        </p:style>
      </p:cxnSp>
      <p:cxnSp>
        <p:nvCxnSpPr>
          <p:cNvPr id="28" name="Conector recto 27">
            <a:extLst>
              <a:ext uri="{FF2B5EF4-FFF2-40B4-BE49-F238E27FC236}">
                <a16:creationId xmlns:a16="http://schemas.microsoft.com/office/drawing/2014/main" id="{81A511AE-288D-4364-9FC6-DD0E0A3D7998}"/>
              </a:ext>
            </a:extLst>
          </p:cNvPr>
          <p:cNvCxnSpPr>
            <a:cxnSpLocks/>
          </p:cNvCxnSpPr>
          <p:nvPr/>
        </p:nvCxnSpPr>
        <p:spPr>
          <a:xfrm flipH="1" flipV="1">
            <a:off x="2377809" y="1532912"/>
            <a:ext cx="890780" cy="349426"/>
          </a:xfrm>
          <a:prstGeom prst="line">
            <a:avLst/>
          </a:prstGeom>
        </p:spPr>
        <p:style>
          <a:lnRef idx="2">
            <a:schemeClr val="dk1"/>
          </a:lnRef>
          <a:fillRef idx="0">
            <a:schemeClr val="dk1"/>
          </a:fillRef>
          <a:effectRef idx="1">
            <a:schemeClr val="dk1"/>
          </a:effectRef>
          <a:fontRef idx="minor">
            <a:schemeClr val="tx1"/>
          </a:fontRef>
        </p:style>
      </p:cxnSp>
      <p:sp>
        <p:nvSpPr>
          <p:cNvPr id="234" name="Google Shape;234;p18"/>
          <p:cNvSpPr txBox="1">
            <a:spLocks noGrp="1"/>
          </p:cNvSpPr>
          <p:nvPr>
            <p:ph type="sldNum" idx="12"/>
          </p:nvPr>
        </p:nvSpPr>
        <p:spPr>
          <a:xfrm>
            <a:off x="8995987" y="5851762"/>
            <a:ext cx="469800" cy="391500"/>
          </a:xfrm>
          <a:prstGeom prst="rect">
            <a:avLst/>
          </a:prstGeom>
        </p:spPr>
        <p:txBody>
          <a:bodyPr spcFirstLastPara="1" wrap="square" lIns="91425" tIns="91425" rIns="91425" bIns="91425" anchor="t" anchorCtr="0">
            <a:noAutofit/>
          </a:bodyPr>
          <a:lstStyle/>
          <a:p>
            <a:fld id="{00000000-1234-1234-1234-123412341234}" type="slidenum">
              <a:rPr lang="en"/>
              <a:pPr/>
              <a:t>3</a:t>
            </a:fld>
            <a:endParaRPr/>
          </a:p>
        </p:txBody>
      </p:sp>
      <p:sp>
        <p:nvSpPr>
          <p:cNvPr id="9" name="CuadroTexto 8">
            <a:extLst>
              <a:ext uri="{FF2B5EF4-FFF2-40B4-BE49-F238E27FC236}">
                <a16:creationId xmlns:a16="http://schemas.microsoft.com/office/drawing/2014/main" id="{57705296-C43E-4958-B5EB-53FEFD5C60BB}"/>
              </a:ext>
            </a:extLst>
          </p:cNvPr>
          <p:cNvSpPr txBox="1"/>
          <p:nvPr/>
        </p:nvSpPr>
        <p:spPr>
          <a:xfrm>
            <a:off x="3231151" y="358301"/>
            <a:ext cx="3572540" cy="461665"/>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r>
              <a:rPr lang="es-MX" sz="2400" dirty="0">
                <a:latin typeface="Brighly Crush" panose="02000500000000000000" pitchFamily="50" charset="0"/>
              </a:rPr>
              <a:t>TECNICAS PARA CONTAR </a:t>
            </a:r>
          </a:p>
        </p:txBody>
      </p:sp>
      <p:sp>
        <p:nvSpPr>
          <p:cNvPr id="12" name="CuadroTexto 11">
            <a:extLst>
              <a:ext uri="{FF2B5EF4-FFF2-40B4-BE49-F238E27FC236}">
                <a16:creationId xmlns:a16="http://schemas.microsoft.com/office/drawing/2014/main" id="{48219150-C3E9-495D-8327-33D16924B1E2}"/>
              </a:ext>
            </a:extLst>
          </p:cNvPr>
          <p:cNvSpPr txBox="1"/>
          <p:nvPr/>
        </p:nvSpPr>
        <p:spPr>
          <a:xfrm>
            <a:off x="1517139" y="1152921"/>
            <a:ext cx="1786270"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r>
              <a:rPr lang="es-MX" sz="2000" dirty="0">
                <a:latin typeface="Brush Script MT" panose="03060802040406070304" pitchFamily="66" charset="0"/>
              </a:rPr>
              <a:t>Contar Oralmente </a:t>
            </a:r>
          </a:p>
        </p:txBody>
      </p:sp>
      <p:sp>
        <p:nvSpPr>
          <p:cNvPr id="14" name="CuadroTexto 13">
            <a:extLst>
              <a:ext uri="{FF2B5EF4-FFF2-40B4-BE49-F238E27FC236}">
                <a16:creationId xmlns:a16="http://schemas.microsoft.com/office/drawing/2014/main" id="{B179BB60-9314-422C-97CB-1F070C913A9E}"/>
              </a:ext>
            </a:extLst>
          </p:cNvPr>
          <p:cNvSpPr txBox="1"/>
          <p:nvPr/>
        </p:nvSpPr>
        <p:spPr>
          <a:xfrm>
            <a:off x="432618" y="1795845"/>
            <a:ext cx="1977656" cy="1600438"/>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A una edad tan corta como los dieciocho meses, los niños empiezan a contar oralmente de uno en uno. </a:t>
            </a:r>
          </a:p>
          <a:p>
            <a:pPr algn="just"/>
            <a:r>
              <a:rPr lang="es-MX" sz="1200" dirty="0">
                <a:latin typeface="Times New Roman" panose="02020603050405020304" pitchFamily="18" charset="0"/>
                <a:cs typeface="Times New Roman" panose="02020603050405020304" pitchFamily="18" charset="0"/>
              </a:rPr>
              <a:t>La mayoría de los niños de dos años pueden contar “1, 2” pero luego empiezan </a:t>
            </a:r>
          </a:p>
          <a:p>
            <a:pPr algn="just"/>
            <a:r>
              <a:rPr lang="es-MX" sz="1200" dirty="0">
                <a:latin typeface="Times New Roman" panose="02020603050405020304" pitchFamily="18" charset="0"/>
                <a:cs typeface="Times New Roman" panose="02020603050405020304" pitchFamily="18" charset="0"/>
              </a:rPr>
              <a:t>a omitir términos.</a:t>
            </a:r>
          </a:p>
        </p:txBody>
      </p:sp>
      <p:sp>
        <p:nvSpPr>
          <p:cNvPr id="16" name="CuadroTexto 15">
            <a:extLst>
              <a:ext uri="{FF2B5EF4-FFF2-40B4-BE49-F238E27FC236}">
                <a16:creationId xmlns:a16="http://schemas.microsoft.com/office/drawing/2014/main" id="{6FC3123A-4BE1-4677-9D89-535F4C7BC757}"/>
              </a:ext>
            </a:extLst>
          </p:cNvPr>
          <p:cNvSpPr txBox="1"/>
          <p:nvPr/>
        </p:nvSpPr>
        <p:spPr>
          <a:xfrm>
            <a:off x="432618" y="3739188"/>
            <a:ext cx="1977656" cy="2308324"/>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Los errores que cometen los niños al contar son una buena señal de que existen reglas que </a:t>
            </a:r>
          </a:p>
          <a:p>
            <a:pPr algn="just"/>
            <a:r>
              <a:rPr lang="es-MX" sz="1200" dirty="0">
                <a:latin typeface="Times New Roman" panose="02020603050405020304" pitchFamily="18" charset="0"/>
                <a:cs typeface="Times New Roman" panose="02020603050405020304" pitchFamily="18" charset="0"/>
              </a:rPr>
              <a:t>subyacen a su cuenta oral, sobre todo de 20 para arriba.</a:t>
            </a:r>
          </a:p>
          <a:p>
            <a:pPr algn="just"/>
            <a:r>
              <a:rPr lang="es-MX" sz="1200" dirty="0">
                <a:latin typeface="Times New Roman" panose="02020603050405020304" pitchFamily="18" charset="0"/>
                <a:cs typeface="Times New Roman" panose="02020603050405020304" pitchFamily="18" charset="0"/>
              </a:rPr>
              <a:t>Estos errores indican claramente que los niños no se limitan a imitar a los </a:t>
            </a:r>
          </a:p>
          <a:p>
            <a:pPr algn="just"/>
            <a:r>
              <a:rPr lang="es-MX" sz="1200" dirty="0">
                <a:latin typeface="Times New Roman" panose="02020603050405020304" pitchFamily="18" charset="0"/>
                <a:cs typeface="Times New Roman" panose="02020603050405020304" pitchFamily="18" charset="0"/>
              </a:rPr>
              <a:t>adultos, sino que tratan de construir sus propios sistemas de reglas.</a:t>
            </a:r>
          </a:p>
        </p:txBody>
      </p:sp>
      <p:sp>
        <p:nvSpPr>
          <p:cNvPr id="17" name="CuadroTexto 16">
            <a:extLst>
              <a:ext uri="{FF2B5EF4-FFF2-40B4-BE49-F238E27FC236}">
                <a16:creationId xmlns:a16="http://schemas.microsoft.com/office/drawing/2014/main" id="{582C67A6-A9C5-4F48-9FBD-99A2AC005690}"/>
              </a:ext>
            </a:extLst>
          </p:cNvPr>
          <p:cNvSpPr txBox="1"/>
          <p:nvPr/>
        </p:nvSpPr>
        <p:spPr>
          <a:xfrm>
            <a:off x="2699526" y="1795845"/>
            <a:ext cx="1786269" cy="193899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Hacia los cuatro o cinco años de edad, los niños ya no necesitan empezar desde el 1 para </a:t>
            </a:r>
          </a:p>
          <a:p>
            <a:pPr algn="just"/>
            <a:r>
              <a:rPr lang="es-MX" sz="1200" dirty="0">
                <a:latin typeface="Times New Roman" panose="02020603050405020304" pitchFamily="18" charset="0"/>
                <a:cs typeface="Times New Roman" panose="02020603050405020304" pitchFamily="18" charset="0"/>
              </a:rPr>
              <a:t>responder de manera coherente y automática preguntas relativas a números seguidos, al menos </a:t>
            </a:r>
          </a:p>
          <a:p>
            <a:pPr algn="just"/>
            <a:r>
              <a:rPr lang="es-MX" sz="1200" dirty="0">
                <a:latin typeface="Times New Roman" panose="02020603050405020304" pitchFamily="18" charset="0"/>
                <a:cs typeface="Times New Roman" panose="02020603050405020304" pitchFamily="18" charset="0"/>
              </a:rPr>
              <a:t>hasta cerca del 28</a:t>
            </a:r>
          </a:p>
        </p:txBody>
      </p:sp>
      <p:sp>
        <p:nvSpPr>
          <p:cNvPr id="21" name="CuadroTexto 20">
            <a:extLst>
              <a:ext uri="{FF2B5EF4-FFF2-40B4-BE49-F238E27FC236}">
                <a16:creationId xmlns:a16="http://schemas.microsoft.com/office/drawing/2014/main" id="{A4861108-BDCC-46B2-9176-8D2071AC064B}"/>
              </a:ext>
            </a:extLst>
          </p:cNvPr>
          <p:cNvSpPr txBox="1"/>
          <p:nvPr/>
        </p:nvSpPr>
        <p:spPr>
          <a:xfrm>
            <a:off x="6892220" y="1152921"/>
            <a:ext cx="1786270"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dirty="0">
                <a:latin typeface="Brush Script MT" panose="03060802040406070304" pitchFamily="66" charset="0"/>
              </a:rPr>
              <a:t>Numeración</a:t>
            </a:r>
          </a:p>
        </p:txBody>
      </p:sp>
      <p:sp>
        <p:nvSpPr>
          <p:cNvPr id="22" name="CuadroTexto 21">
            <a:extLst>
              <a:ext uri="{FF2B5EF4-FFF2-40B4-BE49-F238E27FC236}">
                <a16:creationId xmlns:a16="http://schemas.microsoft.com/office/drawing/2014/main" id="{6F2F11AE-CF23-4181-A785-F9CE14287EC6}"/>
              </a:ext>
            </a:extLst>
          </p:cNvPr>
          <p:cNvSpPr txBox="1"/>
          <p:nvPr/>
        </p:nvSpPr>
        <p:spPr>
          <a:xfrm>
            <a:off x="5283238" y="1795845"/>
            <a:ext cx="1977656" cy="1754326"/>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Enumeración.</a:t>
            </a:r>
          </a:p>
          <a:p>
            <a:pPr algn="just"/>
            <a:r>
              <a:rPr lang="es-MX" sz="1200" dirty="0">
                <a:latin typeface="Times New Roman" panose="02020603050405020304" pitchFamily="18" charset="0"/>
                <a:cs typeface="Times New Roman" panose="02020603050405020304" pitchFamily="18" charset="0"/>
              </a:rPr>
              <a:t>Los niños deben aprender que contar objetos implica algo más que agitar un dedo </a:t>
            </a:r>
          </a:p>
          <a:p>
            <a:pPr algn="just"/>
            <a:r>
              <a:rPr lang="es-MX" sz="1200" dirty="0">
                <a:latin typeface="Times New Roman" panose="02020603050405020304" pitchFamily="18" charset="0"/>
                <a:cs typeface="Times New Roman" panose="02020603050405020304" pitchFamily="18" charset="0"/>
              </a:rPr>
              <a:t>señalando un conjunto o deslizarlo por encima de otro mientras pronuncian con rapidez la serie </a:t>
            </a:r>
          </a:p>
          <a:p>
            <a:pPr algn="just"/>
            <a:r>
              <a:rPr lang="es-MX" sz="1200" dirty="0">
                <a:latin typeface="Times New Roman" panose="02020603050405020304" pitchFamily="18" charset="0"/>
                <a:cs typeface="Times New Roman" panose="02020603050405020304" pitchFamily="18" charset="0"/>
              </a:rPr>
              <a:t>numérica. </a:t>
            </a:r>
          </a:p>
        </p:txBody>
      </p:sp>
      <p:sp>
        <p:nvSpPr>
          <p:cNvPr id="23" name="CuadroTexto 22">
            <a:extLst>
              <a:ext uri="{FF2B5EF4-FFF2-40B4-BE49-F238E27FC236}">
                <a16:creationId xmlns:a16="http://schemas.microsoft.com/office/drawing/2014/main" id="{0B4A46B7-AAB6-4417-828F-BA5D31703FEF}"/>
              </a:ext>
            </a:extLst>
          </p:cNvPr>
          <p:cNvSpPr txBox="1"/>
          <p:nvPr/>
        </p:nvSpPr>
        <p:spPr>
          <a:xfrm>
            <a:off x="7488131" y="1795845"/>
            <a:ext cx="1977656" cy="3046988"/>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Regla del valor cardinal.</a:t>
            </a:r>
          </a:p>
          <a:p>
            <a:pPr algn="just"/>
            <a:r>
              <a:rPr lang="es-MX" sz="1200" dirty="0">
                <a:latin typeface="Times New Roman" panose="02020603050405020304" pitchFamily="18" charset="0"/>
                <a:cs typeface="Times New Roman" panose="02020603050405020304" pitchFamily="18" charset="0"/>
              </a:rPr>
              <a:t>la regla del valor cardinal traduce </a:t>
            </a:r>
          </a:p>
          <a:p>
            <a:pPr algn="just"/>
            <a:r>
              <a:rPr lang="es-MX" sz="1200" dirty="0">
                <a:latin typeface="Times New Roman" panose="02020603050405020304" pitchFamily="18" charset="0"/>
                <a:cs typeface="Times New Roman" panose="02020603050405020304" pitchFamily="18" charset="0"/>
              </a:rPr>
              <a:t>el término aplicado a un elemento determinado de un conjunto (el último) al término cardinal que </a:t>
            </a:r>
          </a:p>
          <a:p>
            <a:pPr algn="just"/>
            <a:r>
              <a:rPr lang="es-MX" sz="1200" dirty="0">
                <a:latin typeface="Times New Roman" panose="02020603050405020304" pitchFamily="18" charset="0"/>
                <a:cs typeface="Times New Roman" panose="02020603050405020304" pitchFamily="18" charset="0"/>
              </a:rPr>
              <a:t>representa el conjunto entero.</a:t>
            </a:r>
          </a:p>
          <a:p>
            <a:pPr algn="just"/>
            <a:r>
              <a:rPr lang="es-MX" sz="1200" dirty="0">
                <a:latin typeface="Times New Roman" panose="02020603050405020304" pitchFamily="18" charset="0"/>
                <a:cs typeface="Times New Roman" panose="02020603050405020304" pitchFamily="18" charset="0"/>
              </a:rPr>
              <a:t>Cuando tienen cerca de dos años, muchos niños desarrollan una conciencia primitiva de que </a:t>
            </a:r>
          </a:p>
          <a:p>
            <a:pPr algn="just"/>
            <a:r>
              <a:rPr lang="es-MX" sz="1200" dirty="0">
                <a:latin typeface="Times New Roman" panose="02020603050405020304" pitchFamily="18" charset="0"/>
                <a:cs typeface="Times New Roman" panose="02020603050405020304" pitchFamily="18" charset="0"/>
              </a:rPr>
              <a:t>contar es un procedimiento empleado para asignar números a colecciones.</a:t>
            </a:r>
          </a:p>
        </p:txBody>
      </p:sp>
      <p:sp>
        <p:nvSpPr>
          <p:cNvPr id="24" name="CuadroTexto 23">
            <a:extLst>
              <a:ext uri="{FF2B5EF4-FFF2-40B4-BE49-F238E27FC236}">
                <a16:creationId xmlns:a16="http://schemas.microsoft.com/office/drawing/2014/main" id="{81ADCCF5-15D7-46E4-9C8B-C4A1BF97D08A}"/>
              </a:ext>
            </a:extLst>
          </p:cNvPr>
          <p:cNvSpPr txBox="1"/>
          <p:nvPr/>
        </p:nvSpPr>
        <p:spPr>
          <a:xfrm>
            <a:off x="4571473" y="3923854"/>
            <a:ext cx="1977656" cy="2123658"/>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Regla de la cuenta cardinal</a:t>
            </a:r>
            <a:r>
              <a:rPr lang="es-MX" sz="1200" dirty="0">
                <a:latin typeface="Times New Roman" panose="02020603050405020304" pitchFamily="18" charset="0"/>
                <a:cs typeface="Times New Roman" panose="02020603050405020304" pitchFamily="18" charset="0"/>
              </a:rPr>
              <a:t>. La regla inversa a la del valor cardinal es la regla de la cuenta </a:t>
            </a:r>
          </a:p>
          <a:p>
            <a:pPr algn="just"/>
            <a:r>
              <a:rPr lang="es-MX" sz="1200" dirty="0">
                <a:latin typeface="Times New Roman" panose="02020603050405020304" pitchFamily="18" charset="0"/>
                <a:cs typeface="Times New Roman" panose="02020603050405020304" pitchFamily="18" charset="0"/>
              </a:rPr>
              <a:t>cardinal. Esta regla especifica que un término cardinal como “5” es la etiqueta asignada al último </a:t>
            </a:r>
          </a:p>
          <a:p>
            <a:pPr algn="just"/>
            <a:r>
              <a:rPr lang="es-MX" sz="1200" dirty="0">
                <a:latin typeface="Times New Roman" panose="02020603050405020304" pitchFamily="18" charset="0"/>
                <a:cs typeface="Times New Roman" panose="02020603050405020304" pitchFamily="18" charset="0"/>
              </a:rPr>
              <a:t>elemento cuando se enumera un conjunto de cinco objetos. </a:t>
            </a:r>
          </a:p>
        </p:txBody>
      </p:sp>
      <p:sp>
        <p:nvSpPr>
          <p:cNvPr id="25" name="CuadroTexto 24">
            <a:extLst>
              <a:ext uri="{FF2B5EF4-FFF2-40B4-BE49-F238E27FC236}">
                <a16:creationId xmlns:a16="http://schemas.microsoft.com/office/drawing/2014/main" id="{FC98E39B-A9B5-4ED9-866B-725DA593EAA3}"/>
              </a:ext>
            </a:extLst>
          </p:cNvPr>
          <p:cNvSpPr txBox="1"/>
          <p:nvPr/>
        </p:nvSpPr>
        <p:spPr>
          <a:xfrm>
            <a:off x="7018331" y="5405037"/>
            <a:ext cx="1977656" cy="1015663"/>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Separación. </a:t>
            </a:r>
          </a:p>
          <a:p>
            <a:pPr algn="just"/>
            <a:r>
              <a:rPr lang="es-MX" sz="1200" dirty="0">
                <a:latin typeface="Times New Roman" panose="02020603050405020304" pitchFamily="18" charset="0"/>
                <a:cs typeface="Times New Roman" panose="02020603050405020304" pitchFamily="18" charset="0"/>
              </a:rPr>
              <a:t>Contar (separar) un número concreto de objetos es una técnica que empleamos a </a:t>
            </a:r>
          </a:p>
          <a:p>
            <a:pPr algn="just"/>
            <a:r>
              <a:rPr lang="es-MX" sz="1200" dirty="0">
                <a:latin typeface="Times New Roman" panose="02020603050405020304" pitchFamily="18" charset="0"/>
                <a:cs typeface="Times New Roman" panose="02020603050405020304" pitchFamily="18" charset="0"/>
              </a:rPr>
              <a:t>Diario.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cxnSp>
        <p:nvCxnSpPr>
          <p:cNvPr id="31" name="Conector recto 30">
            <a:extLst>
              <a:ext uri="{FF2B5EF4-FFF2-40B4-BE49-F238E27FC236}">
                <a16:creationId xmlns:a16="http://schemas.microsoft.com/office/drawing/2014/main" id="{5002F224-2330-4FBE-88B6-33F335023570}"/>
              </a:ext>
            </a:extLst>
          </p:cNvPr>
          <p:cNvCxnSpPr>
            <a:cxnSpLocks/>
          </p:cNvCxnSpPr>
          <p:nvPr/>
        </p:nvCxnSpPr>
        <p:spPr>
          <a:xfrm>
            <a:off x="6544832" y="2419562"/>
            <a:ext cx="1438962" cy="951345"/>
          </a:xfrm>
          <a:prstGeom prst="line">
            <a:avLst/>
          </a:prstGeom>
        </p:spPr>
        <p:style>
          <a:lnRef idx="2">
            <a:schemeClr val="dk1"/>
          </a:lnRef>
          <a:fillRef idx="0">
            <a:schemeClr val="dk1"/>
          </a:fillRef>
          <a:effectRef idx="1">
            <a:schemeClr val="dk1"/>
          </a:effectRef>
          <a:fontRef idx="minor">
            <a:schemeClr val="tx1"/>
          </a:fontRef>
        </p:style>
      </p:cxnSp>
      <p:cxnSp>
        <p:nvCxnSpPr>
          <p:cNvPr id="23" name="Conector recto 22">
            <a:extLst>
              <a:ext uri="{FF2B5EF4-FFF2-40B4-BE49-F238E27FC236}">
                <a16:creationId xmlns:a16="http://schemas.microsoft.com/office/drawing/2014/main" id="{933F00A9-6198-4799-A2FC-12A30C407080}"/>
              </a:ext>
            </a:extLst>
          </p:cNvPr>
          <p:cNvCxnSpPr>
            <a:cxnSpLocks/>
            <a:stCxn id="17" idx="1"/>
          </p:cNvCxnSpPr>
          <p:nvPr/>
        </p:nvCxnSpPr>
        <p:spPr>
          <a:xfrm flipH="1">
            <a:off x="2051048" y="2561997"/>
            <a:ext cx="1312722" cy="950076"/>
          </a:xfrm>
          <a:prstGeom prst="line">
            <a:avLst/>
          </a:prstGeom>
        </p:spPr>
        <p:style>
          <a:lnRef idx="2">
            <a:schemeClr val="dk1"/>
          </a:lnRef>
          <a:fillRef idx="0">
            <a:schemeClr val="dk1"/>
          </a:fillRef>
          <a:effectRef idx="1">
            <a:schemeClr val="dk1"/>
          </a:effectRef>
          <a:fontRef idx="minor">
            <a:schemeClr val="tx1"/>
          </a:fontRef>
        </p:style>
      </p:cxnSp>
      <p:cxnSp>
        <p:nvCxnSpPr>
          <p:cNvPr id="25" name="Conector recto 24">
            <a:extLst>
              <a:ext uri="{FF2B5EF4-FFF2-40B4-BE49-F238E27FC236}">
                <a16:creationId xmlns:a16="http://schemas.microsoft.com/office/drawing/2014/main" id="{A644C27C-0E3A-48E6-8D6C-80FC0C05F841}"/>
              </a:ext>
            </a:extLst>
          </p:cNvPr>
          <p:cNvCxnSpPr>
            <a:cxnSpLocks/>
          </p:cNvCxnSpPr>
          <p:nvPr/>
        </p:nvCxnSpPr>
        <p:spPr>
          <a:xfrm flipH="1" flipV="1">
            <a:off x="2000717" y="3662259"/>
            <a:ext cx="1462173" cy="926360"/>
          </a:xfrm>
          <a:prstGeom prst="line">
            <a:avLst/>
          </a:prstGeom>
        </p:spPr>
        <p:style>
          <a:lnRef idx="2">
            <a:schemeClr val="dk1"/>
          </a:lnRef>
          <a:fillRef idx="0">
            <a:schemeClr val="dk1"/>
          </a:fillRef>
          <a:effectRef idx="1">
            <a:schemeClr val="dk1"/>
          </a:effectRef>
          <a:fontRef idx="minor">
            <a:schemeClr val="tx1"/>
          </a:fontRef>
        </p:style>
      </p:cxnSp>
      <p:cxnSp>
        <p:nvCxnSpPr>
          <p:cNvPr id="27" name="Conector recto 26">
            <a:extLst>
              <a:ext uri="{FF2B5EF4-FFF2-40B4-BE49-F238E27FC236}">
                <a16:creationId xmlns:a16="http://schemas.microsoft.com/office/drawing/2014/main" id="{3BE4B1B0-66CD-4657-BC03-9C677CF710AB}"/>
              </a:ext>
            </a:extLst>
          </p:cNvPr>
          <p:cNvCxnSpPr>
            <a:cxnSpLocks/>
          </p:cNvCxnSpPr>
          <p:nvPr/>
        </p:nvCxnSpPr>
        <p:spPr>
          <a:xfrm flipH="1">
            <a:off x="5900883" y="3690799"/>
            <a:ext cx="1524529" cy="869279"/>
          </a:xfrm>
          <a:prstGeom prst="line">
            <a:avLst/>
          </a:prstGeom>
        </p:spPr>
        <p:style>
          <a:lnRef idx="2">
            <a:schemeClr val="dk1"/>
          </a:lnRef>
          <a:fillRef idx="0">
            <a:schemeClr val="dk1"/>
          </a:fillRef>
          <a:effectRef idx="1">
            <a:schemeClr val="dk1"/>
          </a:effectRef>
          <a:fontRef idx="minor">
            <a:schemeClr val="tx1"/>
          </a:fontRef>
        </p:style>
      </p:cxnSp>
      <p:cxnSp>
        <p:nvCxnSpPr>
          <p:cNvPr id="29" name="Conector recto 28">
            <a:extLst>
              <a:ext uri="{FF2B5EF4-FFF2-40B4-BE49-F238E27FC236}">
                <a16:creationId xmlns:a16="http://schemas.microsoft.com/office/drawing/2014/main" id="{E6E39D04-E4F5-404B-A56E-B56093393A8F}"/>
              </a:ext>
            </a:extLst>
          </p:cNvPr>
          <p:cNvCxnSpPr>
            <a:cxnSpLocks/>
          </p:cNvCxnSpPr>
          <p:nvPr/>
        </p:nvCxnSpPr>
        <p:spPr>
          <a:xfrm flipH="1" flipV="1">
            <a:off x="4977070" y="1355005"/>
            <a:ext cx="1" cy="973979"/>
          </a:xfrm>
          <a:prstGeom prst="line">
            <a:avLst/>
          </a:prstGeom>
        </p:spPr>
        <p:style>
          <a:lnRef idx="2">
            <a:schemeClr val="dk1"/>
          </a:lnRef>
          <a:fillRef idx="0">
            <a:schemeClr val="dk1"/>
          </a:fillRef>
          <a:effectRef idx="1">
            <a:schemeClr val="dk1"/>
          </a:effectRef>
          <a:fontRef idx="minor">
            <a:schemeClr val="tx1"/>
          </a:fontRef>
        </p:style>
      </p:cxnSp>
      <p:sp>
        <p:nvSpPr>
          <p:cNvPr id="14" name="CuadroTexto 13">
            <a:extLst>
              <a:ext uri="{FF2B5EF4-FFF2-40B4-BE49-F238E27FC236}">
                <a16:creationId xmlns:a16="http://schemas.microsoft.com/office/drawing/2014/main" id="{FF31E03E-89B7-4BDB-A57C-E561BD2D8728}"/>
              </a:ext>
            </a:extLst>
          </p:cNvPr>
          <p:cNvSpPr txBox="1"/>
          <p:nvPr/>
        </p:nvSpPr>
        <p:spPr>
          <a:xfrm>
            <a:off x="3902220" y="1152921"/>
            <a:ext cx="2230402"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dirty="0">
                <a:latin typeface="Brush Script MT" panose="03060802040406070304" pitchFamily="66" charset="0"/>
              </a:rPr>
              <a:t>Invención de atajos. </a:t>
            </a:r>
          </a:p>
        </p:txBody>
      </p:sp>
      <p:sp>
        <p:nvSpPr>
          <p:cNvPr id="15" name="CuadroTexto 14">
            <a:extLst>
              <a:ext uri="{FF2B5EF4-FFF2-40B4-BE49-F238E27FC236}">
                <a16:creationId xmlns:a16="http://schemas.microsoft.com/office/drawing/2014/main" id="{66D6F7A9-625A-4EF7-9E36-CE7638FC8214}"/>
              </a:ext>
            </a:extLst>
          </p:cNvPr>
          <p:cNvSpPr txBox="1"/>
          <p:nvPr/>
        </p:nvSpPr>
        <p:spPr>
          <a:xfrm>
            <a:off x="3231151" y="358301"/>
            <a:ext cx="3572540" cy="461665"/>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r>
              <a:rPr lang="es-MX" sz="2400" dirty="0">
                <a:latin typeface="Brighly Crush" panose="02000500000000000000" pitchFamily="50" charset="0"/>
              </a:rPr>
              <a:t>TECNICAS PARA CONTAR </a:t>
            </a:r>
          </a:p>
        </p:txBody>
      </p:sp>
      <p:sp>
        <p:nvSpPr>
          <p:cNvPr id="17" name="CuadroTexto 16">
            <a:extLst>
              <a:ext uri="{FF2B5EF4-FFF2-40B4-BE49-F238E27FC236}">
                <a16:creationId xmlns:a16="http://schemas.microsoft.com/office/drawing/2014/main" id="{ABE56A01-46F0-436D-8B1C-3EA67515CDA4}"/>
              </a:ext>
            </a:extLst>
          </p:cNvPr>
          <p:cNvSpPr txBox="1"/>
          <p:nvPr/>
        </p:nvSpPr>
        <p:spPr>
          <a:xfrm>
            <a:off x="3363770" y="1961832"/>
            <a:ext cx="3307302" cy="1200329"/>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800" dirty="0">
                <a:latin typeface="Times New Roman" panose="02020603050405020304" pitchFamily="18" charset="0"/>
                <a:cs typeface="Times New Roman" panose="02020603050405020304" pitchFamily="18" charset="0"/>
              </a:rPr>
              <a:t>Los niños inventan espontáneamente atajos para el laborioso procedimiento </a:t>
            </a:r>
          </a:p>
          <a:p>
            <a:pPr algn="just"/>
            <a:r>
              <a:rPr lang="es-MX" sz="1800" dirty="0">
                <a:latin typeface="Times New Roman" panose="02020603050405020304" pitchFamily="18" charset="0"/>
                <a:cs typeface="Times New Roman" panose="02020603050405020304" pitchFamily="18" charset="0"/>
              </a:rPr>
              <a:t>CC. </a:t>
            </a:r>
          </a:p>
        </p:txBody>
      </p:sp>
      <p:sp>
        <p:nvSpPr>
          <p:cNvPr id="19" name="CuadroTexto 18">
            <a:extLst>
              <a:ext uri="{FF2B5EF4-FFF2-40B4-BE49-F238E27FC236}">
                <a16:creationId xmlns:a16="http://schemas.microsoft.com/office/drawing/2014/main" id="{C7EAFB20-B20E-4B78-9C9C-42B8A6017BC4}"/>
              </a:ext>
            </a:extLst>
          </p:cNvPr>
          <p:cNvSpPr txBox="1"/>
          <p:nvPr/>
        </p:nvSpPr>
        <p:spPr>
          <a:xfrm>
            <a:off x="1444881" y="3370907"/>
            <a:ext cx="1786270"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r>
              <a:rPr lang="es-MX" sz="2000" dirty="0">
                <a:latin typeface="Times New Roman" panose="02020603050405020304" pitchFamily="18" charset="0"/>
                <a:cs typeface="Times New Roman" panose="02020603050405020304" pitchFamily="18" charset="0"/>
              </a:rPr>
              <a:t>Pautas digitales</a:t>
            </a:r>
          </a:p>
        </p:txBody>
      </p:sp>
      <p:sp>
        <p:nvSpPr>
          <p:cNvPr id="20" name="CuadroTexto 19">
            <a:extLst>
              <a:ext uri="{FF2B5EF4-FFF2-40B4-BE49-F238E27FC236}">
                <a16:creationId xmlns:a16="http://schemas.microsoft.com/office/drawing/2014/main" id="{1BE8D9D7-B332-4EF4-B50D-55846C9C2D49}"/>
              </a:ext>
            </a:extLst>
          </p:cNvPr>
          <p:cNvSpPr txBox="1"/>
          <p:nvPr/>
        </p:nvSpPr>
        <p:spPr>
          <a:xfrm>
            <a:off x="6132622" y="3370907"/>
            <a:ext cx="3109630"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r>
              <a:rPr lang="es-MX" sz="2000" dirty="0">
                <a:latin typeface="Times New Roman" panose="02020603050405020304" pitchFamily="18" charset="0"/>
                <a:cs typeface="Times New Roman" panose="02020603050405020304" pitchFamily="18" charset="0"/>
              </a:rPr>
              <a:t>Reconocimiento de pautas</a:t>
            </a:r>
          </a:p>
        </p:txBody>
      </p:sp>
      <p:pic>
        <p:nvPicPr>
          <p:cNvPr id="4" name="Imagen 3">
            <a:extLst>
              <a:ext uri="{FF2B5EF4-FFF2-40B4-BE49-F238E27FC236}">
                <a16:creationId xmlns:a16="http://schemas.microsoft.com/office/drawing/2014/main" id="{F93ED382-906B-4DA5-8C86-550758A9670C}"/>
              </a:ext>
            </a:extLst>
          </p:cNvPr>
          <p:cNvPicPr>
            <a:picLocks noChangeAspect="1"/>
          </p:cNvPicPr>
          <p:nvPr/>
        </p:nvPicPr>
        <p:blipFill rotWithShape="1">
          <a:blip r:embed="rId3"/>
          <a:srcRect l="45435" t="25958" r="32375" b="15391"/>
          <a:stretch/>
        </p:blipFill>
        <p:spPr>
          <a:xfrm>
            <a:off x="3113671" y="3979763"/>
            <a:ext cx="3557401" cy="317054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cxnSp>
        <p:nvCxnSpPr>
          <p:cNvPr id="9" name="Conector recto 8">
            <a:extLst>
              <a:ext uri="{FF2B5EF4-FFF2-40B4-BE49-F238E27FC236}">
                <a16:creationId xmlns:a16="http://schemas.microsoft.com/office/drawing/2014/main" id="{537E532E-6DE4-4EDC-924E-11168D0A1079}"/>
              </a:ext>
            </a:extLst>
          </p:cNvPr>
          <p:cNvCxnSpPr>
            <a:cxnSpLocks/>
          </p:cNvCxnSpPr>
          <p:nvPr/>
        </p:nvCxnSpPr>
        <p:spPr>
          <a:xfrm>
            <a:off x="3080605" y="1445170"/>
            <a:ext cx="0" cy="1062066"/>
          </a:xfrm>
          <a:prstGeom prst="line">
            <a:avLst/>
          </a:prstGeom>
        </p:spPr>
        <p:style>
          <a:lnRef idx="2">
            <a:schemeClr val="dk1"/>
          </a:lnRef>
          <a:fillRef idx="0">
            <a:schemeClr val="dk1"/>
          </a:fillRef>
          <a:effectRef idx="1">
            <a:schemeClr val="dk1"/>
          </a:effectRef>
          <a:fontRef idx="minor">
            <a:schemeClr val="tx1"/>
          </a:fontRef>
        </p:style>
      </p:cxnSp>
      <p:cxnSp>
        <p:nvCxnSpPr>
          <p:cNvPr id="10" name="Conector recto 9">
            <a:extLst>
              <a:ext uri="{FF2B5EF4-FFF2-40B4-BE49-F238E27FC236}">
                <a16:creationId xmlns:a16="http://schemas.microsoft.com/office/drawing/2014/main" id="{422BACA7-108A-46CF-9D46-C36EA6B70D27}"/>
              </a:ext>
            </a:extLst>
          </p:cNvPr>
          <p:cNvCxnSpPr>
            <a:cxnSpLocks/>
          </p:cNvCxnSpPr>
          <p:nvPr/>
        </p:nvCxnSpPr>
        <p:spPr>
          <a:xfrm>
            <a:off x="4522160" y="1579605"/>
            <a:ext cx="0" cy="4431451"/>
          </a:xfrm>
          <a:prstGeom prst="line">
            <a:avLst/>
          </a:prstGeom>
        </p:spPr>
        <p:style>
          <a:lnRef idx="2">
            <a:schemeClr val="dk1"/>
          </a:lnRef>
          <a:fillRef idx="0">
            <a:schemeClr val="dk1"/>
          </a:fillRef>
          <a:effectRef idx="1">
            <a:schemeClr val="dk1"/>
          </a:effectRef>
          <a:fontRef idx="minor">
            <a:schemeClr val="tx1"/>
          </a:fontRef>
        </p:style>
      </p:cxnSp>
      <p:cxnSp>
        <p:nvCxnSpPr>
          <p:cNvPr id="12" name="Conector recto 11">
            <a:extLst>
              <a:ext uri="{FF2B5EF4-FFF2-40B4-BE49-F238E27FC236}">
                <a16:creationId xmlns:a16="http://schemas.microsoft.com/office/drawing/2014/main" id="{554A110C-1DB8-4948-A250-72AEBF46FCF9}"/>
              </a:ext>
            </a:extLst>
          </p:cNvPr>
          <p:cNvCxnSpPr>
            <a:cxnSpLocks/>
          </p:cNvCxnSpPr>
          <p:nvPr/>
        </p:nvCxnSpPr>
        <p:spPr>
          <a:xfrm>
            <a:off x="6968055" y="836474"/>
            <a:ext cx="0" cy="4431451"/>
          </a:xfrm>
          <a:prstGeom prst="line">
            <a:avLst/>
          </a:prstGeom>
        </p:spPr>
        <p:style>
          <a:lnRef idx="2">
            <a:schemeClr val="dk1"/>
          </a:lnRef>
          <a:fillRef idx="0">
            <a:schemeClr val="dk1"/>
          </a:fillRef>
          <a:effectRef idx="1">
            <a:schemeClr val="dk1"/>
          </a:effectRef>
          <a:fontRef idx="minor">
            <a:schemeClr val="tx1"/>
          </a:fontRef>
        </p:style>
      </p:cxnSp>
      <p:sp>
        <p:nvSpPr>
          <p:cNvPr id="4" name="CuadroTexto 3">
            <a:extLst>
              <a:ext uri="{FF2B5EF4-FFF2-40B4-BE49-F238E27FC236}">
                <a16:creationId xmlns:a16="http://schemas.microsoft.com/office/drawing/2014/main" id="{9B08A698-1AF2-4381-9399-2AD25149AC0C}"/>
              </a:ext>
            </a:extLst>
          </p:cNvPr>
          <p:cNvSpPr txBox="1"/>
          <p:nvPr/>
        </p:nvSpPr>
        <p:spPr>
          <a:xfrm>
            <a:off x="2331741" y="223389"/>
            <a:ext cx="5807918" cy="1569660"/>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just"/>
            <a:r>
              <a:rPr lang="es-MX" sz="2400" dirty="0">
                <a:latin typeface="Brighly Crush" panose="02000500000000000000" pitchFamily="50" charset="0"/>
              </a:rPr>
              <a:t>Técnicas para contar, estrategias didácticas para favorecer el desarrollo de la noción del  número. </a:t>
            </a:r>
          </a:p>
        </p:txBody>
      </p:sp>
      <p:sp>
        <p:nvSpPr>
          <p:cNvPr id="5" name="CuadroTexto 4">
            <a:extLst>
              <a:ext uri="{FF2B5EF4-FFF2-40B4-BE49-F238E27FC236}">
                <a16:creationId xmlns:a16="http://schemas.microsoft.com/office/drawing/2014/main" id="{5C229C3B-2B16-485A-84D3-82E699097FA9}"/>
              </a:ext>
            </a:extLst>
          </p:cNvPr>
          <p:cNvSpPr txBox="1"/>
          <p:nvPr/>
        </p:nvSpPr>
        <p:spPr>
          <a:xfrm>
            <a:off x="372658" y="2110638"/>
            <a:ext cx="3554766" cy="286232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Técnicas para contar. </a:t>
            </a:r>
          </a:p>
          <a:p>
            <a:pPr algn="just"/>
            <a:r>
              <a:rPr lang="es-MX" sz="1200" dirty="0">
                <a:latin typeface="Times New Roman" panose="02020603050405020304" pitchFamily="18" charset="0"/>
                <a:cs typeface="Times New Roman" panose="02020603050405020304" pitchFamily="18" charset="0"/>
              </a:rPr>
              <a:t>La técnica mas básica es generar sistemáticamente los nombres de los números en el orden adecuado. 1, 2, 3, 4, 5, 6…</a:t>
            </a:r>
          </a:p>
          <a:p>
            <a:pPr algn="just"/>
            <a:r>
              <a:rPr lang="es-MX" sz="1200" dirty="0">
                <a:latin typeface="Times New Roman" panose="02020603050405020304" pitchFamily="18" charset="0"/>
                <a:cs typeface="Times New Roman" panose="02020603050405020304" pitchFamily="18" charset="0"/>
              </a:rPr>
              <a:t>2. Podemos ayudarnos poniendo un numero que vaya siguiendo una sucesión a un conjunto de objetos. Carro 1, Árbol 2, Pelota 3 …</a:t>
            </a:r>
          </a:p>
          <a:p>
            <a:pPr algn="just"/>
            <a:r>
              <a:rPr lang="es-MX" sz="1200" dirty="0">
                <a:latin typeface="Times New Roman" panose="02020603050405020304" pitchFamily="18" charset="0"/>
                <a:cs typeface="Times New Roman" panose="02020603050405020304" pitchFamily="18" charset="0"/>
              </a:rPr>
              <a:t>El niño debe tener una manera conveniente de representar los elementos que contiene cada conjunto. Se puede apoyar mediante la regla del valor cardinal. 1, 2, 3, 4…9</a:t>
            </a:r>
          </a:p>
          <a:p>
            <a:pPr algn="just"/>
            <a:r>
              <a:rPr lang="es-MX" sz="1200" dirty="0">
                <a:latin typeface="Times New Roman" panose="02020603050405020304" pitchFamily="18" charset="0"/>
                <a:cs typeface="Times New Roman" panose="02020603050405020304" pitchFamily="18" charset="0"/>
              </a:rPr>
              <a:t>Cualquiera de estas técnicas son indispensables para que el alumno comprenda que dependiendo de la posición de la secuencia define el valor del numero y su magnitud.</a:t>
            </a:r>
          </a:p>
        </p:txBody>
      </p:sp>
      <p:sp>
        <p:nvSpPr>
          <p:cNvPr id="6" name="CuadroTexto 5">
            <a:extLst>
              <a:ext uri="{FF2B5EF4-FFF2-40B4-BE49-F238E27FC236}">
                <a16:creationId xmlns:a16="http://schemas.microsoft.com/office/drawing/2014/main" id="{31729885-04EB-404E-97E4-12B2442AC67D}"/>
              </a:ext>
            </a:extLst>
          </p:cNvPr>
          <p:cNvSpPr txBox="1"/>
          <p:nvPr/>
        </p:nvSpPr>
        <p:spPr>
          <a:xfrm>
            <a:off x="5554005" y="2190905"/>
            <a:ext cx="3554766" cy="138499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Enseñanza de técnicas para contar.</a:t>
            </a:r>
          </a:p>
          <a:p>
            <a:pPr algn="just"/>
            <a:r>
              <a:rPr lang="es-MX" sz="1200" dirty="0">
                <a:latin typeface="Times New Roman" panose="02020603050405020304" pitchFamily="18" charset="0"/>
                <a:cs typeface="Times New Roman" panose="02020603050405020304" pitchFamily="18" charset="0"/>
              </a:rPr>
              <a:t>Los alumnos deben dominar cada técnica para contar hasta que llegue a ser automática.</a:t>
            </a:r>
          </a:p>
          <a:p>
            <a:pPr algn="just"/>
            <a:r>
              <a:rPr lang="es-MX" sz="1200" dirty="0">
                <a:latin typeface="Times New Roman" panose="02020603050405020304" pitchFamily="18" charset="0"/>
                <a:cs typeface="Times New Roman" panose="02020603050405020304" pitchFamily="18" charset="0"/>
              </a:rPr>
              <a:t>La enseñanza de apoyo debe basarse en experiencias concretas. Para que esta les sea de mas ayuda.</a:t>
            </a:r>
          </a:p>
          <a:p>
            <a:pPr algn="just"/>
            <a:r>
              <a:rPr lang="es-MX" sz="1200" dirty="0">
                <a:latin typeface="Times New Roman" panose="02020603050405020304" pitchFamily="18" charset="0"/>
                <a:cs typeface="Times New Roman" panose="02020603050405020304" pitchFamily="18" charset="0"/>
              </a:rPr>
              <a:t>Se le deben de aplicar actividades y ejercicios para ir regulando su aprendizaje.</a:t>
            </a:r>
          </a:p>
        </p:txBody>
      </p:sp>
      <p:sp>
        <p:nvSpPr>
          <p:cNvPr id="7" name="CuadroTexto 6">
            <a:extLst>
              <a:ext uri="{FF2B5EF4-FFF2-40B4-BE49-F238E27FC236}">
                <a16:creationId xmlns:a16="http://schemas.microsoft.com/office/drawing/2014/main" id="{6A10F2C8-DB9E-4480-96A7-4604A23BF304}"/>
              </a:ext>
            </a:extLst>
          </p:cNvPr>
          <p:cNvSpPr txBox="1"/>
          <p:nvPr/>
        </p:nvSpPr>
        <p:spPr>
          <a:xfrm>
            <a:off x="5554005" y="3841345"/>
            <a:ext cx="3554766" cy="156966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u="sng" dirty="0">
                <a:latin typeface="Times New Roman" panose="02020603050405020304" pitchFamily="18" charset="0"/>
                <a:cs typeface="Times New Roman" panose="02020603050405020304" pitchFamily="18" charset="0"/>
              </a:rPr>
              <a:t>Una jerarquía de técnicas.</a:t>
            </a:r>
          </a:p>
          <a:p>
            <a:pPr algn="just"/>
            <a:r>
              <a:rPr lang="es-MX" sz="1200" dirty="0">
                <a:latin typeface="Times New Roman" panose="02020603050405020304" pitchFamily="18" charset="0"/>
                <a:cs typeface="Times New Roman" panose="02020603050405020304" pitchFamily="18" charset="0"/>
              </a:rPr>
              <a:t>La capacidad de poder contar se desarrolla jerárquicamente con la practica y las técnicas aplicadas.</a:t>
            </a:r>
          </a:p>
          <a:p>
            <a:pPr algn="just"/>
            <a:r>
              <a:rPr lang="es-MX" sz="1200" dirty="0">
                <a:latin typeface="Times New Roman" panose="02020603050405020304" pitchFamily="18" charset="0"/>
                <a:cs typeface="Times New Roman" panose="02020603050405020304" pitchFamily="18" charset="0"/>
              </a:rPr>
              <a:t>La noción de enumerar objetos, contar oralmente, contar de memoria la van desarrollando los niños hasta logara poder contar sin ninguna dificultad hasta números mas grandes.</a:t>
            </a:r>
          </a:p>
        </p:txBody>
      </p:sp>
      <p:sp>
        <p:nvSpPr>
          <p:cNvPr id="8" name="CuadroTexto 7">
            <a:extLst>
              <a:ext uri="{FF2B5EF4-FFF2-40B4-BE49-F238E27FC236}">
                <a16:creationId xmlns:a16="http://schemas.microsoft.com/office/drawing/2014/main" id="{FA5C7B48-A127-4D3E-9C12-210A8B398C82}"/>
              </a:ext>
            </a:extLst>
          </p:cNvPr>
          <p:cNvSpPr txBox="1"/>
          <p:nvPr/>
        </p:nvSpPr>
        <p:spPr>
          <a:xfrm>
            <a:off x="2652360" y="5676450"/>
            <a:ext cx="3554766" cy="138499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Competencias didácticas matemáticas.</a:t>
            </a:r>
          </a:p>
          <a:p>
            <a:pPr algn="just"/>
            <a:r>
              <a:rPr lang="es-MX" sz="1200" dirty="0">
                <a:latin typeface="Times New Roman" panose="02020603050405020304" pitchFamily="18" charset="0"/>
                <a:cs typeface="Times New Roman" panose="02020603050405020304" pitchFamily="18" charset="0"/>
              </a:rPr>
              <a:t>Los niños pequeños no tienen confianza suficiente para basar su criterio numérico. Algunos niños pueden tener mas comprensión aritmética y pueden razonar lógicamente sobre las relaciones numéricas. Los niños aprenden a enumerar colecciones correctamente antes de reconocer conjuntos.</a:t>
            </a:r>
          </a:p>
        </p:txBody>
      </p:sp>
    </p:spTree>
  </p:cSld>
  <p:clrMapOvr>
    <a:masterClrMapping/>
  </p:clrMapOvr>
</p:sld>
</file>

<file path=ppt/theme/theme1.xml><?xml version="1.0" encoding="utf-8"?>
<a:theme xmlns:a="http://schemas.openxmlformats.org/drawingml/2006/main" name="Puck template">
  <a:themeElements>
    <a:clrScheme name="Custom 347">
      <a:dk1>
        <a:srgbClr val="212A2E"/>
      </a:dk1>
      <a:lt1>
        <a:srgbClr val="FFFFFF"/>
      </a:lt1>
      <a:dk2>
        <a:srgbClr val="617A86"/>
      </a:dk2>
      <a:lt2>
        <a:srgbClr val="A1BECC"/>
      </a:lt2>
      <a:accent1>
        <a:srgbClr val="00D1C6"/>
      </a:accent1>
      <a:accent2>
        <a:srgbClr val="00ACC3"/>
      </a:accent2>
      <a:accent3>
        <a:srgbClr val="BBCD00"/>
      </a:accent3>
      <a:accent4>
        <a:srgbClr val="65BB48"/>
      </a:accent4>
      <a:accent5>
        <a:srgbClr val="F8BB00"/>
      </a:accent5>
      <a:accent6>
        <a:srgbClr val="EF6222"/>
      </a:accent6>
      <a:hlink>
        <a:srgbClr val="617A86"/>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1120</Words>
  <Application>Microsoft Office PowerPoint</Application>
  <PresentationFormat>Personalizado</PresentationFormat>
  <Paragraphs>89</Paragraphs>
  <Slides>5</Slides>
  <Notes>5</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Nixie One</vt:lpstr>
      <vt:lpstr>Varela Round</vt:lpstr>
      <vt:lpstr>Arial</vt:lpstr>
      <vt:lpstr>Brush Script MT</vt:lpstr>
      <vt:lpstr>Brighly Crush</vt:lpstr>
      <vt:lpstr>Times New Roman</vt:lpstr>
      <vt:lpstr>Puck template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LEZLY ZAYETSY CORTES CORTES</cp:lastModifiedBy>
  <cp:revision>3</cp:revision>
  <dcterms:modified xsi:type="dcterms:W3CDTF">2021-10-03T00:50:56Z</dcterms:modified>
</cp:coreProperties>
</file>