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Light" charset="1" panose="020B0306030504020204"/>
      <p:regular r:id="rId12"/>
    </p:embeddedFont>
    <p:embeddedFont>
      <p:font typeface="Open Sans Light Bold" charset="1" panose="020B0806030504020204"/>
      <p:regular r:id="rId13"/>
    </p:embeddedFont>
    <p:embeddedFont>
      <p:font typeface="Open Sans Light Italics" charset="1" panose="020B0306030504020204"/>
      <p:regular r:id="rId14"/>
    </p:embeddedFont>
    <p:embeddedFont>
      <p:font typeface="Open Sans Light Bold Italics" charset="1" panose="020B0806030504020204"/>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Prompt Bold" charset="1" panose="00000800000000000000"/>
      <p:regular r:id="rId20"/>
    </p:embeddedFont>
    <p:embeddedFont>
      <p:font typeface="Prompt Bold Bold" charset="1" panose="00000900000000000000"/>
      <p:regular r:id="rId21"/>
    </p:embeddedFont>
    <p:embeddedFont>
      <p:font typeface="Prompt Bold Italics" charset="1" panose="00000800000000000000"/>
      <p:regular r:id="rId22"/>
    </p:embeddedFont>
    <p:embeddedFont>
      <p:font typeface="Prompt Bold Bold Italics" charset="1" panose="00000900000000000000"/>
      <p:regular r:id="rId23"/>
    </p:embeddedFont>
    <p:embeddedFont>
      <p:font typeface="Prompt Medium" charset="1" panose="00000600000000000000"/>
      <p:regular r:id="rId24"/>
    </p:embeddedFont>
    <p:embeddedFont>
      <p:font typeface="Prompt Medium Bold" charset="1" panose="00000700000000000000"/>
      <p:regular r:id="rId25"/>
    </p:embeddedFont>
    <p:embeddedFont>
      <p:font typeface="Prompt Medium Italics" charset="1" panose="00000600000000000000"/>
      <p:regular r:id="rId26"/>
    </p:embeddedFont>
    <p:embeddedFont>
      <p:font typeface="Prompt Medium Bold Italics" charset="1" panose="00000700000000000000"/>
      <p:regular r:id="rId27"/>
    </p:embeddedFont>
    <p:embeddedFont>
      <p:font typeface="Prompt Light" charset="1" panose="00000400000000000000"/>
      <p:regular r:id="rId28"/>
    </p:embeddedFont>
    <p:embeddedFont>
      <p:font typeface="Prompt Light Bold" charset="1" panose="00000500000000000000"/>
      <p:regular r:id="rId29"/>
    </p:embeddedFont>
    <p:embeddedFont>
      <p:font typeface="Prompt Light Italics" charset="1" panose="00000400000000000000"/>
      <p:regular r:id="rId30"/>
    </p:embeddedFont>
    <p:embeddedFont>
      <p:font typeface="Prompt Light Bold Italics" charset="1" panose="000005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CA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47643">
            <a:off x="2181644" y="615080"/>
            <a:ext cx="12658847" cy="9354104"/>
          </a:xfrm>
          <a:prstGeom prst="rect">
            <a:avLst/>
          </a:prstGeom>
        </p:spPr>
      </p:pic>
      <p:sp>
        <p:nvSpPr>
          <p:cNvPr name="TextBox 3" id="3"/>
          <p:cNvSpPr txBox="true"/>
          <p:nvPr/>
        </p:nvSpPr>
        <p:spPr>
          <a:xfrm rot="-345313">
            <a:off x="5458544" y="5441867"/>
            <a:ext cx="7303307" cy="570015"/>
          </a:xfrm>
          <a:prstGeom prst="rect">
            <a:avLst/>
          </a:prstGeom>
        </p:spPr>
        <p:txBody>
          <a:bodyPr anchor="t" rtlCol="false" tIns="0" lIns="0" bIns="0" rIns="0">
            <a:spAutoFit/>
          </a:bodyPr>
          <a:lstStyle/>
          <a:p>
            <a:pPr algn="ctr">
              <a:lnSpc>
                <a:spcPts val="4712"/>
              </a:lnSpc>
            </a:pPr>
            <a:r>
              <a:rPr lang="en-US" sz="3365">
                <a:solidFill>
                  <a:srgbClr val="000000"/>
                </a:solidFill>
                <a:latin typeface="Prompt Light"/>
              </a:rPr>
              <a:t>Probabilistico y no probabilistico </a:t>
            </a:r>
          </a:p>
        </p:txBody>
      </p:sp>
      <p:sp>
        <p:nvSpPr>
          <p:cNvPr name="TextBox 4" id="4"/>
          <p:cNvSpPr txBox="true"/>
          <p:nvPr/>
        </p:nvSpPr>
        <p:spPr>
          <a:xfrm rot="-477284">
            <a:off x="5010039" y="2137253"/>
            <a:ext cx="7002056" cy="2762381"/>
          </a:xfrm>
          <a:prstGeom prst="rect">
            <a:avLst/>
          </a:prstGeom>
        </p:spPr>
        <p:txBody>
          <a:bodyPr anchor="t" rtlCol="false" tIns="0" lIns="0" bIns="0" rIns="0">
            <a:spAutoFit/>
          </a:bodyPr>
          <a:lstStyle/>
          <a:p>
            <a:pPr algn="ctr">
              <a:lnSpc>
                <a:spcPts val="10926"/>
              </a:lnSpc>
            </a:pPr>
            <a:r>
              <a:rPr lang="en-US" sz="9105">
                <a:solidFill>
                  <a:srgbClr val="000000"/>
                </a:solidFill>
                <a:latin typeface="Prompt Bold"/>
              </a:rPr>
              <a:t>TIPO DE</a:t>
            </a:r>
          </a:p>
          <a:p>
            <a:pPr algn="ctr">
              <a:lnSpc>
                <a:spcPts val="10926"/>
              </a:lnSpc>
            </a:pPr>
            <a:r>
              <a:rPr lang="en-US" sz="9105">
                <a:solidFill>
                  <a:srgbClr val="000000"/>
                </a:solidFill>
                <a:latin typeface="Prompt Bold"/>
              </a:rPr>
              <a:t>MUESTRA  </a:t>
            </a:r>
          </a:p>
        </p:txBody>
      </p:sp>
      <p:sp>
        <p:nvSpPr>
          <p:cNvPr name="TextBox 5" id="5"/>
          <p:cNvSpPr txBox="true"/>
          <p:nvPr/>
        </p:nvSpPr>
        <p:spPr>
          <a:xfrm rot="-333068">
            <a:off x="2205432" y="7300563"/>
            <a:ext cx="8256332" cy="1562047"/>
          </a:xfrm>
          <a:prstGeom prst="rect">
            <a:avLst/>
          </a:prstGeom>
        </p:spPr>
        <p:txBody>
          <a:bodyPr anchor="t" rtlCol="false" tIns="0" lIns="0" bIns="0" rIns="0">
            <a:spAutoFit/>
          </a:bodyPr>
          <a:lstStyle/>
          <a:p>
            <a:pPr algn="ctr">
              <a:lnSpc>
                <a:spcPts val="3111"/>
              </a:lnSpc>
            </a:pPr>
            <a:r>
              <a:rPr lang="en-US" sz="2222">
                <a:solidFill>
                  <a:srgbClr val="000000"/>
                </a:solidFill>
                <a:latin typeface="Prompt Medium"/>
              </a:rPr>
              <a:t>Avila Pecina Jimena Wendolyn</a:t>
            </a:r>
          </a:p>
          <a:p>
            <a:pPr algn="ctr">
              <a:lnSpc>
                <a:spcPts val="3111"/>
              </a:lnSpc>
            </a:pPr>
            <a:r>
              <a:rPr lang="en-US" sz="2222">
                <a:solidFill>
                  <a:srgbClr val="000000"/>
                </a:solidFill>
                <a:latin typeface="Prompt Medium"/>
              </a:rPr>
              <a:t>  Escobedo Garcia Fabiola Denisse</a:t>
            </a:r>
          </a:p>
          <a:p>
            <a:pPr algn="ctr">
              <a:lnSpc>
                <a:spcPts val="3111"/>
              </a:lnSpc>
            </a:pPr>
            <a:r>
              <a:rPr lang="en-US" sz="2222">
                <a:solidFill>
                  <a:srgbClr val="000000"/>
                </a:solidFill>
                <a:latin typeface="Prompt Medium"/>
              </a:rPr>
              <a:t>Ferrer Flores Mayra Alejandra</a:t>
            </a:r>
          </a:p>
          <a:p>
            <a:pPr algn="ctr">
              <a:lnSpc>
                <a:spcPts val="3111"/>
              </a:lnSpc>
            </a:pPr>
            <a:r>
              <a:rPr lang="en-US" sz="2222">
                <a:solidFill>
                  <a:srgbClr val="000000"/>
                </a:solidFill>
                <a:latin typeface="Prompt Medium"/>
              </a:rPr>
              <a:t>Torres Gutiérrez Valeria </a:t>
            </a:r>
          </a:p>
        </p:txBody>
      </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771589" y="4781879"/>
            <a:ext cx="4487711" cy="2716532"/>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1028700"/>
            <a:ext cx="4062872" cy="3753179"/>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57600">
            <a:off x="767914" y="5636503"/>
            <a:ext cx="2769659" cy="5973775"/>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015444" y="7341110"/>
            <a:ext cx="3946918" cy="2175172"/>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015444" y="-598855"/>
            <a:ext cx="3632590" cy="4036212"/>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330716">
            <a:off x="8499461" y="7604482"/>
            <a:ext cx="2319841" cy="231140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063A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7235" y="164895"/>
            <a:ext cx="3225309" cy="2273505"/>
          </a:xfrm>
          <a:prstGeom prst="rect">
            <a:avLst/>
          </a:prstGeom>
        </p:spPr>
      </p:pic>
      <p:sp>
        <p:nvSpPr>
          <p:cNvPr name="TextBox 3" id="3"/>
          <p:cNvSpPr txBox="true"/>
          <p:nvPr/>
        </p:nvSpPr>
        <p:spPr>
          <a:xfrm rot="0">
            <a:off x="3672544" y="0"/>
            <a:ext cx="10466407" cy="243840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FFFF"/>
                </a:solidFill>
                <a:latin typeface="Prompt Medium Bold"/>
              </a:rPr>
              <a:t>muestreo probabilistico </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977681" y="-225059"/>
            <a:ext cx="3936267" cy="400916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82780">
            <a:off x="16081948" y="8345383"/>
            <a:ext cx="1781333" cy="1765139"/>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46507">
            <a:off x="163883" y="8484653"/>
            <a:ext cx="2247108" cy="1516947"/>
          </a:xfrm>
          <a:prstGeom prst="rect">
            <a:avLst/>
          </a:prstGeom>
        </p:spPr>
      </p:pic>
      <p:sp>
        <p:nvSpPr>
          <p:cNvPr name="TextBox 7" id="7"/>
          <p:cNvSpPr txBox="true"/>
          <p:nvPr/>
        </p:nvSpPr>
        <p:spPr>
          <a:xfrm rot="0">
            <a:off x="685487" y="3937413"/>
            <a:ext cx="16917025" cy="5320887"/>
          </a:xfrm>
          <a:prstGeom prst="rect">
            <a:avLst/>
          </a:prstGeom>
        </p:spPr>
        <p:txBody>
          <a:bodyPr anchor="t" rtlCol="false" tIns="0" lIns="0" bIns="0" rIns="0">
            <a:spAutoFit/>
          </a:bodyPr>
          <a:lstStyle/>
          <a:p>
            <a:pPr algn="ctr">
              <a:lnSpc>
                <a:spcPts val="6015"/>
              </a:lnSpc>
            </a:pPr>
            <a:r>
              <a:rPr lang="en-US" sz="4296">
                <a:solidFill>
                  <a:srgbClr val="FFFFFF"/>
                </a:solidFill>
                <a:latin typeface="Open Sans Light"/>
              </a:rPr>
              <a:t>El muestreo probabilístico es un método de muestreo (muestreo se refiere al estudio o el análisis de grupos pequeños de una población) que utiliza formas de métodos de selección aleatoria.</a:t>
            </a:r>
          </a:p>
          <a:p>
            <a:pPr algn="ctr">
              <a:lnSpc>
                <a:spcPts val="6015"/>
              </a:lnSpc>
            </a:pPr>
            <a:r>
              <a:rPr lang="en-US" sz="991">
                <a:solidFill>
                  <a:srgbClr val="FFFFFF"/>
                </a:solidFill>
                <a:latin typeface="Arimo Light"/>
              </a:rPr>
              <a:t>El requisito más importante del muestreo probabilístico es que todos en una población tengan la misma oportunidad de ser seleccionados.</a:t>
            </a:r>
          </a:p>
          <a:p>
            <a:pPr algn="ctr">
              <a:lnSpc>
                <a:spcPts val="601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7D87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26707">
            <a:off x="9670479" y="1430130"/>
            <a:ext cx="7416389" cy="5747702"/>
          </a:xfrm>
          <a:prstGeom prst="rect">
            <a:avLst/>
          </a:prstGeom>
        </p:spPr>
      </p:pic>
      <p:sp>
        <p:nvSpPr>
          <p:cNvPr name="TextBox 3" id="3"/>
          <p:cNvSpPr txBox="true"/>
          <p:nvPr/>
        </p:nvSpPr>
        <p:spPr>
          <a:xfrm rot="0">
            <a:off x="-1093156" y="556612"/>
            <a:ext cx="20708406" cy="795118"/>
          </a:xfrm>
          <a:prstGeom prst="rect">
            <a:avLst/>
          </a:prstGeom>
        </p:spPr>
        <p:txBody>
          <a:bodyPr anchor="t" rtlCol="false" tIns="0" lIns="0" bIns="0" rIns="0">
            <a:spAutoFit/>
          </a:bodyPr>
          <a:lstStyle/>
          <a:p>
            <a:pPr algn="ctr" marL="0" indent="0" lvl="0">
              <a:lnSpc>
                <a:spcPts val="6260"/>
              </a:lnSpc>
              <a:spcBef>
                <a:spcPct val="0"/>
              </a:spcBef>
            </a:pPr>
            <a:r>
              <a:rPr lang="en-US" sz="5217">
                <a:solidFill>
                  <a:srgbClr val="000000"/>
                </a:solidFill>
                <a:latin typeface="Prompt Medium Bold"/>
              </a:rPr>
              <a:t>Tipos de muestreo probabilistico </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190716">
            <a:off x="16719410" y="864342"/>
            <a:ext cx="2398700" cy="334843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542444">
            <a:off x="-324582" y="-396650"/>
            <a:ext cx="2706564" cy="2701643"/>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9662" y="1657439"/>
            <a:ext cx="7388571" cy="5726142"/>
          </a:xfrm>
          <a:prstGeom prst="rect">
            <a:avLst/>
          </a:prstGeom>
        </p:spPr>
      </p:pic>
      <p:sp>
        <p:nvSpPr>
          <p:cNvPr name="TextBox 7" id="7"/>
          <p:cNvSpPr txBox="true"/>
          <p:nvPr/>
        </p:nvSpPr>
        <p:spPr>
          <a:xfrm rot="0">
            <a:off x="277696" y="3495383"/>
            <a:ext cx="6733855" cy="2657475"/>
          </a:xfrm>
          <a:prstGeom prst="rect">
            <a:avLst/>
          </a:prstGeom>
        </p:spPr>
        <p:txBody>
          <a:bodyPr anchor="t" rtlCol="false" tIns="0" lIns="0" bIns="0" rIns="0">
            <a:spAutoFit/>
          </a:bodyPr>
          <a:lstStyle/>
          <a:p>
            <a:pPr algn="ctr">
              <a:lnSpc>
                <a:spcPts val="4200"/>
              </a:lnSpc>
            </a:pPr>
            <a:r>
              <a:rPr lang="en-US" sz="3000">
                <a:solidFill>
                  <a:srgbClr val="000000"/>
                </a:solidFill>
                <a:latin typeface="Montserrat Classic"/>
              </a:rPr>
              <a:t>El </a:t>
            </a:r>
            <a:r>
              <a:rPr lang="en-US" sz="1200">
                <a:solidFill>
                  <a:srgbClr val="000000"/>
                </a:solidFill>
                <a:latin typeface="Montserrat Classic"/>
              </a:rPr>
              <a:t>muestreo aleatorio simple,</a:t>
            </a:r>
            <a:r>
              <a:rPr lang="en-US" sz="1200">
                <a:solidFill>
                  <a:srgbClr val="000000"/>
                </a:solidFill>
                <a:latin typeface="Montserrat Classic"/>
              </a:rPr>
              <a:t> tal y como su nombre lo indica, es un método completamente aleatorio que se utiliza para seleccionar una muestra.</a:t>
            </a:r>
          </a:p>
        </p:txBody>
      </p:sp>
      <p:sp>
        <p:nvSpPr>
          <p:cNvPr name="TextBox 8" id="8"/>
          <p:cNvSpPr txBox="true"/>
          <p:nvPr/>
        </p:nvSpPr>
        <p:spPr>
          <a:xfrm rot="0">
            <a:off x="475570" y="7703373"/>
            <a:ext cx="7458226" cy="2230372"/>
          </a:xfrm>
          <a:prstGeom prst="rect">
            <a:avLst/>
          </a:prstGeom>
        </p:spPr>
        <p:txBody>
          <a:bodyPr anchor="t" rtlCol="false" tIns="0" lIns="0" bIns="0" rIns="0">
            <a:spAutoFit/>
          </a:bodyPr>
          <a:lstStyle/>
          <a:p>
            <a:pPr algn="ctr">
              <a:lnSpc>
                <a:spcPts val="3591"/>
              </a:lnSpc>
            </a:pPr>
            <a:r>
              <a:rPr lang="en-US" sz="2565">
                <a:solidFill>
                  <a:srgbClr val="000000"/>
                </a:solidFill>
                <a:latin typeface="Montserrat Classic"/>
              </a:rPr>
              <a:t>Muestreo estratificado</a:t>
            </a:r>
            <a:r>
              <a:rPr lang="en-US" sz="1140">
                <a:solidFill>
                  <a:srgbClr val="000000"/>
                </a:solidFill>
                <a:latin typeface="Montserrat Classic"/>
              </a:rPr>
              <a:t>: este es un método en el cual una población grande se divide en dos grupos más pequeños, que generalmente no se superponen, sino que representan a toda la población en conjunto.</a:t>
            </a:r>
          </a:p>
        </p:txBody>
      </p:sp>
      <p:sp>
        <p:nvSpPr>
          <p:cNvPr name="TextBox 9" id="9"/>
          <p:cNvSpPr txBox="true"/>
          <p:nvPr/>
        </p:nvSpPr>
        <p:spPr>
          <a:xfrm rot="0">
            <a:off x="10272893" y="2574418"/>
            <a:ext cx="6211561" cy="2569082"/>
          </a:xfrm>
          <a:prstGeom prst="rect">
            <a:avLst/>
          </a:prstGeom>
        </p:spPr>
        <p:txBody>
          <a:bodyPr anchor="t" rtlCol="false" tIns="0" lIns="0" bIns="0" rIns="0">
            <a:spAutoFit/>
          </a:bodyPr>
          <a:lstStyle/>
          <a:p>
            <a:pPr algn="ctr">
              <a:lnSpc>
                <a:spcPts val="4072"/>
              </a:lnSpc>
            </a:pPr>
            <a:r>
              <a:rPr lang="en-US" sz="2908">
                <a:solidFill>
                  <a:srgbClr val="000000"/>
                </a:solidFill>
                <a:latin typeface="Montserrat Classic"/>
              </a:rPr>
              <a:t>Muestreo por conglomerados</a:t>
            </a:r>
            <a:r>
              <a:rPr lang="en-US" sz="1329">
                <a:solidFill>
                  <a:srgbClr val="000000"/>
                </a:solidFill>
                <a:latin typeface="Montserrat Classic"/>
              </a:rPr>
              <a:t>: este es un método que selecciona de manera aleatoria a los participantes cuando están dispersos geográficamente.</a:t>
            </a:r>
          </a:p>
        </p:txBody>
      </p:sp>
      <p:sp>
        <p:nvSpPr>
          <p:cNvPr name="TextBox 10" id="10"/>
          <p:cNvSpPr txBox="true"/>
          <p:nvPr/>
        </p:nvSpPr>
        <p:spPr>
          <a:xfrm rot="0">
            <a:off x="10195894" y="7246173"/>
            <a:ext cx="7063406" cy="2781300"/>
          </a:xfrm>
          <a:prstGeom prst="rect">
            <a:avLst/>
          </a:prstGeom>
        </p:spPr>
        <p:txBody>
          <a:bodyPr anchor="t" rtlCol="false" tIns="0" lIns="0" bIns="0" rIns="0">
            <a:spAutoFit/>
          </a:bodyPr>
          <a:lstStyle/>
          <a:p>
            <a:pPr algn="ctr">
              <a:lnSpc>
                <a:spcPts val="3675"/>
              </a:lnSpc>
            </a:pPr>
            <a:r>
              <a:rPr lang="en-US" sz="2625">
                <a:solidFill>
                  <a:srgbClr val="000000"/>
                </a:solidFill>
                <a:latin typeface="Montserrat Classic"/>
              </a:rPr>
              <a:t>M</a:t>
            </a:r>
            <a:r>
              <a:rPr lang="en-US" sz="2625">
                <a:solidFill>
                  <a:srgbClr val="000000"/>
                </a:solidFill>
                <a:latin typeface="Montserrat Classic Light"/>
              </a:rPr>
              <a:t>uestreo sistemático</a:t>
            </a:r>
            <a:r>
              <a:rPr lang="en-US" sz="2625">
                <a:solidFill>
                  <a:srgbClr val="000000"/>
                </a:solidFill>
                <a:latin typeface="Montserrat Classic Light"/>
              </a:rPr>
              <a:t>: este se enfoca en elegir a cada “enésima” persona para que sea parte de la muestra. Por ejemplo, puedes elegir que cada quinta persona sea parte de la muestra, o que cada décima persona sea parte de ella.</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6242" y="6094670"/>
            <a:ext cx="9907289" cy="7678149"/>
          </a:xfrm>
          <a:prstGeom prst="rect">
            <a:avLst/>
          </a:prstGeom>
        </p:spPr>
      </p:pic>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26707">
            <a:off x="9335221" y="6190911"/>
            <a:ext cx="9104125" cy="7055697"/>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C2C5"/>
        </a:solidFill>
      </p:bgPr>
    </p:bg>
    <p:spTree>
      <p:nvGrpSpPr>
        <p:cNvPr id="1" name=""/>
        <p:cNvGrpSpPr/>
        <p:nvPr/>
      </p:nvGrpSpPr>
      <p:grpSpPr>
        <a:xfrm>
          <a:off x="0" y="0"/>
          <a:ext cx="0" cy="0"/>
          <a:chOff x="0" y="0"/>
          <a:chExt cx="0" cy="0"/>
        </a:xfrm>
      </p:grpSpPr>
      <p:sp>
        <p:nvSpPr>
          <p:cNvPr name="TextBox 2" id="2"/>
          <p:cNvSpPr txBox="true"/>
          <p:nvPr/>
        </p:nvSpPr>
        <p:spPr>
          <a:xfrm rot="0">
            <a:off x="1468794" y="1028700"/>
            <a:ext cx="15529694" cy="2108588"/>
          </a:xfrm>
          <a:prstGeom prst="rect">
            <a:avLst/>
          </a:prstGeom>
        </p:spPr>
        <p:txBody>
          <a:bodyPr anchor="t" rtlCol="false" tIns="0" lIns="0" bIns="0" rIns="0">
            <a:spAutoFit/>
          </a:bodyPr>
          <a:lstStyle/>
          <a:p>
            <a:pPr algn="ctr">
              <a:lnSpc>
                <a:spcPts val="5534"/>
              </a:lnSpc>
            </a:pPr>
            <a:r>
              <a:rPr lang="en-US" sz="4611">
                <a:solidFill>
                  <a:srgbClr val="000000"/>
                </a:solidFill>
                <a:latin typeface="Prompt Medium Bold"/>
              </a:rPr>
              <a:t>¿Cuáles son los pasos para llevar a cabo un muestreo probabilístico?</a:t>
            </a:r>
          </a:p>
          <a:p>
            <a:pPr algn="ctr" marL="0" indent="0" lvl="0">
              <a:lnSpc>
                <a:spcPts val="5534"/>
              </a:lnSpc>
              <a:spcBef>
                <a:spcPct val="0"/>
              </a:spcBef>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50690">
            <a:off x="15587955" y="7750919"/>
            <a:ext cx="2821066" cy="236182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46633">
            <a:off x="15873812" y="-240922"/>
            <a:ext cx="2770976" cy="27609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32453" y="1139528"/>
            <a:ext cx="3946918" cy="217517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5865" y="7985669"/>
            <a:ext cx="1945671" cy="2301331"/>
          </a:xfrm>
          <a:prstGeom prst="rect">
            <a:avLst/>
          </a:prstGeom>
        </p:spPr>
      </p:pic>
      <p:sp>
        <p:nvSpPr>
          <p:cNvPr name="TextBox 7" id="7"/>
          <p:cNvSpPr txBox="true"/>
          <p:nvPr/>
        </p:nvSpPr>
        <p:spPr>
          <a:xfrm rot="0">
            <a:off x="857529" y="4133206"/>
            <a:ext cx="16752224" cy="4798624"/>
          </a:xfrm>
          <a:prstGeom prst="rect">
            <a:avLst/>
          </a:prstGeom>
        </p:spPr>
        <p:txBody>
          <a:bodyPr anchor="t" rtlCol="false" tIns="0" lIns="0" bIns="0" rIns="0">
            <a:spAutoFit/>
          </a:bodyPr>
          <a:lstStyle/>
          <a:p>
            <a:pPr algn="ctr">
              <a:lnSpc>
                <a:spcPts val="3454"/>
              </a:lnSpc>
            </a:pPr>
            <a:r>
              <a:rPr lang="en-US" sz="2467">
                <a:solidFill>
                  <a:srgbClr val="000000"/>
                </a:solidFill>
                <a:latin typeface="Open Sans"/>
              </a:rPr>
              <a:t>1.- Eli</a:t>
            </a:r>
            <a:r>
              <a:rPr lang="en-US" sz="2467">
                <a:solidFill>
                  <a:srgbClr val="000000"/>
                </a:solidFill>
                <a:latin typeface="Open Sans"/>
              </a:rPr>
              <a:t>ge cuidadosamente tu población de interés: piensa detenidamente y elige entre la población de manera correcta. Las personas que crees que tienen opiniones que deban recopilarse son las que tienes que incluir en tu muestra.</a:t>
            </a:r>
          </a:p>
          <a:p>
            <a:pPr algn="ctr">
              <a:lnSpc>
                <a:spcPts val="3454"/>
              </a:lnSpc>
            </a:pPr>
            <a:r>
              <a:rPr lang="en-US" sz="2467">
                <a:solidFill>
                  <a:srgbClr val="000000"/>
                </a:solidFill>
                <a:latin typeface="Open Sans Light"/>
              </a:rPr>
              <a:t>2.- Determina un marco de muestra adecuado: tu marco debe incluir una muestra de tu población de interés y nadie del exterior. Esto es importante si quieres recopilar datos precisos y que te sirvan.</a:t>
            </a:r>
          </a:p>
          <a:p>
            <a:pPr algn="ctr">
              <a:lnSpc>
                <a:spcPts val="3454"/>
              </a:lnSpc>
            </a:pPr>
            <a:r>
              <a:rPr lang="en-US" sz="2467">
                <a:solidFill>
                  <a:srgbClr val="000000"/>
                </a:solidFill>
                <a:latin typeface="Open Sans Light"/>
              </a:rPr>
              <a:t>3.-Selecciona tu muestra y comienza tu encuesta: a veces puede ser difícil encontrar la muestra correcta y determinar el marco de muestra adecuado. Incluso cuando todos los factores están a nuestro favor, muchas veces pueden haber problemas imprevistos como el factor de costo, la calidad de los encuestados y la rapidez de estos en responder.</a:t>
            </a:r>
          </a:p>
          <a:p>
            <a:pPr algn="ctr">
              <a:lnSpc>
                <a:spcPts val="3454"/>
              </a:lnSpc>
            </a:pPr>
          </a:p>
          <a:p>
            <a:pPr algn="ctr">
              <a:lnSpc>
                <a:spcPts val="3454"/>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CA66"/>
        </a:solidFill>
      </p:bgPr>
    </p:bg>
    <p:spTree>
      <p:nvGrpSpPr>
        <p:cNvPr id="1" name=""/>
        <p:cNvGrpSpPr/>
        <p:nvPr/>
      </p:nvGrpSpPr>
      <p:grpSpPr>
        <a:xfrm>
          <a:off x="0" y="0"/>
          <a:ext cx="0" cy="0"/>
          <a:chOff x="0" y="0"/>
          <a:chExt cx="0" cy="0"/>
        </a:xfrm>
      </p:grpSpPr>
      <p:sp>
        <p:nvSpPr>
          <p:cNvPr name="TextBox 2" id="2"/>
          <p:cNvSpPr txBox="true"/>
          <p:nvPr/>
        </p:nvSpPr>
        <p:spPr>
          <a:xfrm rot="0">
            <a:off x="2652455" y="-190500"/>
            <a:ext cx="12983090" cy="121920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Prompt Medium Bold"/>
              </a:rPr>
              <a:t>Ejemplo:</a:t>
            </a:r>
          </a:p>
        </p:txBody>
      </p:sp>
      <p:grpSp>
        <p:nvGrpSpPr>
          <p:cNvPr name="Group 3" id="3"/>
          <p:cNvGrpSpPr/>
          <p:nvPr/>
        </p:nvGrpSpPr>
        <p:grpSpPr>
          <a:xfrm rot="5400000">
            <a:off x="5396492" y="634164"/>
            <a:ext cx="8493639" cy="10099767"/>
            <a:chOff x="0" y="0"/>
            <a:chExt cx="11324852" cy="13466356"/>
          </a:xfrm>
        </p:grpSpPr>
        <p:grpSp>
          <p:nvGrpSpPr>
            <p:cNvPr name="Group 4" id="4"/>
            <p:cNvGrpSpPr/>
            <p:nvPr/>
          </p:nvGrpSpPr>
          <p:grpSpPr>
            <a:xfrm rot="0">
              <a:off x="0" y="0"/>
              <a:ext cx="11324852" cy="13466356"/>
              <a:chOff x="0" y="0"/>
              <a:chExt cx="4423065" cy="5259456"/>
            </a:xfrm>
          </p:grpSpPr>
          <p:sp>
            <p:nvSpPr>
              <p:cNvPr name="Freeform 5" id="5"/>
              <p:cNvSpPr/>
              <p:nvPr/>
            </p:nvSpPr>
            <p:spPr>
              <a:xfrm>
                <a:off x="0" y="0"/>
                <a:ext cx="4423065" cy="5259456"/>
              </a:xfrm>
              <a:custGeom>
                <a:avLst/>
                <a:gdLst/>
                <a:ahLst/>
                <a:cxnLst/>
                <a:rect r="r" b="b" t="t" l="l"/>
                <a:pathLst>
                  <a:path h="5259456" w="4423065">
                    <a:moveTo>
                      <a:pt x="0" y="0"/>
                    </a:moveTo>
                    <a:lnTo>
                      <a:pt x="4423065" y="0"/>
                    </a:lnTo>
                    <a:lnTo>
                      <a:pt x="4423065" y="5259456"/>
                    </a:lnTo>
                    <a:lnTo>
                      <a:pt x="0" y="5259456"/>
                    </a:lnTo>
                    <a:close/>
                  </a:path>
                </a:pathLst>
              </a:custGeom>
              <a:solidFill>
                <a:srgbClr val="FFFFFF"/>
              </a:solidFill>
            </p:spPr>
          </p:sp>
        </p:grpSp>
        <p:grpSp>
          <p:nvGrpSpPr>
            <p:cNvPr name="Group 6" id="6"/>
            <p:cNvGrpSpPr/>
            <p:nvPr/>
          </p:nvGrpSpPr>
          <p:grpSpPr>
            <a:xfrm rot="0">
              <a:off x="466737" y="432334"/>
              <a:ext cx="10391378" cy="12601688"/>
              <a:chOff x="0" y="0"/>
              <a:chExt cx="4854441" cy="5887010"/>
            </a:xfrm>
          </p:grpSpPr>
          <p:sp>
            <p:nvSpPr>
              <p:cNvPr name="Freeform 7" id="7"/>
              <p:cNvSpPr/>
              <p:nvPr/>
            </p:nvSpPr>
            <p:spPr>
              <a:xfrm>
                <a:off x="0" y="0"/>
                <a:ext cx="4854441" cy="5887010"/>
              </a:xfrm>
              <a:custGeom>
                <a:avLst/>
                <a:gdLst/>
                <a:ahLst/>
                <a:cxnLst/>
                <a:rect r="r" b="b" t="t" l="l"/>
                <a:pathLst>
                  <a:path h="5887010" w="4854441">
                    <a:moveTo>
                      <a:pt x="0" y="0"/>
                    </a:moveTo>
                    <a:lnTo>
                      <a:pt x="0" y="5887010"/>
                    </a:lnTo>
                    <a:lnTo>
                      <a:pt x="4854441" y="5887010"/>
                    </a:lnTo>
                    <a:lnTo>
                      <a:pt x="4854441" y="0"/>
                    </a:lnTo>
                    <a:lnTo>
                      <a:pt x="0" y="0"/>
                    </a:lnTo>
                    <a:close/>
                    <a:moveTo>
                      <a:pt x="4793481" y="5826050"/>
                    </a:moveTo>
                    <a:lnTo>
                      <a:pt x="59690" y="5826050"/>
                    </a:lnTo>
                    <a:lnTo>
                      <a:pt x="59690" y="59690"/>
                    </a:lnTo>
                    <a:lnTo>
                      <a:pt x="4793481" y="59690"/>
                    </a:lnTo>
                    <a:lnTo>
                      <a:pt x="4793481" y="5826050"/>
                    </a:lnTo>
                    <a:close/>
                  </a:path>
                </a:pathLst>
              </a:custGeom>
              <a:solidFill>
                <a:srgbClr val="000000"/>
              </a:solidFill>
            </p:spPr>
          </p:sp>
        </p:gr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82606">
            <a:off x="577539" y="7066654"/>
            <a:ext cx="3421474" cy="1476046"/>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483450" y="1925840"/>
            <a:ext cx="3375972" cy="2043567"/>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98691">
            <a:off x="747964" y="-507775"/>
            <a:ext cx="2454066" cy="2726740"/>
          </a:xfrm>
          <a:prstGeom prst="rect">
            <a:avLst/>
          </a:prstGeom>
        </p:spPr>
      </p:pic>
      <p:sp>
        <p:nvSpPr>
          <p:cNvPr name="TextBox 11" id="11"/>
          <p:cNvSpPr txBox="true"/>
          <p:nvPr/>
        </p:nvSpPr>
        <p:spPr>
          <a:xfrm rot="0">
            <a:off x="5543694" y="2162763"/>
            <a:ext cx="8199235" cy="6966368"/>
          </a:xfrm>
          <a:prstGeom prst="rect">
            <a:avLst/>
          </a:prstGeom>
        </p:spPr>
        <p:txBody>
          <a:bodyPr anchor="t" rtlCol="false" tIns="0" lIns="0" bIns="0" rIns="0">
            <a:spAutoFit/>
          </a:bodyPr>
          <a:lstStyle/>
          <a:p>
            <a:pPr algn="ctr">
              <a:lnSpc>
                <a:spcPts val="5507"/>
              </a:lnSpc>
            </a:pPr>
            <a:r>
              <a:rPr lang="en-US" sz="3934">
                <a:solidFill>
                  <a:srgbClr val="000000"/>
                </a:solidFill>
                <a:latin typeface="Open Sans"/>
              </a:rPr>
              <a:t>En una población de 1000 miembros, cada miembro tendrá una probabilidad de 1/1000 de ser seleccionado para formar parte de una muestra. </a:t>
            </a:r>
          </a:p>
          <a:p>
            <a:pPr algn="ctr">
              <a:lnSpc>
                <a:spcPts val="5507"/>
              </a:lnSpc>
            </a:pPr>
            <a:r>
              <a:rPr lang="en-US" sz="907">
                <a:solidFill>
                  <a:srgbClr val="000000"/>
                </a:solidFill>
                <a:latin typeface="Arimo"/>
              </a:rPr>
              <a:t>El muestreo probabilístico elimina el sesgo en la población y da a todos los miembros una oportunidad justa de ser incluidos en la muestra.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63A0"/>
        </a:solidFill>
      </p:bgPr>
    </p:bg>
    <p:spTree>
      <p:nvGrpSpPr>
        <p:cNvPr id="1" name=""/>
        <p:cNvGrpSpPr/>
        <p:nvPr/>
      </p:nvGrpSpPr>
      <p:grpSpPr>
        <a:xfrm>
          <a:off x="0" y="0"/>
          <a:ext cx="0" cy="0"/>
          <a:chOff x="0" y="0"/>
          <a:chExt cx="0" cy="0"/>
        </a:xfrm>
      </p:grpSpPr>
      <p:sp>
        <p:nvSpPr>
          <p:cNvPr name="TextBox 2" id="2"/>
          <p:cNvSpPr txBox="true"/>
          <p:nvPr/>
        </p:nvSpPr>
        <p:spPr>
          <a:xfrm rot="0">
            <a:off x="2652455" y="1178205"/>
            <a:ext cx="12983090" cy="121920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FFFF"/>
                </a:solidFill>
                <a:latin typeface="Prompt Medium Bold"/>
              </a:rPr>
              <a:t>Muestra no probabilistica</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534476" y="-351112"/>
            <a:ext cx="2753524" cy="274851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5865" y="131066"/>
            <a:ext cx="1945671" cy="2301331"/>
          </a:xfrm>
          <a:prstGeom prst="rect">
            <a:avLst/>
          </a:prstGeom>
        </p:spPr>
      </p:pic>
      <p:sp>
        <p:nvSpPr>
          <p:cNvPr name="TextBox 5" id="5"/>
          <p:cNvSpPr txBox="true"/>
          <p:nvPr/>
        </p:nvSpPr>
        <p:spPr>
          <a:xfrm rot="0">
            <a:off x="55865" y="3471837"/>
            <a:ext cx="18357955" cy="6043161"/>
          </a:xfrm>
          <a:prstGeom prst="rect">
            <a:avLst/>
          </a:prstGeom>
        </p:spPr>
        <p:txBody>
          <a:bodyPr anchor="t" rtlCol="false" tIns="0" lIns="0" bIns="0" rIns="0">
            <a:spAutoFit/>
          </a:bodyPr>
          <a:lstStyle/>
          <a:p>
            <a:pPr algn="ctr">
              <a:lnSpc>
                <a:spcPts val="4373"/>
              </a:lnSpc>
            </a:pPr>
            <a:r>
              <a:rPr lang="en-US" sz="3124">
                <a:solidFill>
                  <a:srgbClr val="FFFFFF"/>
                </a:solidFill>
                <a:latin typeface="Open Sans Light"/>
              </a:rPr>
              <a:t>El muestreo no probabilístico es una técnica de muestreo en la cual el investigador selecciona muestras basadas en un juicio subjetivo en lugar de hacer la selección al azar.</a:t>
            </a:r>
          </a:p>
          <a:p>
            <a:pPr algn="ctr">
              <a:lnSpc>
                <a:spcPts val="4373"/>
              </a:lnSpc>
            </a:pPr>
            <a:r>
              <a:rPr lang="en-US" sz="3124">
                <a:solidFill>
                  <a:srgbClr val="FFFFFF"/>
                </a:solidFill>
                <a:latin typeface="Open Sans Light"/>
              </a:rPr>
              <a:t>A diferencia en el muestreo probabilístico, donde cada miembro de la población tiene una posibilidad conocida de ser seleccionado, en el muestreo no probabilístico, no todos los miembros de la población tienen la oportunidad de participar en el estudio</a:t>
            </a:r>
          </a:p>
          <a:p>
            <a:pPr algn="ctr">
              <a:lnSpc>
                <a:spcPts val="4373"/>
              </a:lnSpc>
            </a:pPr>
            <a:r>
              <a:rPr lang="en-US" sz="3124">
                <a:solidFill>
                  <a:srgbClr val="FFFFFF"/>
                </a:solidFill>
                <a:latin typeface="Open Sans Light"/>
              </a:rPr>
              <a:t>El muestreo no probabilístico es más útil para estudios exploratorios como la encuesta piloto (una encuesta que se implementa en una muestra más pequeña, en comparación con el tamaño de muestra predeterminado).</a:t>
            </a:r>
          </a:p>
          <a:p>
            <a:pPr algn="ctr">
              <a:lnSpc>
                <a:spcPts val="4373"/>
              </a:lnSpc>
            </a:pPr>
            <a:r>
              <a:rPr lang="en-US" sz="3124">
                <a:solidFill>
                  <a:srgbClr val="FFFFFF"/>
                </a:solidFill>
                <a:latin typeface="Open Sans Light"/>
              </a:rPr>
              <a:t>El muestreo no probabilístico se utiliza donde no es posible extraer un muestreo de probabilidad aleatorio debido a consideraciones de tiempo o costo.</a:t>
            </a:r>
          </a:p>
          <a:p>
            <a:pPr algn="ctr">
              <a:lnSpc>
                <a:spcPts val="4373"/>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C2C5"/>
        </a:solidFill>
      </p:bgPr>
    </p:bg>
    <p:spTree>
      <p:nvGrpSpPr>
        <p:cNvPr id="1" name=""/>
        <p:cNvGrpSpPr/>
        <p:nvPr/>
      </p:nvGrpSpPr>
      <p:grpSpPr>
        <a:xfrm>
          <a:off x="0" y="0"/>
          <a:ext cx="0" cy="0"/>
          <a:chOff x="0" y="0"/>
          <a:chExt cx="0" cy="0"/>
        </a:xfrm>
      </p:grpSpPr>
      <p:sp>
        <p:nvSpPr>
          <p:cNvPr name="TextBox 2" id="2"/>
          <p:cNvSpPr txBox="true"/>
          <p:nvPr/>
        </p:nvSpPr>
        <p:spPr>
          <a:xfrm rot="0">
            <a:off x="3621530" y="127218"/>
            <a:ext cx="14666470" cy="4876800"/>
          </a:xfrm>
          <a:prstGeom prst="rect">
            <a:avLst/>
          </a:prstGeom>
        </p:spPr>
        <p:txBody>
          <a:bodyPr anchor="t" rtlCol="false" tIns="0" lIns="0" bIns="0" rIns="0">
            <a:spAutoFit/>
          </a:bodyPr>
          <a:lstStyle/>
          <a:p>
            <a:pPr>
              <a:lnSpc>
                <a:spcPts val="9600"/>
              </a:lnSpc>
            </a:pPr>
            <a:r>
              <a:rPr lang="en-US" sz="8000">
                <a:solidFill>
                  <a:srgbClr val="000000"/>
                </a:solidFill>
                <a:latin typeface="Prompt Medium Bold"/>
              </a:rPr>
              <a:t>¿Cuándo usar el muestreo no probabilístico?</a:t>
            </a:r>
          </a:p>
          <a:p>
            <a:pPr>
              <a:lnSpc>
                <a:spcPts val="9600"/>
              </a:lnSpc>
            </a:pPr>
          </a:p>
          <a:p>
            <a:pPr marL="0" indent="0" lvl="0">
              <a:lnSpc>
                <a:spcPts val="9600"/>
              </a:lnSpc>
              <a:spcBef>
                <a:spcPct val="0"/>
              </a:spcBef>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82388">
            <a:off x="-1269625" y="-1102039"/>
            <a:ext cx="4596650" cy="426147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68788">
            <a:off x="-234538" y="3318025"/>
            <a:ext cx="3293562" cy="7103762"/>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44671" y="9626110"/>
            <a:ext cx="4070401" cy="1321781"/>
          </a:xfrm>
          <a:prstGeom prst="rect">
            <a:avLst/>
          </a:prstGeom>
        </p:spPr>
      </p:pic>
      <p:sp>
        <p:nvSpPr>
          <p:cNvPr name="TextBox 6" id="6"/>
          <p:cNvSpPr txBox="true"/>
          <p:nvPr/>
        </p:nvSpPr>
        <p:spPr>
          <a:xfrm rot="0">
            <a:off x="3040951" y="3504149"/>
            <a:ext cx="14218349" cy="6239914"/>
          </a:xfrm>
          <a:prstGeom prst="rect">
            <a:avLst/>
          </a:prstGeom>
        </p:spPr>
        <p:txBody>
          <a:bodyPr anchor="t" rtlCol="false" tIns="0" lIns="0" bIns="0" rIns="0">
            <a:spAutoFit/>
          </a:bodyPr>
          <a:lstStyle/>
          <a:p>
            <a:pPr algn="ctr">
              <a:lnSpc>
                <a:spcPts val="4145"/>
              </a:lnSpc>
            </a:pPr>
            <a:r>
              <a:rPr lang="en-US" sz="2961">
                <a:solidFill>
                  <a:srgbClr val="000000"/>
                </a:solidFill>
                <a:latin typeface="Montserrat Classic"/>
              </a:rPr>
              <a:t>• Este tipo de muestreo se usa para indicar si existe un rasgo o característica particular en una población.</a:t>
            </a:r>
          </a:p>
          <a:p>
            <a:pPr algn="ctr">
              <a:lnSpc>
                <a:spcPts val="4145"/>
              </a:lnSpc>
            </a:pPr>
            <a:r>
              <a:rPr lang="en-US" sz="1045">
                <a:solidFill>
                  <a:srgbClr val="000000"/>
                </a:solidFill>
                <a:latin typeface="Montserrat Classic"/>
              </a:rPr>
              <a:t>• Esta técnica de muestreo es ampliamente utilizada cuando los investigadores realizan investigaciones cualitativas, estudios piloto o investigación exploratoria.</a:t>
            </a:r>
          </a:p>
          <a:p>
            <a:pPr algn="ctr">
              <a:lnSpc>
                <a:spcPts val="4145"/>
              </a:lnSpc>
            </a:pPr>
            <a:r>
              <a:rPr lang="en-US" sz="1045">
                <a:solidFill>
                  <a:srgbClr val="000000"/>
                </a:solidFill>
                <a:latin typeface="Montserrat Classic"/>
              </a:rPr>
              <a:t>• El muestreo no probabilístico se usa cuando los investigadores tienen un tiempo limitado para llevar a cabo la investigación o tienen limitaciones presupuestarias.</a:t>
            </a:r>
          </a:p>
          <a:p>
            <a:pPr algn="ctr">
              <a:lnSpc>
                <a:spcPts val="4145"/>
              </a:lnSpc>
            </a:pPr>
            <a:r>
              <a:rPr lang="en-US" sz="1045">
                <a:solidFill>
                  <a:srgbClr val="000000"/>
                </a:solidFill>
                <a:latin typeface="Montserrat Classic"/>
              </a:rPr>
              <a:t>• El muestreo no probabilístico se realiza para observar si un tema en particular necesita un análisis en profundidad.</a:t>
            </a:r>
          </a:p>
          <a:p>
            <a:pPr algn="ctr">
              <a:lnSpc>
                <a:spcPts val="4145"/>
              </a:lnSpc>
            </a:pPr>
            <a:r>
              <a:rPr lang="en-US" sz="1045">
                <a:solidFill>
                  <a:srgbClr val="000000"/>
                </a:solidFill>
                <a:latin typeface="Montserrat Classic"/>
              </a:rPr>
              <a:t> </a:t>
            </a:r>
          </a:p>
          <a:p>
            <a:pPr algn="ctr">
              <a:lnSpc>
                <a:spcPts val="4145"/>
              </a:lnSpc>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0" y="414972"/>
            <a:ext cx="14379704" cy="2092035"/>
          </a:xfrm>
          <a:prstGeom prst="rect">
            <a:avLst/>
          </a:prstGeom>
        </p:spPr>
        <p:txBody>
          <a:bodyPr anchor="t" rtlCol="false" tIns="0" lIns="0" bIns="0" rIns="0">
            <a:spAutoFit/>
          </a:bodyPr>
          <a:lstStyle/>
          <a:p>
            <a:pPr marL="0" indent="0" lvl="0">
              <a:lnSpc>
                <a:spcPts val="8215"/>
              </a:lnSpc>
              <a:spcBef>
                <a:spcPct val="0"/>
              </a:spcBef>
            </a:pPr>
            <a:r>
              <a:rPr lang="en-US" sz="6846">
                <a:solidFill>
                  <a:srgbClr val="000000"/>
                </a:solidFill>
                <a:latin typeface="Prompt Medium Bold"/>
              </a:rPr>
              <a:t>Tipos de muestreo no probabilistico </a:t>
            </a:r>
          </a:p>
        </p:txBody>
      </p:sp>
      <p:sp>
        <p:nvSpPr>
          <p:cNvPr name="TextBox 3" id="3"/>
          <p:cNvSpPr txBox="true"/>
          <p:nvPr/>
        </p:nvSpPr>
        <p:spPr>
          <a:xfrm rot="0">
            <a:off x="529763" y="3031770"/>
            <a:ext cx="17228473" cy="6620857"/>
          </a:xfrm>
          <a:prstGeom prst="rect">
            <a:avLst/>
          </a:prstGeom>
        </p:spPr>
        <p:txBody>
          <a:bodyPr anchor="t" rtlCol="false" tIns="0" lIns="0" bIns="0" rIns="0">
            <a:spAutoFit/>
          </a:bodyPr>
          <a:lstStyle/>
          <a:p>
            <a:pPr algn="ctr">
              <a:lnSpc>
                <a:spcPts val="3095"/>
              </a:lnSpc>
            </a:pPr>
            <a:r>
              <a:rPr lang="en-US" sz="2211">
                <a:solidFill>
                  <a:srgbClr val="000000"/>
                </a:solidFill>
                <a:latin typeface="Montserrat Classic"/>
              </a:rPr>
              <a:t>Existen varios tipos de muestreo no probabilistico:</a:t>
            </a:r>
          </a:p>
          <a:p>
            <a:pPr algn="ctr">
              <a:lnSpc>
                <a:spcPts val="3095"/>
              </a:lnSpc>
            </a:pPr>
            <a:r>
              <a:rPr lang="en-US" sz="780">
                <a:solidFill>
                  <a:srgbClr val="000000"/>
                </a:solidFill>
                <a:latin typeface="Montserrat Classic"/>
              </a:rPr>
              <a:t>•el muestreo consecutivo:está técnica es cuando el investigador elige sólo una persona o a un solo grupo para realizar la investigación en un tiempo exacto,analizando los resultados para terminar confirmando con otro o otro grupo.</a:t>
            </a:r>
          </a:p>
          <a:p>
            <a:pPr algn="ctr">
              <a:lnSpc>
                <a:spcPts val="3095"/>
              </a:lnSpc>
            </a:pPr>
            <a:r>
              <a:rPr lang="en-US" sz="780">
                <a:solidFill>
                  <a:srgbClr val="000000"/>
                </a:solidFill>
                <a:latin typeface="Montserrat Classic"/>
              </a:rPr>
              <a:t>•muestreo de bola de nieve:está técnica ayuda a localizar muestras cuando son difíciles de encontrar,no está disponible o es muy reducida.</a:t>
            </a:r>
          </a:p>
          <a:p>
            <a:pPr algn="ctr">
              <a:lnSpc>
                <a:spcPts val="3095"/>
              </a:lnSpc>
            </a:pPr>
            <a:r>
              <a:rPr lang="en-US" sz="780">
                <a:solidFill>
                  <a:srgbClr val="000000"/>
                </a:solidFill>
                <a:latin typeface="Montserrat Classic"/>
              </a:rPr>
              <a:t>Este sistema funciona al encontrar sujetos similares para obtener muestras más grandes.</a:t>
            </a:r>
          </a:p>
          <a:p>
            <a:pPr algn="ctr">
              <a:lnSpc>
                <a:spcPts val="3095"/>
              </a:lnSpc>
            </a:pPr>
            <a:r>
              <a:rPr lang="en-US" sz="780">
                <a:solidFill>
                  <a:srgbClr val="000000"/>
                </a:solidFill>
                <a:latin typeface="Montserrat Classic"/>
              </a:rPr>
              <a:t>Un ejemplo de el podría ser cuando alguien tiene alguna enfermedad rara y se busca a alguien con la misma enfermedad para investigarla más a fondo.</a:t>
            </a:r>
          </a:p>
          <a:p>
            <a:pPr algn="ctr">
              <a:lnSpc>
                <a:spcPts val="3095"/>
              </a:lnSpc>
            </a:pPr>
            <a:r>
              <a:rPr lang="en-US" sz="780">
                <a:solidFill>
                  <a:srgbClr val="000000"/>
                </a:solidFill>
                <a:latin typeface="Montserrat Classic"/>
              </a:rPr>
              <a:t>•muestreo por cuotas:está técnica es todo lo contrario a la de convivencia, en vez de utilizar a muchas personas para crear una sola cifra se utiliza una sola persona para particularmente dividir la población.</a:t>
            </a:r>
          </a:p>
          <a:p>
            <a:pPr algn="ctr">
              <a:lnSpc>
                <a:spcPts val="3095"/>
              </a:lnSpc>
            </a:pPr>
            <a:r>
              <a:rPr lang="en-US" sz="780">
                <a:solidFill>
                  <a:srgbClr val="000000"/>
                </a:solidFill>
                <a:latin typeface="Montserrat Classic"/>
              </a:rPr>
              <a:t>•muestreo por juicio:está técnica se basa en el conocimiento previo y credibilidad, es decir, solo se seleccionan los que se cree que serían capaces.</a:t>
            </a:r>
          </a:p>
          <a:p>
            <a:pPr algn="ctr">
              <a:lnSpc>
                <a:spcPts val="3095"/>
              </a:lnSpc>
            </a:pPr>
            <a:r>
              <a:rPr lang="en-US" sz="780">
                <a:solidFill>
                  <a:srgbClr val="000000"/>
                </a:solidFill>
                <a:latin typeface="Montserrat Classic"/>
              </a:rPr>
              <a:t>Un ejemplo de este, podría ser antes de algún examen real se pone una prueba de cáliz.</a:t>
            </a:r>
          </a:p>
          <a:p>
            <a:pPr algn="ctr">
              <a:lnSpc>
                <a:spcPts val="3095"/>
              </a:lnSpc>
            </a:pPr>
            <a:r>
              <a:rPr lang="en-US" sz="780">
                <a:solidFill>
                  <a:srgbClr val="000000"/>
                </a:solidFill>
                <a:latin typeface="Montserrat Classic"/>
              </a:rPr>
              <a:t>•el muestreo por convivencia: está técnica es donde se seleccionan muestras solo por que son fáciles de adquirir y se representa como gran parte de la población, los investigadores utilizan más esta técnica ya que es más eficiente,veraz y disponible.</a:t>
            </a:r>
          </a:p>
          <a:p>
            <a:pPr algn="ctr">
              <a:lnSpc>
                <a:spcPts val="3095"/>
              </a:lnSpc>
            </a:pPr>
            <a:r>
              <a:rPr lang="en-US" sz="780">
                <a:solidFill>
                  <a:srgbClr val="000000"/>
                </a:solidFill>
                <a:latin typeface="Montserrat Classic"/>
              </a:rPr>
              <a:t>Un ejemplo de esta podría ser cuando algún maestro realiza una encuesta a sus alumnos para que estos sean “la muestra”.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063A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7235" y="164895"/>
            <a:ext cx="3225309" cy="2273505"/>
          </a:xfrm>
          <a:prstGeom prst="rect">
            <a:avLst/>
          </a:prstGeom>
        </p:spPr>
      </p:pic>
      <p:sp>
        <p:nvSpPr>
          <p:cNvPr name="TextBox 3" id="3"/>
          <p:cNvSpPr txBox="true"/>
          <p:nvPr/>
        </p:nvSpPr>
        <p:spPr>
          <a:xfrm rot="0">
            <a:off x="3672544" y="0"/>
            <a:ext cx="10466407" cy="243840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FFFF"/>
                </a:solidFill>
                <a:latin typeface="Prompt Medium Bold"/>
              </a:rPr>
              <a:t>muestreo probabilistico </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977681" y="-225059"/>
            <a:ext cx="3936267" cy="400916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82780">
            <a:off x="16081948" y="8345383"/>
            <a:ext cx="1781333" cy="1765139"/>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46507">
            <a:off x="163883" y="8484653"/>
            <a:ext cx="2247108" cy="1516947"/>
          </a:xfrm>
          <a:prstGeom prst="rect">
            <a:avLst/>
          </a:prstGeom>
        </p:spPr>
      </p:pic>
      <p:sp>
        <p:nvSpPr>
          <p:cNvPr name="TextBox 7" id="7"/>
          <p:cNvSpPr txBox="true"/>
          <p:nvPr/>
        </p:nvSpPr>
        <p:spPr>
          <a:xfrm rot="0">
            <a:off x="685487" y="3937413"/>
            <a:ext cx="16917025" cy="5320887"/>
          </a:xfrm>
          <a:prstGeom prst="rect">
            <a:avLst/>
          </a:prstGeom>
        </p:spPr>
        <p:txBody>
          <a:bodyPr anchor="t" rtlCol="false" tIns="0" lIns="0" bIns="0" rIns="0">
            <a:spAutoFit/>
          </a:bodyPr>
          <a:lstStyle/>
          <a:p>
            <a:pPr algn="ctr">
              <a:lnSpc>
                <a:spcPts val="6015"/>
              </a:lnSpc>
            </a:pPr>
            <a:r>
              <a:rPr lang="en-US" sz="4296">
                <a:solidFill>
                  <a:srgbClr val="FFFFFF"/>
                </a:solidFill>
                <a:latin typeface="Open Sans Light"/>
              </a:rPr>
              <a:t>El muestreo probabilístico es un método de muestreo (muestreo se refiere al estudio o el análisis de grupos pequeños de una población) que utiliza formas de métodos de selección aleatoria.</a:t>
            </a:r>
          </a:p>
          <a:p>
            <a:pPr algn="ctr">
              <a:lnSpc>
                <a:spcPts val="6015"/>
              </a:lnSpc>
            </a:pPr>
            <a:r>
              <a:rPr lang="en-US" sz="991">
                <a:solidFill>
                  <a:srgbClr val="FFFFFF"/>
                </a:solidFill>
                <a:latin typeface="Arimo Light"/>
              </a:rPr>
              <a:t>El requisito más importante del muestreo probabilístico es que todos en una población tengan la misma oportunidad de ser seleccionados.</a:t>
            </a:r>
          </a:p>
          <a:p>
            <a:pPr algn="ctr">
              <a:lnSpc>
                <a:spcPts val="6015"/>
              </a:lnSpc>
            </a:pPr>
          </a:p>
        </p:txBody>
      </p:sp>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46507">
            <a:off x="354383" y="8675153"/>
            <a:ext cx="2247108" cy="15169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DAErc-bzwqE</dc:identifier>
  <dcterms:modified xsi:type="dcterms:W3CDTF">2011-08-01T06:04:30Z</dcterms:modified>
  <cp:revision>1</cp:revision>
  <dc:title>Tipo de mueStra</dc:title>
</cp:coreProperties>
</file>