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3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9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9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9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grammar/plural/plural-y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agendaweb.org/exercises/grammar/plural/singular-plural-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agendaweb.org/exercises/grammar/plural/plural-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714" y="123610"/>
            <a:ext cx="888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6" y="1107737"/>
            <a:ext cx="899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“</a:t>
            </a:r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978925"/>
            <a:ext cx="9144000" cy="136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6714" y="5876211"/>
            <a:ext cx="412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FFC000"/>
                </a:solidFill>
              </a:rPr>
              <a:t>Learning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objective</a:t>
            </a:r>
            <a:r>
              <a:rPr lang="es-MX" dirty="0" smtClean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 smtClean="0">
                <a:solidFill>
                  <a:srgbClr val="FFC000"/>
                </a:solidFill>
              </a:rPr>
              <a:t>Identify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the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spelling</a:t>
            </a:r>
            <a:r>
              <a:rPr lang="es-MX" dirty="0" smtClean="0">
                <a:solidFill>
                  <a:srgbClr val="FFC000"/>
                </a:solidFill>
              </a:rPr>
              <a:t> rules of plural</a:t>
            </a:r>
          </a:p>
          <a:p>
            <a:r>
              <a:rPr lang="es-MX" dirty="0" err="1" smtClean="0">
                <a:solidFill>
                  <a:srgbClr val="FFC000"/>
                </a:solidFill>
              </a:rPr>
              <a:t>Practice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the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pronunciation</a:t>
            </a:r>
            <a:r>
              <a:rPr lang="es-MX" dirty="0" smtClean="0">
                <a:solidFill>
                  <a:srgbClr val="FFC000"/>
                </a:solidFill>
              </a:rPr>
              <a:t> of plural </a:t>
            </a:r>
            <a:r>
              <a:rPr lang="es-MX" dirty="0" err="1" smtClean="0">
                <a:solidFill>
                  <a:srgbClr val="FFC000"/>
                </a:solidFill>
              </a:rPr>
              <a:t>words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8" name="AutoShape 4" descr="SINGULAR AND PLURAL NOUNS Kathy Rodríguez. Singular vs. Plural A singular  noun names one person, place, thing, or idea. One cat, one store, one item  A.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63707" b="64771"/>
          <a:stretch/>
        </p:blipFill>
        <p:spPr bwMode="auto">
          <a:xfrm>
            <a:off x="647466" y="2699981"/>
            <a:ext cx="1922529" cy="1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11117" b="64771"/>
          <a:stretch/>
        </p:blipFill>
        <p:spPr bwMode="auto">
          <a:xfrm>
            <a:off x="3370996" y="2569515"/>
            <a:ext cx="4531058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plural”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="" xmlns:a16="http://schemas.microsoft.com/office/drawing/2014/main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="" xmlns:a16="http://schemas.microsoft.com/office/drawing/2014/main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="" xmlns:a16="http://schemas.microsoft.com/office/drawing/2014/main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="" xmlns:a16="http://schemas.microsoft.com/office/drawing/2014/main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="" xmlns:a16="http://schemas.microsoft.com/office/drawing/2014/main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="" xmlns:a16="http://schemas.microsoft.com/office/drawing/2014/main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="" xmlns:a16="http://schemas.microsoft.com/office/drawing/2014/main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=""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8599" y="628361"/>
            <a:ext cx="881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plural noun is a word that indicates that there is more than one person, animal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place or  thing.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write about more than one of anything, you usually use the same word,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end.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2345" y="4736461"/>
            <a:ext cx="3176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smtClean="0"/>
              <a:t>Algunos sustantivos son siempre plurales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203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64823"/>
              </p:ext>
            </p:extLst>
          </p:nvPr>
        </p:nvGraphicFramePr>
        <p:xfrm>
          <a:off x="1531125" y="265789"/>
          <a:ext cx="7226595" cy="645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5"/>
                <a:gridCol w="2408865"/>
                <a:gridCol w="2408865"/>
              </a:tblGrid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</a:tr>
            </a:tbl>
          </a:graphicData>
        </a:graphic>
      </p:graphicFrame>
      <p:pic>
        <p:nvPicPr>
          <p:cNvPr id="105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12144" r="2658" b="79399"/>
          <a:stretch/>
        </p:blipFill>
        <p:spPr bwMode="auto">
          <a:xfrm>
            <a:off x="1720452" y="4864936"/>
            <a:ext cx="2067548" cy="6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12752" r="66487" b="69239"/>
          <a:stretch/>
        </p:blipFill>
        <p:spPr bwMode="auto">
          <a:xfrm>
            <a:off x="1747549" y="466528"/>
            <a:ext cx="2069576" cy="16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2524" r="34724" b="75931"/>
          <a:stretch/>
        </p:blipFill>
        <p:spPr bwMode="auto">
          <a:xfrm>
            <a:off x="1710838" y="2583659"/>
            <a:ext cx="2100466" cy="1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9716" r="66030" b="41094"/>
          <a:stretch/>
        </p:blipFill>
        <p:spPr bwMode="auto">
          <a:xfrm>
            <a:off x="4126905" y="2599055"/>
            <a:ext cx="2053980" cy="18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51855" r="34267" b="37914"/>
          <a:stretch/>
        </p:blipFill>
        <p:spPr bwMode="auto">
          <a:xfrm>
            <a:off x="4125469" y="1297133"/>
            <a:ext cx="2076681" cy="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67136" r="66029" b="24208"/>
          <a:stretch/>
        </p:blipFill>
        <p:spPr bwMode="auto">
          <a:xfrm>
            <a:off x="6507548" y="531593"/>
            <a:ext cx="2100466" cy="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234" r="34267" b="6497"/>
          <a:stretch/>
        </p:blipFill>
        <p:spPr bwMode="auto">
          <a:xfrm>
            <a:off x="6496487" y="3339211"/>
            <a:ext cx="2078610" cy="10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82245" r="66029" b="11149"/>
          <a:stretch/>
        </p:blipFill>
        <p:spPr bwMode="auto">
          <a:xfrm>
            <a:off x="6511089" y="1233338"/>
            <a:ext cx="2100466" cy="6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40487" r="34267" b="51152"/>
          <a:stretch/>
        </p:blipFill>
        <p:spPr bwMode="auto">
          <a:xfrm>
            <a:off x="4125479" y="499697"/>
            <a:ext cx="2069576" cy="8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67391" r="34267" b="24636"/>
          <a:stretch/>
        </p:blipFill>
        <p:spPr bwMode="auto">
          <a:xfrm>
            <a:off x="6490077" y="2599055"/>
            <a:ext cx="2085019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30482" r="34724" b="61883"/>
          <a:stretch/>
        </p:blipFill>
        <p:spPr bwMode="auto">
          <a:xfrm>
            <a:off x="1714376" y="3668182"/>
            <a:ext cx="2081483" cy="7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39487" r="2658" b="47504"/>
          <a:stretch/>
        </p:blipFill>
        <p:spPr bwMode="auto">
          <a:xfrm>
            <a:off x="4080879" y="4866188"/>
            <a:ext cx="2130885" cy="8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61860" r="2658" b="33902"/>
          <a:stretch/>
        </p:blipFill>
        <p:spPr bwMode="auto">
          <a:xfrm>
            <a:off x="4071265" y="5747476"/>
            <a:ext cx="2130885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67594" r="2658" b="25143"/>
          <a:stretch/>
        </p:blipFill>
        <p:spPr bwMode="auto">
          <a:xfrm>
            <a:off x="6504643" y="4864936"/>
            <a:ext cx="2067548" cy="4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81277" r="2658" b="15040"/>
          <a:stretch/>
        </p:blipFill>
        <p:spPr bwMode="auto">
          <a:xfrm>
            <a:off x="6504643" y="5352905"/>
            <a:ext cx="2067548" cy="2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27170" r="2658" b="66217"/>
          <a:stretch/>
        </p:blipFill>
        <p:spPr bwMode="auto">
          <a:xfrm>
            <a:off x="1727537" y="5544822"/>
            <a:ext cx="2053377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 rot="16200000">
            <a:off x="-2578001" y="3101187"/>
            <a:ext cx="638267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MX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  <a:endParaRPr lang="es-MX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5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018" y="1191983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agendaweb.org/exercises/grammar/plural/singular-plural-1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02017" y="2956989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agendaweb.org/exercises/grammar/plural/plural-y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02016" y="4654012"/>
            <a:ext cx="662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agendaweb.org/exercises/grammar/plural/plural-o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Practice</a:t>
            </a:r>
            <a:r>
              <a:rPr lang="es-MX" dirty="0" smtClean="0"/>
              <a:t> plural </a:t>
            </a:r>
            <a:r>
              <a:rPr lang="es-MX" dirty="0" err="1" smtClean="0"/>
              <a:t>spelling</a:t>
            </a:r>
            <a:r>
              <a:rPr lang="es-MX" dirty="0" smtClean="0"/>
              <a:t> rules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online </a:t>
            </a:r>
            <a:r>
              <a:rPr lang="es-MX" dirty="0" err="1" smtClean="0"/>
              <a:t>activities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	</a:t>
            </a:r>
            <a:r>
              <a:rPr lang="es-MX" dirty="0" err="1" smtClean="0"/>
              <a:t>Print</a:t>
            </a:r>
            <a:r>
              <a:rPr lang="es-MX" dirty="0" smtClean="0"/>
              <a:t> </a:t>
            </a:r>
            <a:r>
              <a:rPr lang="es-MX" dirty="0" err="1" smtClean="0"/>
              <a:t>screen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score and </a:t>
            </a:r>
            <a:r>
              <a:rPr lang="es-MX" dirty="0" err="1" smtClean="0"/>
              <a:t>insert</a:t>
            </a:r>
            <a:r>
              <a:rPr lang="es-MX" dirty="0" smtClean="0"/>
              <a:t> </a:t>
            </a:r>
            <a:r>
              <a:rPr lang="es-MX" dirty="0" err="1" smtClean="0"/>
              <a:t>here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97713" y="723011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6479" t="47182" r="26620" b="25512"/>
          <a:stretch/>
        </p:blipFill>
        <p:spPr>
          <a:xfrm>
            <a:off x="1369725" y="1661762"/>
            <a:ext cx="4288665" cy="14037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25353" t="48434" r="27323" b="24761"/>
          <a:stretch/>
        </p:blipFill>
        <p:spPr>
          <a:xfrm>
            <a:off x="1331087" y="3343955"/>
            <a:ext cx="4327303" cy="13780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26056" t="38414" r="27183" b="33278"/>
          <a:stretch/>
        </p:blipFill>
        <p:spPr>
          <a:xfrm>
            <a:off x="1382605" y="5153600"/>
            <a:ext cx="4275785" cy="14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73" t="63590" r="29477" b="32287"/>
          <a:stretch/>
        </p:blipFill>
        <p:spPr>
          <a:xfrm>
            <a:off x="797977" y="796278"/>
            <a:ext cx="6589594" cy="666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764" t="57062" r="6912" b="36251"/>
          <a:stretch/>
        </p:blipFill>
        <p:spPr>
          <a:xfrm>
            <a:off x="1" y="136475"/>
            <a:ext cx="9144000" cy="84616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41112" y="2485542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/>
                <a:gridCol w="1398287"/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/Z/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53" t="72864" r="71201" b="16244"/>
          <a:stretch/>
        </p:blipFill>
        <p:spPr>
          <a:xfrm>
            <a:off x="1746917" y="4745490"/>
            <a:ext cx="1091820" cy="176056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3245895" y="2483890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/>
                <a:gridCol w="1398287"/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/s/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7831" t="72864" r="52019" b="16160"/>
          <a:stretch/>
        </p:blipFill>
        <p:spPr>
          <a:xfrm>
            <a:off x="3480181" y="4786435"/>
            <a:ext cx="1050878" cy="1774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9300" t="72864" r="41473" b="16160"/>
          <a:stretch/>
        </p:blipFill>
        <p:spPr>
          <a:xfrm>
            <a:off x="4790368" y="4786434"/>
            <a:ext cx="1037226" cy="17742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361" t="72864" r="83016" b="16160"/>
          <a:stretch/>
        </p:blipFill>
        <p:spPr>
          <a:xfrm>
            <a:off x="368490" y="4731842"/>
            <a:ext cx="1105469" cy="177420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6205183" y="2499814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/>
                <a:gridCol w="1398287"/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(e)s = /IZ/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9074" t="72695" r="20380" b="14963"/>
          <a:stretch/>
        </p:blipFill>
        <p:spPr>
          <a:xfrm>
            <a:off x="6414451" y="4790365"/>
            <a:ext cx="1027707" cy="178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356" t="73131" r="6912" b="16230"/>
          <a:stretch/>
        </p:blipFill>
        <p:spPr>
          <a:xfrm>
            <a:off x="7670042" y="4810836"/>
            <a:ext cx="1214652" cy="171961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620370" y="4810836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620370" y="546934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279178" y="6076149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254389" y="483813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420437" y="5481854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2021" y="6139223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482091" y="6141495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8088581" y="5447729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8568530" y="4835850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C5_L0_Unit 02 Pg 009 Ex 04 Pronunci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38" y="915011"/>
            <a:ext cx="609600" cy="609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9DE944F-C539-4A6F-9F0D-7DA024DF2FDC}"/>
              </a:ext>
            </a:extLst>
          </p:cNvPr>
          <p:cNvSpPr txBox="1"/>
          <p:nvPr/>
        </p:nvSpPr>
        <p:spPr>
          <a:xfrm>
            <a:off x="232012" y="1870962"/>
            <a:ext cx="274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n/l/r)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3576545F-B546-4466-A3F6-3E3257CA3F88}"/>
              </a:ext>
            </a:extLst>
          </p:cNvPr>
          <p:cNvSpPr txBox="1"/>
          <p:nvPr/>
        </p:nvSpPr>
        <p:spPr>
          <a:xfrm>
            <a:off x="3254867" y="1874898"/>
            <a:ext cx="2736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voiceless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/p/t/k/)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978BE10-B67F-4027-89A4-E2A721E6E290}"/>
              </a:ext>
            </a:extLst>
          </p:cNvPr>
          <p:cNvSpPr txBox="1"/>
          <p:nvPr/>
        </p:nvSpPr>
        <p:spPr>
          <a:xfrm>
            <a:off x="6243725" y="1884610"/>
            <a:ext cx="266826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sibilant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/s/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968D7F1-AA8B-4527-94FE-86F8B8A55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16" t="27731" r="8421" b="27817"/>
          <a:stretch/>
        </p:blipFill>
        <p:spPr>
          <a:xfrm>
            <a:off x="179385" y="300251"/>
            <a:ext cx="8527888" cy="427174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518615" y="5154175"/>
          <a:ext cx="7997587" cy="162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2"/>
                <a:gridCol w="2727643"/>
                <a:gridCol w="26658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/Z/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/IZ/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48593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49" y="33695"/>
            <a:ext cx="58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Record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voice</a:t>
            </a:r>
            <a:r>
              <a:rPr lang="es-MX" dirty="0" smtClean="0"/>
              <a:t> </a:t>
            </a:r>
            <a:r>
              <a:rPr lang="es-MX" dirty="0" err="1" smtClean="0"/>
              <a:t>practicing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plural </a:t>
            </a:r>
            <a:r>
              <a:rPr lang="es-MX" dirty="0" err="1" smtClean="0"/>
              <a:t>form</a:t>
            </a:r>
            <a:r>
              <a:rPr lang="es-MX" dirty="0" smtClean="0"/>
              <a:t> of </a:t>
            </a:r>
            <a:r>
              <a:rPr lang="es-MX" dirty="0" err="1" smtClean="0"/>
              <a:t>these</a:t>
            </a:r>
            <a:r>
              <a:rPr lang="es-MX" dirty="0" smtClean="0"/>
              <a:t> </a:t>
            </a:r>
            <a:r>
              <a:rPr lang="es-MX" dirty="0" err="1" smtClean="0"/>
              <a:t>nouns</a:t>
            </a:r>
            <a:r>
              <a:rPr lang="es-MX" dirty="0" smtClean="0"/>
              <a:t>,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518615" y="450378"/>
            <a:ext cx="5322627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8441" y="4731496"/>
            <a:ext cx="634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chart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plural </a:t>
            </a:r>
            <a:r>
              <a:rPr lang="es-MX" dirty="0" err="1" smtClean="0"/>
              <a:t>form</a:t>
            </a:r>
            <a:r>
              <a:rPr lang="es-MX" dirty="0" smtClean="0"/>
              <a:t> of </a:t>
            </a:r>
            <a:r>
              <a:rPr lang="es-MX" dirty="0" err="1" smtClean="0"/>
              <a:t>these</a:t>
            </a:r>
            <a:r>
              <a:rPr lang="es-MX" dirty="0" smtClean="0"/>
              <a:t> </a:t>
            </a:r>
            <a:r>
              <a:rPr lang="es-MX" dirty="0" err="1" smtClean="0"/>
              <a:t>nouns</a:t>
            </a:r>
            <a:r>
              <a:rPr lang="es-MX" dirty="0" smtClean="0"/>
              <a:t>, </a:t>
            </a:r>
            <a:endParaRPr lang="es-MX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79385" y="403027"/>
            <a:ext cx="339230" cy="2793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68879" y="307348"/>
            <a:ext cx="4609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Graba tu voz con la práctica del plural de cada uno de estos sustantivos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150080" y="4943057"/>
            <a:ext cx="4070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Completa la siguiente gráfica con el plural de estos sustantivos</a:t>
            </a:r>
            <a:endParaRPr lang="es-MX" sz="1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263064" y="5596771"/>
            <a:ext cx="217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Tablets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30899" y="5647551"/>
            <a:ext cx="235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boxes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263064" y="6058762"/>
            <a:ext cx="163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televisions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930899" y="6028125"/>
            <a:ext cx="219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Phone</a:t>
            </a:r>
            <a:r>
              <a:rPr lang="es-MX" dirty="0" smtClean="0"/>
              <a:t> cases 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95459" y="5647551"/>
            <a:ext cx="1931831" cy="38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Student</a:t>
            </a:r>
            <a:r>
              <a:rPr lang="es-MX" dirty="0" smtClean="0"/>
              <a:t> </a:t>
            </a:r>
            <a:r>
              <a:rPr lang="es-MX" dirty="0" err="1" smtClean="0"/>
              <a:t>IDs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95459" y="6058762"/>
            <a:ext cx="177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Paper</a:t>
            </a:r>
            <a:r>
              <a:rPr lang="es-MX" dirty="0" smtClean="0"/>
              <a:t> clips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32168" y="6397457"/>
            <a:ext cx="205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newspapers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930899" y="6428094"/>
            <a:ext cx="183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Purses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263064" y="6428094"/>
            <a:ext cx="191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tickets</a:t>
            </a:r>
            <a:endParaRPr lang="es-MX" dirty="0"/>
          </a:p>
        </p:txBody>
      </p:sp>
      <p:pic>
        <p:nvPicPr>
          <p:cNvPr id="1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047" y="359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pronunciation</a:t>
            </a:r>
            <a:r>
              <a:rPr lang="es-MX" dirty="0" smtClean="0"/>
              <a:t> of </a:t>
            </a:r>
            <a:r>
              <a:rPr lang="es-MX" dirty="0"/>
              <a:t> </a:t>
            </a:r>
            <a:r>
              <a:rPr lang="es-MX" dirty="0" err="1" smtClean="0"/>
              <a:t>plurals</a:t>
            </a:r>
            <a:r>
              <a:rPr lang="es-MX" dirty="0" smtClean="0"/>
              <a:t> 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studentbook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9 </a:t>
            </a:r>
            <a:r>
              <a:rPr lang="es-MX" dirty="0"/>
              <a:t> </a:t>
            </a:r>
            <a:r>
              <a:rPr lang="es-MX" dirty="0" smtClean="0"/>
              <a:t>ex. 4  and </a:t>
            </a:r>
            <a:r>
              <a:rPr lang="es-MX" dirty="0" err="1" smtClean="0"/>
              <a:t>workbook</a:t>
            </a:r>
            <a:r>
              <a:rPr lang="es-MX" dirty="0" smtClean="0"/>
              <a:t> pg7 ex 2.</a:t>
            </a:r>
            <a:endParaRPr lang="es-MX" dirty="0"/>
          </a:p>
          <a:p>
            <a:r>
              <a:rPr lang="es-MX" dirty="0" smtClean="0"/>
              <a:t>	</a:t>
            </a:r>
          </a:p>
          <a:p>
            <a:r>
              <a:rPr lang="es-MX" dirty="0"/>
              <a:t>	</a:t>
            </a:r>
            <a:r>
              <a:rPr lang="es-MX" dirty="0" err="1" smtClean="0"/>
              <a:t>Print</a:t>
            </a:r>
            <a:r>
              <a:rPr lang="es-MX" dirty="0" smtClean="0"/>
              <a:t> </a:t>
            </a:r>
            <a:r>
              <a:rPr lang="es-MX" dirty="0" err="1" smtClean="0"/>
              <a:t>screen</a:t>
            </a:r>
            <a:r>
              <a:rPr lang="es-MX" dirty="0" smtClean="0"/>
              <a:t> tour </a:t>
            </a:r>
            <a:r>
              <a:rPr lang="es-MX" dirty="0" err="1" smtClean="0"/>
              <a:t>answered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and </a:t>
            </a:r>
            <a:r>
              <a:rPr lang="es-MX" dirty="0" err="1" smtClean="0"/>
              <a:t>insert</a:t>
            </a:r>
            <a:r>
              <a:rPr lang="es-MX" dirty="0" smtClean="0"/>
              <a:t> </a:t>
            </a:r>
            <a:r>
              <a:rPr lang="es-MX" dirty="0" err="1" smtClean="0"/>
              <a:t>here</a:t>
            </a:r>
            <a:endParaRPr lang="es-MX" dirty="0"/>
          </a:p>
        </p:txBody>
      </p:sp>
      <p:sp>
        <p:nvSpPr>
          <p:cNvPr id="3" name="Flecha derecha 2"/>
          <p:cNvSpPr/>
          <p:nvPr/>
        </p:nvSpPr>
        <p:spPr>
          <a:xfrm>
            <a:off x="297713" y="648580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6" y="1190239"/>
            <a:ext cx="5231739" cy="29450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6" y="4271802"/>
            <a:ext cx="5970412" cy="23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261</Words>
  <Application>Microsoft Office PowerPoint</Application>
  <PresentationFormat>Carta (216 x 279 mm)</PresentationFormat>
  <Paragraphs>54</Paragraphs>
  <Slides>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Sergio Cepeda</cp:lastModifiedBy>
  <cp:revision>13</cp:revision>
  <dcterms:created xsi:type="dcterms:W3CDTF">2021-10-01T14:20:24Z</dcterms:created>
  <dcterms:modified xsi:type="dcterms:W3CDTF">2021-10-04T14:47:55Z</dcterms:modified>
</cp:coreProperties>
</file>