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audio/unknown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61" r:id="rId5"/>
    <p:sldId id="262" r:id="rId6"/>
    <p:sldId id="264" r:id="rId7"/>
    <p:sldId id="258" r:id="rId8"/>
    <p:sldId id="259" r:id="rId9"/>
    <p:sldId id="263" r:id="rId10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5FF"/>
    <a:srgbClr val="CC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5877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6301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524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598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0350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6483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1679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592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895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93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98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5050B-D2BE-45E1-AB48-2A592FACDBC1}" type="datetimeFigureOut">
              <a:rPr lang="es-MX" smtClean="0"/>
              <a:t>04/10/2021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B623-6304-4BA6-A50C-82E032A132A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20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gendaweb.org/exercises/grammar/plural/plural-y" TargetMode="External"/><Relationship Id="rId2" Type="http://schemas.openxmlformats.org/officeDocument/2006/relationships/hyperlink" Target="https://agendaweb.org/exercises/grammar/plural/singular-plural-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agendaweb.org/exercises/grammar/plural/plural-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6296EB6-4CE8-4ECD-AA85-2E64D9F9B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2" y="1975987"/>
            <a:ext cx="2601900" cy="1934746"/>
          </a:xfrm>
          <a:prstGeom prst="rect">
            <a:avLst/>
          </a:prstGeom>
        </p:spPr>
      </p:pic>
      <p:sp useBgFill="1">
        <p:nvSpPr>
          <p:cNvPr id="3" name="Rectángulo 2">
            <a:extLst>
              <a:ext uri="{FF2B5EF4-FFF2-40B4-BE49-F238E27FC236}">
                <a16:creationId xmlns:a16="http://schemas.microsoft.com/office/drawing/2014/main" id="{DC9D3B10-4FE7-48F3-8CEF-20ECEE5C1A1C}"/>
              </a:ext>
            </a:extLst>
          </p:cNvPr>
          <p:cNvSpPr/>
          <p:nvPr/>
        </p:nvSpPr>
        <p:spPr>
          <a:xfrm>
            <a:off x="2070263" y="311646"/>
            <a:ext cx="6566690" cy="15696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skerville Old Face" panose="02020602080505020303" pitchFamily="18" charset="0"/>
              </a:rPr>
              <a:t>ESCUELA NORMAL DE EDUCACION</a:t>
            </a:r>
          </a:p>
          <a:p>
            <a:pPr algn="ctr"/>
            <a:r>
              <a:rPr lang="es-E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askerville Old Face" panose="02020602080505020303" pitchFamily="18" charset="0"/>
              </a:rPr>
              <a:t> PREESCOLAR</a:t>
            </a:r>
            <a:endParaRPr lang="es-ES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FAA68FD-D06C-4C30-871A-FC1961E284C4}"/>
              </a:ext>
            </a:extLst>
          </p:cNvPr>
          <p:cNvSpPr/>
          <p:nvPr/>
        </p:nvSpPr>
        <p:spPr>
          <a:xfrm>
            <a:off x="1501014" y="2003522"/>
            <a:ext cx="7705187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CICLO ESCOLAR 2021-2022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01EA98-B249-4ABC-9F60-9E8246B19906}"/>
              </a:ext>
            </a:extLst>
          </p:cNvPr>
          <p:cNvSpPr txBox="1"/>
          <p:nvPr/>
        </p:nvSpPr>
        <p:spPr>
          <a:xfrm>
            <a:off x="3518709" y="2648304"/>
            <a:ext cx="4175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latin typeface="Baskerville Old Face" panose="02020602080505020303" pitchFamily="18" charset="0"/>
              </a:rPr>
              <a:t>INGLES 1.1</a:t>
            </a:r>
            <a:endParaRPr lang="es-MX" sz="4000" dirty="0"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53BEFD-8B84-4EF4-8672-4C6DD13CC169}"/>
              </a:ext>
            </a:extLst>
          </p:cNvPr>
          <p:cNvSpPr/>
          <p:nvPr/>
        </p:nvSpPr>
        <p:spPr>
          <a:xfrm>
            <a:off x="4128454" y="3401782"/>
            <a:ext cx="2610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ACTIVIDAD #2 unidad 2</a:t>
            </a:r>
          </a:p>
          <a:p>
            <a:pPr algn="ctr"/>
            <a:r>
              <a:rPr lang="es-E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04/10/2021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A250D9F-8FD3-4E89-B977-2E79EEE5A1F9}"/>
              </a:ext>
            </a:extLst>
          </p:cNvPr>
          <p:cNvSpPr txBox="1"/>
          <p:nvPr/>
        </p:nvSpPr>
        <p:spPr>
          <a:xfrm>
            <a:off x="2699215" y="4627281"/>
            <a:ext cx="615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Baskerville Old Face" panose="02020602080505020303" pitchFamily="18" charset="0"/>
              </a:rPr>
              <a:t>ALUMNA LILIANA ARACELY ESQUIVEL OROZCO #4</a:t>
            </a:r>
          </a:p>
          <a:p>
            <a:r>
              <a:rPr lang="es-ES" dirty="0">
                <a:latin typeface="Baskerville Old Face" panose="02020602080505020303" pitchFamily="18" charset="0"/>
              </a:rPr>
              <a:t>DOCENTE : MAYELA ALEJANDRA DEL CARME GAONA</a:t>
            </a:r>
            <a:endParaRPr lang="es-MX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31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46714" y="123610"/>
            <a:ext cx="88881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0946" y="1107737"/>
            <a:ext cx="8993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“</a:t>
            </a:r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plurals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4" name="Conector recto 3"/>
          <p:cNvCxnSpPr/>
          <p:nvPr/>
        </p:nvCxnSpPr>
        <p:spPr>
          <a:xfrm flipV="1">
            <a:off x="0" y="1978925"/>
            <a:ext cx="9144000" cy="13642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146714" y="5876211"/>
            <a:ext cx="41283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solidFill>
                  <a:srgbClr val="FFC000"/>
                </a:solidFill>
              </a:rPr>
              <a:t>Learning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objective</a:t>
            </a:r>
            <a:r>
              <a:rPr lang="es-MX" dirty="0">
                <a:solidFill>
                  <a:srgbClr val="FFC000"/>
                </a:solidFill>
              </a:rPr>
              <a:t>: </a:t>
            </a:r>
          </a:p>
          <a:p>
            <a:r>
              <a:rPr lang="es-MX" dirty="0" err="1">
                <a:solidFill>
                  <a:srgbClr val="FFC000"/>
                </a:solidFill>
              </a:rPr>
              <a:t>Identify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spelling</a:t>
            </a:r>
            <a:r>
              <a:rPr lang="es-MX" dirty="0">
                <a:solidFill>
                  <a:srgbClr val="FFC000"/>
                </a:solidFill>
              </a:rPr>
              <a:t> rules of plural</a:t>
            </a:r>
          </a:p>
          <a:p>
            <a:r>
              <a:rPr lang="es-MX" dirty="0" err="1">
                <a:solidFill>
                  <a:srgbClr val="FFC000"/>
                </a:solidFill>
              </a:rPr>
              <a:t>Practice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the</a:t>
            </a:r>
            <a:r>
              <a:rPr lang="es-MX" dirty="0">
                <a:solidFill>
                  <a:srgbClr val="FFC000"/>
                </a:solidFill>
              </a:rPr>
              <a:t> </a:t>
            </a:r>
            <a:r>
              <a:rPr lang="es-MX" dirty="0" err="1">
                <a:solidFill>
                  <a:srgbClr val="FFC000"/>
                </a:solidFill>
              </a:rPr>
              <a:t>pronunciation</a:t>
            </a:r>
            <a:r>
              <a:rPr lang="es-MX" dirty="0">
                <a:solidFill>
                  <a:srgbClr val="FFC000"/>
                </a:solidFill>
              </a:rPr>
              <a:t> of plural </a:t>
            </a:r>
            <a:r>
              <a:rPr lang="es-MX" dirty="0" err="1">
                <a:solidFill>
                  <a:srgbClr val="FFC000"/>
                </a:solidFill>
              </a:rPr>
              <a:t>words</a:t>
            </a:r>
            <a:endParaRPr lang="es-MX" dirty="0">
              <a:solidFill>
                <a:srgbClr val="FFC000"/>
              </a:solidFill>
            </a:endParaRPr>
          </a:p>
        </p:txBody>
      </p:sp>
      <p:sp>
        <p:nvSpPr>
          <p:cNvPr id="8" name="AutoShape 4" descr="SINGULAR AND PLURAL NOUNS Kathy Rodríguez. Singular vs. Plural A singular  noun names one person, place, thing, or idea. One cat, one store, one item  A. - ppt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4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7" r="63707" b="64771"/>
          <a:stretch/>
        </p:blipFill>
        <p:spPr bwMode="auto">
          <a:xfrm>
            <a:off x="647466" y="2699981"/>
            <a:ext cx="1922529" cy="165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nglish project singular and plural nou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6" t="11117" b="64771"/>
          <a:stretch/>
        </p:blipFill>
        <p:spPr bwMode="auto">
          <a:xfrm>
            <a:off x="3370996" y="2569515"/>
            <a:ext cx="4531058" cy="354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89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46232"/>
            <a:ext cx="9143999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“</a:t>
            </a:r>
            <a:r>
              <a:rPr lang="es-MX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plural”</a:t>
            </a:r>
          </a:p>
        </p:txBody>
      </p:sp>
      <p:pic>
        <p:nvPicPr>
          <p:cNvPr id="4" name="Picture 6" descr="Resultado de imagen para box cartoon">
            <a:extLst>
              <a:ext uri="{FF2B5EF4-FFF2-40B4-BE49-F238E27FC236}">
                <a16:creationId xmlns:a16="http://schemas.microsoft.com/office/drawing/2014/main" id="{D110E752-9D07-42E8-A2B0-73F813C37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665134" y="2203479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Resultado de imagen para paperclip cartoon">
            <a:extLst>
              <a:ext uri="{FF2B5EF4-FFF2-40B4-BE49-F238E27FC236}">
                <a16:creationId xmlns:a16="http://schemas.microsoft.com/office/drawing/2014/main" id="{882C0DB5-D17F-42A6-8DB3-B70466D8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927" y="22634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2" descr="Resultado de imagen para id cartoon">
            <a:extLst>
              <a:ext uri="{FF2B5EF4-FFF2-40B4-BE49-F238E27FC236}">
                <a16:creationId xmlns:a16="http://schemas.microsoft.com/office/drawing/2014/main" id="{F7CB8FB0-0337-48EB-BE5C-3FCE9D7CC0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07632" y="40961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8" name="Picture 10" descr="Resultado de imagen para paperclip cartoon">
            <a:extLst>
              <a:ext uri="{FF2B5EF4-FFF2-40B4-BE49-F238E27FC236}">
                <a16:creationId xmlns:a16="http://schemas.microsoft.com/office/drawing/2014/main" id="{8138914F-58E8-41F4-9144-09AC214EF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196629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Resultado de imagen para paperclip cartoon">
            <a:extLst>
              <a:ext uri="{FF2B5EF4-FFF2-40B4-BE49-F238E27FC236}">
                <a16:creationId xmlns:a16="http://schemas.microsoft.com/office/drawing/2014/main" id="{C4844A52-FCF5-40FA-9CD3-57296D7FC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61" y="247035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para box cartoon">
            <a:extLst>
              <a:ext uri="{FF2B5EF4-FFF2-40B4-BE49-F238E27FC236}">
                <a16:creationId xmlns:a16="http://schemas.microsoft.com/office/drawing/2014/main" id="{0C8993D1-8F66-4739-B338-CD5A532D4A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3449473" y="1944716"/>
            <a:ext cx="1093986" cy="9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Resultado de imagen para box cartoon">
            <a:extLst>
              <a:ext uri="{FF2B5EF4-FFF2-40B4-BE49-F238E27FC236}">
                <a16:creationId xmlns:a16="http://schemas.microsoft.com/office/drawing/2014/main" id="{43C296C7-A2F0-48DE-B6B5-AF3239B926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3" r="60" b="9824"/>
          <a:stretch/>
        </p:blipFill>
        <p:spPr bwMode="auto">
          <a:xfrm>
            <a:off x="2389964" y="2262666"/>
            <a:ext cx="1368152" cy="117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n relacionada">
            <a:extLst>
              <a:ext uri="{FF2B5EF4-FFF2-40B4-BE49-F238E27FC236}">
                <a16:creationId xmlns:a16="http://schemas.microsoft.com/office/drawing/2014/main" id="{CF8EAF8E-81C1-44B5-9785-E38CE5A80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863" y="4890265"/>
            <a:ext cx="1746897" cy="174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067460" y="3439760"/>
            <a:ext cx="5982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2949513" y="3434717"/>
            <a:ext cx="8691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box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7726742" y="3334447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  <a:r>
              <a:rPr lang="es-MX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5770118" y="3334447"/>
            <a:ext cx="57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clip</a:t>
            </a:r>
          </a:p>
        </p:txBody>
      </p:sp>
      <p:sp>
        <p:nvSpPr>
          <p:cNvPr id="26" name="Rectángulo 25"/>
          <p:cNvSpPr/>
          <p:nvPr/>
        </p:nvSpPr>
        <p:spPr>
          <a:xfrm>
            <a:off x="1822526" y="6320449"/>
            <a:ext cx="1125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glasses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eadphones / PX7 | Bowers &amp; Wilki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35" y="4769172"/>
            <a:ext cx="2497686" cy="175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29"/>
          <p:cNvSpPr/>
          <p:nvPr/>
        </p:nvSpPr>
        <p:spPr>
          <a:xfrm>
            <a:off x="4961770" y="6358206"/>
            <a:ext cx="1697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headphones</a:t>
            </a:r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0" y="4395877"/>
            <a:ext cx="9143999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plural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8599" y="628361"/>
            <a:ext cx="8810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plural noun is a word that indicates that there is more than one person, animal place or  thing.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you write about more than one of anything, you usually use the same word, adding  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ies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the end.</a:t>
            </a:r>
            <a:endParaRPr lang="es-MX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2345" y="4736461"/>
            <a:ext cx="31767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dirty="0"/>
              <a:t>Algunos sustantivos son siempre plurales</a:t>
            </a:r>
            <a:endParaRPr lang="es-MX" sz="1400" b="1" dirty="0"/>
          </a:p>
        </p:txBody>
      </p:sp>
    </p:spTree>
    <p:extLst>
      <p:ext uri="{BB962C8B-B14F-4D97-AF65-F5344CB8AC3E}">
        <p14:creationId xmlns:p14="http://schemas.microsoft.com/office/powerpoint/2010/main" val="312037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64823"/>
              </p:ext>
            </p:extLst>
          </p:nvPr>
        </p:nvGraphicFramePr>
        <p:xfrm>
          <a:off x="1531125" y="265789"/>
          <a:ext cx="7226595" cy="6459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8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3103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D5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12144" r="2658" b="79399"/>
          <a:stretch/>
        </p:blipFill>
        <p:spPr bwMode="auto">
          <a:xfrm>
            <a:off x="1720452" y="4864936"/>
            <a:ext cx="2067548" cy="67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12752" r="66487" b="69239"/>
          <a:stretch/>
        </p:blipFill>
        <p:spPr bwMode="auto">
          <a:xfrm>
            <a:off x="1747549" y="466528"/>
            <a:ext cx="2069576" cy="169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12524" r="34724" b="75931"/>
          <a:stretch/>
        </p:blipFill>
        <p:spPr bwMode="auto">
          <a:xfrm>
            <a:off x="1710838" y="2583659"/>
            <a:ext cx="2100466" cy="10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t="39716" r="66030" b="41094"/>
          <a:stretch/>
        </p:blipFill>
        <p:spPr bwMode="auto">
          <a:xfrm>
            <a:off x="4126905" y="2599055"/>
            <a:ext cx="2053980" cy="180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51855" r="34267" b="37914"/>
          <a:stretch/>
        </p:blipFill>
        <p:spPr bwMode="auto">
          <a:xfrm>
            <a:off x="4125469" y="1297133"/>
            <a:ext cx="2076681" cy="9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67136" r="66029" b="24208"/>
          <a:stretch/>
        </p:blipFill>
        <p:spPr bwMode="auto">
          <a:xfrm>
            <a:off x="6507548" y="531593"/>
            <a:ext cx="2100466" cy="80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82234" r="34267" b="6497"/>
          <a:stretch/>
        </p:blipFill>
        <p:spPr bwMode="auto">
          <a:xfrm>
            <a:off x="6496487" y="3339211"/>
            <a:ext cx="2078610" cy="105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" t="82245" r="66029" b="11149"/>
          <a:stretch/>
        </p:blipFill>
        <p:spPr bwMode="auto">
          <a:xfrm>
            <a:off x="6511089" y="1233338"/>
            <a:ext cx="2100466" cy="61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3" t="40487" r="34267" b="51152"/>
          <a:stretch/>
        </p:blipFill>
        <p:spPr bwMode="auto">
          <a:xfrm>
            <a:off x="4125479" y="499697"/>
            <a:ext cx="2069576" cy="80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5" t="67391" r="34267" b="24636"/>
          <a:stretch/>
        </p:blipFill>
        <p:spPr bwMode="auto">
          <a:xfrm>
            <a:off x="6490077" y="2599055"/>
            <a:ext cx="2085019" cy="74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9" t="30482" r="34724" b="61883"/>
          <a:stretch/>
        </p:blipFill>
        <p:spPr bwMode="auto">
          <a:xfrm>
            <a:off x="1714376" y="3668182"/>
            <a:ext cx="2081483" cy="71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39487" r="2658" b="47504"/>
          <a:stretch/>
        </p:blipFill>
        <p:spPr bwMode="auto">
          <a:xfrm>
            <a:off x="4080879" y="4866188"/>
            <a:ext cx="2130885" cy="8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23" t="61860" r="2658" b="33902"/>
          <a:stretch/>
        </p:blipFill>
        <p:spPr bwMode="auto">
          <a:xfrm>
            <a:off x="4071265" y="5747476"/>
            <a:ext cx="2130885" cy="28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67594" r="2658" b="25143"/>
          <a:stretch/>
        </p:blipFill>
        <p:spPr bwMode="auto">
          <a:xfrm>
            <a:off x="6504643" y="4864936"/>
            <a:ext cx="2067548" cy="48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3" t="81277" r="2658" b="15040"/>
          <a:stretch/>
        </p:blipFill>
        <p:spPr bwMode="auto">
          <a:xfrm>
            <a:off x="6504643" y="5352905"/>
            <a:ext cx="2067548" cy="24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8" descr="English for beginners: 201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52" t="27170" r="2658" b="66217"/>
          <a:stretch/>
        </p:blipFill>
        <p:spPr bwMode="auto">
          <a:xfrm>
            <a:off x="1727537" y="5544822"/>
            <a:ext cx="2053377" cy="5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 rot="16200000">
            <a:off x="-2578001" y="3101187"/>
            <a:ext cx="6382678" cy="7694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 </a:t>
            </a:r>
            <a:r>
              <a:rPr lang="es-MX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</a:t>
            </a:r>
          </a:p>
        </p:txBody>
      </p:sp>
    </p:spTree>
    <p:extLst>
      <p:ext uri="{BB962C8B-B14F-4D97-AF65-F5344CB8AC3E}">
        <p14:creationId xmlns:p14="http://schemas.microsoft.com/office/powerpoint/2010/main" val="328865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97713" y="1623973"/>
            <a:ext cx="3405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https://agendaweb.org/exercises/grammar/plural/singular-plural-1</a:t>
            </a:r>
            <a:endParaRPr lang="es-MX" dirty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06319" y="4255937"/>
            <a:ext cx="34055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https://agendaweb.org/exercises/grammar/plural/plural-y</a:t>
            </a:r>
            <a:endParaRPr lang="es-MX" dirty="0"/>
          </a:p>
          <a:p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plural </a:t>
            </a:r>
            <a:r>
              <a:rPr lang="es-MX" dirty="0" err="1"/>
              <a:t>spelling</a:t>
            </a:r>
            <a:r>
              <a:rPr lang="es-MX" dirty="0"/>
              <a:t> rules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online </a:t>
            </a:r>
            <a:r>
              <a:rPr lang="es-MX" dirty="0" err="1"/>
              <a:t>activities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score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7713" y="723011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6D6F6F-5E61-4D5F-8AFD-D7EE21CBB4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1" b="9226"/>
          <a:stretch/>
        </p:blipFill>
        <p:spPr>
          <a:xfrm>
            <a:off x="4572000" y="3892767"/>
            <a:ext cx="2692648" cy="26313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4510CCF-67AB-4220-9544-8F25D706FA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4572000" y="1128185"/>
            <a:ext cx="2692648" cy="239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AE559A1-129C-41D8-9ED3-8D0E43683EFC}"/>
              </a:ext>
            </a:extLst>
          </p:cNvPr>
          <p:cNvSpPr/>
          <p:nvPr/>
        </p:nvSpPr>
        <p:spPr>
          <a:xfrm>
            <a:off x="347790" y="585595"/>
            <a:ext cx="6624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https://agendaweb.org/exercises/grammar/plural/plural-o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18A8638-9DAA-4521-82D8-94AB76DD9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" b="42417"/>
          <a:stretch/>
        </p:blipFill>
        <p:spPr>
          <a:xfrm>
            <a:off x="1080369" y="1378226"/>
            <a:ext cx="385574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1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6873" t="63590" r="29477" b="32287"/>
          <a:stretch/>
        </p:blipFill>
        <p:spPr>
          <a:xfrm>
            <a:off x="797977" y="796278"/>
            <a:ext cx="6589594" cy="6664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4764" t="57062" r="6912" b="36251"/>
          <a:stretch/>
        </p:blipFill>
        <p:spPr>
          <a:xfrm>
            <a:off x="1" y="136475"/>
            <a:ext cx="9144000" cy="846161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/>
        </p:nvGraphicFramePr>
        <p:xfrm>
          <a:off x="241112" y="2485542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l="18253" t="72864" r="71201" b="16244"/>
          <a:stretch/>
        </p:blipFill>
        <p:spPr>
          <a:xfrm>
            <a:off x="1746917" y="4745490"/>
            <a:ext cx="1091820" cy="1760562"/>
          </a:xfrm>
          <a:prstGeom prst="rect">
            <a:avLst/>
          </a:prstGeom>
        </p:spPr>
      </p:pic>
      <p:graphicFrame>
        <p:nvGraphicFramePr>
          <p:cNvPr id="9" name="Tabla 8"/>
          <p:cNvGraphicFramePr>
            <a:graphicFrameLocks noGrp="1"/>
          </p:cNvGraphicFramePr>
          <p:nvPr/>
        </p:nvGraphicFramePr>
        <p:xfrm>
          <a:off x="3245895" y="2483890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 = /s/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l="37831" t="72864" r="52019" b="16160"/>
          <a:stretch/>
        </p:blipFill>
        <p:spPr>
          <a:xfrm>
            <a:off x="3480181" y="4786435"/>
            <a:ext cx="1050878" cy="177420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/>
          <a:srcRect l="49300" t="72864" r="41473" b="16160"/>
          <a:stretch/>
        </p:blipFill>
        <p:spPr>
          <a:xfrm>
            <a:off x="4790368" y="4786434"/>
            <a:ext cx="1037226" cy="177420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l="7361" t="72864" r="83016" b="16160"/>
          <a:stretch/>
        </p:blipFill>
        <p:spPr>
          <a:xfrm>
            <a:off x="368490" y="4731842"/>
            <a:ext cx="1105469" cy="1774209"/>
          </a:xfrm>
          <a:prstGeom prst="rect">
            <a:avLst/>
          </a:prstGeom>
        </p:spPr>
      </p:pic>
      <p:graphicFrame>
        <p:nvGraphicFramePr>
          <p:cNvPr id="13" name="Tabla 12"/>
          <p:cNvGraphicFramePr>
            <a:graphicFrameLocks noGrp="1"/>
          </p:cNvGraphicFramePr>
          <p:nvPr/>
        </p:nvGraphicFramePr>
        <p:xfrm>
          <a:off x="6205183" y="2499814"/>
          <a:ext cx="2761396" cy="4201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3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8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7805">
                <a:tc gridSpan="2"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(e)s = /IZ/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805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Singular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Plural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6252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69074" t="72695" r="20380" b="14963"/>
          <a:stretch/>
        </p:blipFill>
        <p:spPr>
          <a:xfrm>
            <a:off x="6414451" y="4790365"/>
            <a:ext cx="1027707" cy="178785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81356" t="73131" r="6912" b="16230"/>
          <a:stretch/>
        </p:blipFill>
        <p:spPr>
          <a:xfrm>
            <a:off x="7670042" y="4810836"/>
            <a:ext cx="1214652" cy="171961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2620370" y="4810836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lipse 15"/>
          <p:cNvSpPr/>
          <p:nvPr/>
        </p:nvSpPr>
        <p:spPr>
          <a:xfrm>
            <a:off x="2620370" y="546934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Elipse 17"/>
          <p:cNvSpPr/>
          <p:nvPr/>
        </p:nvSpPr>
        <p:spPr>
          <a:xfrm>
            <a:off x="2279178" y="6076149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254389" y="4838132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9"/>
          <p:cNvSpPr/>
          <p:nvPr/>
        </p:nvSpPr>
        <p:spPr>
          <a:xfrm>
            <a:off x="5420437" y="5481854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/>
          <p:cNvSpPr/>
          <p:nvPr/>
        </p:nvSpPr>
        <p:spPr>
          <a:xfrm>
            <a:off x="5682021" y="6139223"/>
            <a:ext cx="177422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/>
          <p:cNvSpPr/>
          <p:nvPr/>
        </p:nvSpPr>
        <p:spPr>
          <a:xfrm>
            <a:off x="8482091" y="6141495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8088581" y="5447729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Elipse 23"/>
          <p:cNvSpPr/>
          <p:nvPr/>
        </p:nvSpPr>
        <p:spPr>
          <a:xfrm>
            <a:off x="8568530" y="4835850"/>
            <a:ext cx="266123" cy="42990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5" name="IC5_L0_Unit 02 Pg 009 Ex 04 Pronunci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338" y="915011"/>
            <a:ext cx="609600" cy="609600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19DE944F-C539-4A6F-9F0D-7DA024DF2FDC}"/>
              </a:ext>
            </a:extLst>
          </p:cNvPr>
          <p:cNvSpPr txBox="1"/>
          <p:nvPr/>
        </p:nvSpPr>
        <p:spPr>
          <a:xfrm>
            <a:off x="232012" y="1870962"/>
            <a:ext cx="274320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vowel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/n/l/r)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576545F-B546-4466-A3F6-3E3257CA3F88}"/>
              </a:ext>
            </a:extLst>
          </p:cNvPr>
          <p:cNvSpPr txBox="1"/>
          <p:nvPr/>
        </p:nvSpPr>
        <p:spPr>
          <a:xfrm>
            <a:off x="3254867" y="1874898"/>
            <a:ext cx="2736499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voiceless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/p/t/k/)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978BE10-B67F-4027-89A4-E2A721E6E290}"/>
              </a:ext>
            </a:extLst>
          </p:cNvPr>
          <p:cNvSpPr txBox="1"/>
          <p:nvPr/>
        </p:nvSpPr>
        <p:spPr>
          <a:xfrm>
            <a:off x="6243725" y="1884610"/>
            <a:ext cx="2668260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Nouns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sibilant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consonant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sound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 (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 /s/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83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6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68D7F1-AA8B-4527-94FE-86F8B8A555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16" t="27731" r="8421" b="27817"/>
          <a:stretch/>
        </p:blipFill>
        <p:spPr>
          <a:xfrm>
            <a:off x="179385" y="300251"/>
            <a:ext cx="8527888" cy="4271749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503418"/>
              </p:ext>
            </p:extLst>
          </p:nvPr>
        </p:nvGraphicFramePr>
        <p:xfrm>
          <a:off x="518615" y="5154175"/>
          <a:ext cx="7997587" cy="1623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7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/IZ/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936">
                <a:tc>
                  <a:txBody>
                    <a:bodyPr/>
                    <a:lstStyle/>
                    <a:p>
                      <a:r>
                        <a:rPr lang="es-ES" dirty="0" err="1"/>
                        <a:t>Newspapers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Tablets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Boxes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Student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ids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Televisions</a:t>
                      </a:r>
                      <a:endParaRPr lang="es-E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Paper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clipes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err="1"/>
                        <a:t>Purses</a:t>
                      </a:r>
                      <a:r>
                        <a:rPr lang="es-ES" dirty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tickets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/>
                        <a:t>Phone</a:t>
                      </a:r>
                      <a:r>
                        <a:rPr lang="es-ES" dirty="0"/>
                        <a:t> cases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3849" y="33695"/>
            <a:ext cx="5847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Record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voice</a:t>
            </a:r>
            <a:r>
              <a:rPr lang="es-MX" dirty="0"/>
              <a:t> </a:t>
            </a:r>
            <a:r>
              <a:rPr lang="es-MX" dirty="0" err="1"/>
              <a:t>practicing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8615" y="450378"/>
            <a:ext cx="5322627" cy="409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138441" y="4731496"/>
            <a:ext cx="634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Complete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chart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plural </a:t>
            </a:r>
            <a:r>
              <a:rPr lang="es-MX" dirty="0" err="1"/>
              <a:t>form</a:t>
            </a:r>
            <a:r>
              <a:rPr lang="es-MX" dirty="0"/>
              <a:t> of </a:t>
            </a:r>
            <a:r>
              <a:rPr lang="es-MX" dirty="0" err="1"/>
              <a:t>these</a:t>
            </a:r>
            <a:r>
              <a:rPr lang="es-MX" dirty="0"/>
              <a:t> </a:t>
            </a:r>
            <a:r>
              <a:rPr lang="es-MX" dirty="0" err="1"/>
              <a:t>nouns</a:t>
            </a:r>
            <a:r>
              <a:rPr lang="es-MX" dirty="0"/>
              <a:t>, 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/>
          </p:cNvPr>
          <p:cNvSpPr/>
          <p:nvPr/>
        </p:nvSpPr>
        <p:spPr>
          <a:xfrm>
            <a:off x="179385" y="403027"/>
            <a:ext cx="339230" cy="279361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568879" y="307348"/>
            <a:ext cx="46098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Graba tu voz con la práctica del plural de cada uno de estos sustantivos</a:t>
            </a:r>
            <a:endParaRPr lang="es-MX" sz="1200" b="1" dirty="0"/>
          </a:p>
        </p:txBody>
      </p:sp>
      <p:sp>
        <p:nvSpPr>
          <p:cNvPr id="10" name="Rectángulo 9"/>
          <p:cNvSpPr/>
          <p:nvPr/>
        </p:nvSpPr>
        <p:spPr>
          <a:xfrm>
            <a:off x="150080" y="4943057"/>
            <a:ext cx="40708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200" dirty="0"/>
              <a:t>Completa la siguiente gráfica con el plural de estos sustantivos</a:t>
            </a:r>
            <a:endParaRPr lang="es-MX" sz="1200" b="1" dirty="0"/>
          </a:p>
        </p:txBody>
      </p:sp>
      <p:pic>
        <p:nvPicPr>
          <p:cNvPr id="3" name="WhatsApp Audio 2021-10-04 at 9.33.18 AM">
            <a:hlinkClick r:id="" action="ppaction://media"/>
            <a:extLst>
              <a:ext uri="{FF2B5EF4-FFF2-40B4-BE49-F238E27FC236}">
                <a16:creationId xmlns:a16="http://schemas.microsoft.com/office/drawing/2014/main" id="{BFAFCAD3-4970-4ABC-8472-5DFE2922F9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6047" y="7145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00"/>
    </mc:Choice>
    <mc:Fallback>
      <p:transition spd="slow" advTm="159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6319" y="95693"/>
            <a:ext cx="8697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pronunciation</a:t>
            </a:r>
            <a:r>
              <a:rPr lang="es-MX" dirty="0"/>
              <a:t> of  </a:t>
            </a:r>
            <a:r>
              <a:rPr lang="es-MX" dirty="0" err="1"/>
              <a:t>plurals</a:t>
            </a:r>
            <a:r>
              <a:rPr lang="es-MX" dirty="0"/>
              <a:t> 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9  ex. 4  and </a:t>
            </a:r>
            <a:r>
              <a:rPr lang="es-MX" dirty="0" err="1"/>
              <a:t>workbook</a:t>
            </a:r>
            <a:r>
              <a:rPr lang="es-MX" dirty="0"/>
              <a:t> pg7 ex 2.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	</a:t>
            </a:r>
            <a:r>
              <a:rPr lang="es-MX" dirty="0" err="1"/>
              <a:t>Print</a:t>
            </a:r>
            <a:r>
              <a:rPr lang="es-MX" dirty="0"/>
              <a:t> </a:t>
            </a:r>
            <a:r>
              <a:rPr lang="es-MX" dirty="0" err="1"/>
              <a:t>screen</a:t>
            </a:r>
            <a:r>
              <a:rPr lang="es-MX" dirty="0"/>
              <a:t> tour </a:t>
            </a:r>
            <a:r>
              <a:rPr lang="es-MX" dirty="0" err="1"/>
              <a:t>answered</a:t>
            </a:r>
            <a:r>
              <a:rPr lang="es-MX" dirty="0"/>
              <a:t> </a:t>
            </a:r>
            <a:r>
              <a:rPr lang="es-MX" dirty="0" err="1"/>
              <a:t>practice</a:t>
            </a:r>
            <a:r>
              <a:rPr lang="es-MX" dirty="0"/>
              <a:t> and </a:t>
            </a:r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endParaRPr lang="es-MX" dirty="0"/>
          </a:p>
        </p:txBody>
      </p:sp>
      <p:sp>
        <p:nvSpPr>
          <p:cNvPr id="3" name="Flecha derecha 2"/>
          <p:cNvSpPr/>
          <p:nvPr/>
        </p:nvSpPr>
        <p:spPr>
          <a:xfrm>
            <a:off x="297713" y="648580"/>
            <a:ext cx="712388" cy="405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9F47CBA-6844-41C3-8E3C-85ABA22811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7"/>
          <a:stretch/>
        </p:blipFill>
        <p:spPr>
          <a:xfrm>
            <a:off x="300019" y="1053754"/>
            <a:ext cx="6129131" cy="234051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1AFBFB9-8725-4405-A11E-7AC4AA2A8B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0862" y="2417285"/>
            <a:ext cx="3127442" cy="556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3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</TotalTime>
  <Words>353</Words>
  <Application>Microsoft Office PowerPoint</Application>
  <PresentationFormat>Carta (216 x 279 mm)</PresentationFormat>
  <Paragraphs>62</Paragraphs>
  <Slides>9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Baskerville Old Face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LILIANA ARACELY ESQUIVEL OROZCO</cp:lastModifiedBy>
  <cp:revision>10</cp:revision>
  <dcterms:created xsi:type="dcterms:W3CDTF">2021-10-01T14:20:24Z</dcterms:created>
  <dcterms:modified xsi:type="dcterms:W3CDTF">2021-10-04T14:54:19Z</dcterms:modified>
</cp:coreProperties>
</file>