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6"/>
      <p:bold r:id="rId17"/>
      <p:italic r:id="rId18"/>
      <p:boldItalic r:id="rId19"/>
    </p:embeddedFont>
    <p:embeddedFont>
      <p:font typeface="Gloria Hallelujah" panose="020B0604020202020204" charset="0"/>
      <p:regular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Raleway SemiBold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CCBE03-ECE3-432D-8FAA-9761ACC866A4}">
  <a:tblStyle styleId="{ADCCBE03-ECE3-432D-8FAA-9761ACC86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ccf3902700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ccf3902700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ccffd0e25e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ccffd0e25e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ccffd0e25e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ccffd0e25e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/>
          <p:nvPr/>
        </p:nvSpPr>
        <p:spPr>
          <a:xfrm rot="10800000">
            <a:off x="5446235" y="-106113"/>
            <a:ext cx="3782139" cy="1779867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10800000">
            <a:off x="6095615" y="3584390"/>
            <a:ext cx="3260760" cy="1799884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10800000">
            <a:off x="-390198" y="3241570"/>
            <a:ext cx="2066292" cy="207232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10800000">
            <a:off x="-258336" y="-384598"/>
            <a:ext cx="3872371" cy="136826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title"/>
          </p:nvPr>
        </p:nvSpPr>
        <p:spPr>
          <a:xfrm>
            <a:off x="2820300" y="759404"/>
            <a:ext cx="35037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title" idx="2"/>
          </p:nvPr>
        </p:nvSpPr>
        <p:spPr>
          <a:xfrm>
            <a:off x="1611274" y="180307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subTitle" idx="1"/>
          </p:nvPr>
        </p:nvSpPr>
        <p:spPr>
          <a:xfrm>
            <a:off x="1272075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title" idx="3"/>
          </p:nvPr>
        </p:nvSpPr>
        <p:spPr>
          <a:xfrm>
            <a:off x="5345648" y="180307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subTitle" idx="4"/>
          </p:nvPr>
        </p:nvSpPr>
        <p:spPr>
          <a:xfrm>
            <a:off x="5004852" y="2274175"/>
            <a:ext cx="2867100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69" name="Google Shape;569;p22"/>
          <p:cNvSpPr txBox="1">
            <a:spLocks noGrp="1"/>
          </p:cNvSpPr>
          <p:nvPr>
            <p:ph type="title" idx="5"/>
          </p:nvPr>
        </p:nvSpPr>
        <p:spPr>
          <a:xfrm>
            <a:off x="1611274" y="3247725"/>
            <a:ext cx="2188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2"/>
          <p:cNvSpPr txBox="1">
            <a:spLocks noGrp="1"/>
          </p:cNvSpPr>
          <p:nvPr>
            <p:ph type="subTitle" idx="6"/>
          </p:nvPr>
        </p:nvSpPr>
        <p:spPr>
          <a:xfrm>
            <a:off x="1272069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71" name="Google Shape;571;p22"/>
          <p:cNvSpPr txBox="1">
            <a:spLocks noGrp="1"/>
          </p:cNvSpPr>
          <p:nvPr>
            <p:ph type="title" idx="7"/>
          </p:nvPr>
        </p:nvSpPr>
        <p:spPr>
          <a:xfrm>
            <a:off x="5345648" y="3247725"/>
            <a:ext cx="218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subTitle" idx="8"/>
          </p:nvPr>
        </p:nvSpPr>
        <p:spPr>
          <a:xfrm>
            <a:off x="5004848" y="3714976"/>
            <a:ext cx="286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73" name="Google Shape;573;p22"/>
          <p:cNvGrpSpPr/>
          <p:nvPr/>
        </p:nvGrpSpPr>
        <p:grpSpPr>
          <a:xfrm rot="9300375">
            <a:off x="1127031" y="4402137"/>
            <a:ext cx="226551" cy="205211"/>
            <a:chOff x="1640475" y="1197075"/>
            <a:chExt cx="55475" cy="50250"/>
          </a:xfrm>
        </p:grpSpPr>
        <p:sp>
          <p:nvSpPr>
            <p:cNvPr id="574" name="Google Shape;57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2"/>
          <p:cNvSpPr/>
          <p:nvPr/>
        </p:nvSpPr>
        <p:spPr>
          <a:xfrm rot="-510326" flipH="1">
            <a:off x="375317" y="272405"/>
            <a:ext cx="574893" cy="13467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9899901" flipH="1">
            <a:off x="4951535" y="45701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2"/>
          <p:cNvGrpSpPr/>
          <p:nvPr/>
        </p:nvGrpSpPr>
        <p:grpSpPr>
          <a:xfrm rot="2217042">
            <a:off x="7251693" y="4647997"/>
            <a:ext cx="365864" cy="331431"/>
            <a:chOff x="1640475" y="1197075"/>
            <a:chExt cx="55475" cy="50250"/>
          </a:xfrm>
        </p:grpSpPr>
        <p:sp>
          <p:nvSpPr>
            <p:cNvPr id="580" name="Google Shape;580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2"/>
          <p:cNvGrpSpPr/>
          <p:nvPr/>
        </p:nvGrpSpPr>
        <p:grpSpPr>
          <a:xfrm rot="-7117196">
            <a:off x="7733082" y="352399"/>
            <a:ext cx="324154" cy="293632"/>
            <a:chOff x="1640475" y="1197075"/>
            <a:chExt cx="55475" cy="50250"/>
          </a:xfrm>
        </p:grpSpPr>
        <p:sp>
          <p:nvSpPr>
            <p:cNvPr id="584" name="Google Shape;584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22"/>
          <p:cNvGrpSpPr/>
          <p:nvPr/>
        </p:nvGrpSpPr>
        <p:grpSpPr>
          <a:xfrm rot="-7256213">
            <a:off x="430054" y="976951"/>
            <a:ext cx="225183" cy="266962"/>
            <a:chOff x="1640475" y="1197075"/>
            <a:chExt cx="55475" cy="50250"/>
          </a:xfrm>
        </p:grpSpPr>
        <p:sp>
          <p:nvSpPr>
            <p:cNvPr id="588" name="Google Shape;588;p2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2"/>
          <p:cNvSpPr/>
          <p:nvPr/>
        </p:nvSpPr>
        <p:spPr>
          <a:xfrm rot="-5211900">
            <a:off x="-17670" y="2640499"/>
            <a:ext cx="988852" cy="900801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-212202" y="2778871"/>
            <a:ext cx="2502288" cy="2607656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6580375" y="4142426"/>
            <a:ext cx="2928340" cy="1246805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-60710" y="-32232"/>
            <a:ext cx="3923803" cy="1058013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957247" y="-243037"/>
            <a:ext cx="3390448" cy="270488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1"/>
          </p:nvPr>
        </p:nvSpPr>
        <p:spPr>
          <a:xfrm>
            <a:off x="5169350" y="1897913"/>
            <a:ext cx="2997000" cy="22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83" name="Google Shape;183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87" name="Google Shape;187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91" name="Google Shape;191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7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7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96" name="Google Shape;196;p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7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rot="-807259">
            <a:off x="1440942" y="4787382"/>
            <a:ext cx="1060734" cy="24849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3284000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5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7" name="Google Shape;367;p1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1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368" name="Google Shape;368;p15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21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369" name="Google Shape;369;p15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370" name="Google Shape;37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5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15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376" name="Google Shape;37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15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5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381" name="Google Shape;381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15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15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386" name="Google Shape;386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9" name="Google Shape;389;p15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451160" y="2901368"/>
            <a:ext cx="2586138" cy="2694993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1"/>
          <p:cNvSpPr/>
          <p:nvPr/>
        </p:nvSpPr>
        <p:spPr>
          <a:xfrm>
            <a:off x="6473120" y="4156765"/>
            <a:ext cx="2931030" cy="120815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1"/>
          <p:cNvSpPr/>
          <p:nvPr/>
        </p:nvSpPr>
        <p:spPr>
          <a:xfrm>
            <a:off x="-294591" y="-80130"/>
            <a:ext cx="4055287" cy="109344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"/>
          <p:cNvSpPr/>
          <p:nvPr/>
        </p:nvSpPr>
        <p:spPr>
          <a:xfrm>
            <a:off x="5925049" y="-221800"/>
            <a:ext cx="3504060" cy="2795475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704200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704875" y="3013800"/>
            <a:ext cx="24963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3323851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3324977" y="3013800"/>
            <a:ext cx="24960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5943502" y="2533250"/>
            <a:ext cx="249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5944778" y="3013800"/>
            <a:ext cx="24939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8560376" y="4071912"/>
            <a:ext cx="215932" cy="195605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8418220" y="2480799"/>
            <a:ext cx="279618" cy="253294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420977" y="4678346"/>
            <a:ext cx="888103" cy="2080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8285430" y="187427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179832" y="923857"/>
            <a:ext cx="290790" cy="263412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052118" y="235569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368157">
            <a:off x="8580874" y="4415057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1" r:id="rId8"/>
    <p:sldLayoutId id="2147483667" r:id="rId9"/>
    <p:sldLayoutId id="2147483668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793F242-43C6-4228-9EA1-C2B215C9822A}"/>
              </a:ext>
            </a:extLst>
          </p:cNvPr>
          <p:cNvSpPr txBox="1"/>
          <p:nvPr/>
        </p:nvSpPr>
        <p:spPr>
          <a:xfrm>
            <a:off x="1589567" y="309592"/>
            <a:ext cx="66719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II: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Estrategias de enseñanza y aprendizaje para desarrollo del pensamiento cuantitativo</a:t>
            </a:r>
          </a:p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unidad de aprendizaje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Conoce y analiza los conceptos y contenidos del programa de estudios de la educación básica de matemáticas; crea actividades contextualizadas y pertinentes para asegurar el logro del aprendizaje de sus alumnos, la coherencia y la continuidad entre los distintos grados y niveles educativos.</a:t>
            </a:r>
          </a:p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Propósitos de la unidad de aprendizaje: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los estudiantes emplearan el enfoque de la resolución de problemas para el desallorro de la noción y numero en la educación preescolar a través de procesos de reflexión apoyados en referentes teóricos, con la finalidad de fortalecer sus competencias matemáticas y aplicarlas en el nivel escolar.</a:t>
            </a:r>
          </a:p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Propósitos: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 los organizadores curriculares (estructura curricular, ejes temáticos y temas)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Aprendizajes esperados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Orientación didácticas y sugerencias de evaluación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Dosificación de los aprendizajes en el eje temático “Número, Algebra y Variación” relativo al tema de números</a:t>
            </a:r>
          </a:p>
          <a:p>
            <a:pPr algn="just"/>
            <a:endParaRPr 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Alumnas: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Naela Yamileth Alvarado Hernández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Francisca Wendoline Baena García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Lezly Zayetsy Cortes Cortes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De la Garza Sánchez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 Estefanía Duran Avilés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40B884-4837-4771-A04D-E180A27C4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" y="521075"/>
            <a:ext cx="1713735" cy="12758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id="{93A7400F-E824-43DE-A3CB-DF0995F8C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733579"/>
              </p:ext>
            </p:extLst>
          </p:nvPr>
        </p:nvGraphicFramePr>
        <p:xfrm>
          <a:off x="808074" y="595423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57" name="Tabla 56">
            <a:extLst>
              <a:ext uri="{FF2B5EF4-FFF2-40B4-BE49-F238E27FC236}">
                <a16:creationId xmlns:a16="http://schemas.microsoft.com/office/drawing/2014/main" id="{95525CC0-A046-4C22-8F9F-DC35E9A44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42602"/>
              </p:ext>
            </p:extLst>
          </p:nvPr>
        </p:nvGraphicFramePr>
        <p:xfrm>
          <a:off x="808074" y="1137684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algunas relaciones de equivalencia entre monedas de $1, $2, $5 y $10 en situaciones de compra.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58" name="Tabla 57">
            <a:extLst>
              <a:ext uri="{FF2B5EF4-FFF2-40B4-BE49-F238E27FC236}">
                <a16:creationId xmlns:a16="http://schemas.microsoft.com/office/drawing/2014/main" id="{C198B20A-9E36-4630-8A33-9101BB20B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52727"/>
              </p:ext>
            </p:extLst>
          </p:nvPr>
        </p:nvGraphicFramePr>
        <p:xfrm>
          <a:off x="4167964" y="1137685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los numero de las monedas.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59" name="Tabla 58">
            <a:extLst>
              <a:ext uri="{FF2B5EF4-FFF2-40B4-BE49-F238E27FC236}">
                <a16:creationId xmlns:a16="http://schemas.microsoft.com/office/drawing/2014/main" id="{F2BB17E8-8EC0-45C7-AC4B-0F4D2144A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89179"/>
              </p:ext>
            </p:extLst>
          </p:nvPr>
        </p:nvGraphicFramePr>
        <p:xfrm>
          <a:off x="6358271" y="1137685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sobre las monedas existentes.</a:t>
                      </a:r>
                    </a:p>
                    <a:p>
                      <a:pPr algn="just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FD588750-F686-4E9B-824C-07437FF74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47757"/>
              </p:ext>
            </p:extLst>
          </p:nvPr>
        </p:nvGraphicFramePr>
        <p:xfrm>
          <a:off x="808074" y="2317898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y 3º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4A49BFC8-C9B5-435D-B20E-082626C09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29882"/>
              </p:ext>
            </p:extLst>
          </p:nvPr>
        </p:nvGraphicFramePr>
        <p:xfrm>
          <a:off x="2477385" y="2317897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e identificaciones de monedas y su valor.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62" name="Tabla 61">
            <a:extLst>
              <a:ext uri="{FF2B5EF4-FFF2-40B4-BE49-F238E27FC236}">
                <a16:creationId xmlns:a16="http://schemas.microsoft.com/office/drawing/2014/main" id="{DBC43C56-113B-473D-8A60-8C2B17E1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7762"/>
              </p:ext>
            </p:extLst>
          </p:nvPr>
        </p:nvGraphicFramePr>
        <p:xfrm>
          <a:off x="5167424" y="2317897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aprenda a comprar identificando el valor de cada moneda para ir sumando.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4509E2D4-9017-48C0-802B-81E0196922D1}"/>
              </a:ext>
            </a:extLst>
          </p:cNvPr>
          <p:cNvSpPr txBox="1"/>
          <p:nvPr/>
        </p:nvSpPr>
        <p:spPr>
          <a:xfrm>
            <a:off x="808074" y="3532414"/>
            <a:ext cx="259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el alumno aprenda a saber identificar los números, las monedas y hacer el conteo sobre el valor de un producto.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E5D8EA-C5D3-4848-9ACD-1233AB5B99D2}"/>
              </a:ext>
            </a:extLst>
          </p:cNvPr>
          <p:cNvSpPr txBox="1"/>
          <p:nvPr/>
        </p:nvSpPr>
        <p:spPr>
          <a:xfrm>
            <a:off x="4572000" y="3532414"/>
            <a:ext cx="3902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dar a conocer al alumno las monedas para que el desarrolle el aprendizaje en contar monetariamente el precio o valor de algún producto y que aprenda a desarrollar su pensamiento matemático así le será mas fácil el comprar un producto y a desarrollar su capacidad mental.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A04746A-0818-47A9-ACE9-92AD840A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361616"/>
              </p:ext>
            </p:extLst>
          </p:nvPr>
        </p:nvGraphicFramePr>
        <p:xfrm>
          <a:off x="388089" y="432021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970346238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2133793245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1385237479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391963835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3538587573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03219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comenzara por enseñar a los niños los números de 1 al 10 ya sea a contar y a identificarlos, después se les mostrara las monedas existentes, el numero y el valor  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finalizar se realizara la actividad.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algunas relaciones de equivalencia entre monedas de $1, $2, $5 y $10 en situaciones de compra.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Monedas.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impresa.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15 a 30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5080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47465310-FAA2-46A8-AF98-0A99507D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523" y="2168521"/>
            <a:ext cx="1313147" cy="18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2137AE5-9CCE-40DB-A4AF-1FD0894E7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1754"/>
              </p:ext>
            </p:extLst>
          </p:nvPr>
        </p:nvGraphicFramePr>
        <p:xfrm>
          <a:off x="808074" y="595423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12D48D5-039B-412B-B3BB-FE12B1F5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52753"/>
              </p:ext>
            </p:extLst>
          </p:nvPr>
        </p:nvGraphicFramePr>
        <p:xfrm>
          <a:off x="808074" y="1137684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Resuelve problemas a través del conteo y con acciones sobre las colecciones.</a:t>
                      </a:r>
                    </a:p>
                    <a:p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9CCED94-B7A7-4107-A987-E2067AF4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36004"/>
              </p:ext>
            </p:extLst>
          </p:nvPr>
        </p:nvGraphicFramePr>
        <p:xfrm>
          <a:off x="4167964" y="1137685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Solucionar los problemas.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7E8F1A4-125E-4E80-913C-8873CA26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825"/>
              </p:ext>
            </p:extLst>
          </p:nvPr>
        </p:nvGraphicFramePr>
        <p:xfrm>
          <a:off x="6358271" y="1137685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de las colecciones.</a:t>
                      </a:r>
                    </a:p>
                    <a:p>
                      <a:pPr algn="just"/>
                      <a:endParaRPr lang="es-MX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97C952A-7DBA-438A-B099-33D9D13B7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57974"/>
              </p:ext>
            </p:extLst>
          </p:nvPr>
        </p:nvGraphicFramePr>
        <p:xfrm>
          <a:off x="808074" y="2317898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730DC2B-C9B4-41AD-82E9-623801AB7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53094"/>
              </p:ext>
            </p:extLst>
          </p:nvPr>
        </p:nvGraphicFramePr>
        <p:xfrm>
          <a:off x="2477385" y="2317897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números y colecciones.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6F5EED9-17A5-4AB5-BB25-8895449C9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38071"/>
              </p:ext>
            </p:extLst>
          </p:nvPr>
        </p:nvGraphicFramePr>
        <p:xfrm>
          <a:off x="5167424" y="2317897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adquiera el conocimiento necesario y habilidades para resolver problemas.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514006-0F8F-49B6-8B61-AD2B401B4C4C}"/>
              </a:ext>
            </a:extLst>
          </p:cNvPr>
          <p:cNvSpPr txBox="1"/>
          <p:nvPr/>
        </p:nvSpPr>
        <p:spPr>
          <a:xfrm>
            <a:off x="808074" y="3540642"/>
            <a:ext cx="2573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alumno adquiere los conocimientos y habilidades que sean necesarios para que pueda resolver problemas a través del conteo y las colecciones.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63C6074-0BFB-410D-83B0-5127D70D9BA3}"/>
              </a:ext>
            </a:extLst>
          </p:cNvPr>
          <p:cNvSpPr txBox="1"/>
          <p:nvPr/>
        </p:nvSpPr>
        <p:spPr>
          <a:xfrm>
            <a:off x="5337543" y="3540642"/>
            <a:ext cx="3051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maestro: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actividades al niño que sean necesarias para que pueda desarrollar las habilidades y capacidades del pensamiento matemático.</a:t>
            </a:r>
          </a:p>
        </p:txBody>
      </p:sp>
    </p:spTree>
    <p:extLst>
      <p:ext uri="{BB962C8B-B14F-4D97-AF65-F5344CB8AC3E}">
        <p14:creationId xmlns:p14="http://schemas.microsoft.com/office/powerpoint/2010/main" val="284688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C3FF8F2-BAC2-4D7D-8DC1-88A754BE9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084236"/>
              </p:ext>
            </p:extLst>
          </p:nvPr>
        </p:nvGraphicFramePr>
        <p:xfrm>
          <a:off x="388089" y="323186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223956585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4004054478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3174432959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2646143912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925120808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rgbClr val="99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45115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hacer una actividad de artes es necesario juntar los pompones de colores, A partir de esto se harán colecciones de diferentes colores para hacer su actividades arte y de esta manera cumplir el conteo sobre las colecciones.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Resuelve problemas a través del conteo y con acciones sobre las colecciones.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o en equipos.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Pompones de colores.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la mesa se encontraran listos los materiales necesarios.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a 15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62081"/>
                  </a:ext>
                </a:extLst>
              </a:tr>
            </a:tbl>
          </a:graphicData>
        </a:graphic>
      </p:graphicFrame>
      <p:pic>
        <p:nvPicPr>
          <p:cNvPr id="12" name="Imagen 11" descr="Imagen que contiene flor, alimentos, violeta&#10;&#10;Descripción generada automáticamente">
            <a:extLst>
              <a:ext uri="{FF2B5EF4-FFF2-40B4-BE49-F238E27FC236}">
                <a16:creationId xmlns:a16="http://schemas.microsoft.com/office/drawing/2014/main" id="{690BE34D-2480-4754-BC4C-DCAD663D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30" y="2335323"/>
            <a:ext cx="1392866" cy="9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E6C23A6-3F36-4ADD-BA21-33E3017E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33210"/>
              </p:ext>
            </p:extLst>
          </p:nvPr>
        </p:nvGraphicFramePr>
        <p:xfrm>
          <a:off x="818706" y="542259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1D51B64-D095-45C9-8052-ADF5EE805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55239"/>
              </p:ext>
            </p:extLst>
          </p:nvPr>
        </p:nvGraphicFramePr>
        <p:xfrm>
          <a:off x="818706" y="1084520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colecciones no mayores a 20 elementos.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8A9A59E-188F-4EE7-8AD0-3D23E8660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90977"/>
              </p:ext>
            </p:extLst>
          </p:nvPr>
        </p:nvGraphicFramePr>
        <p:xfrm>
          <a:off x="4178596" y="1084521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base de conteo.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B3A35ED-C44F-407F-A1F1-6D97E7835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94393"/>
              </p:ext>
            </p:extLst>
          </p:nvPr>
        </p:nvGraphicFramePr>
        <p:xfrm>
          <a:off x="6368903" y="1084521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colecciones.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780A0B0-1ECD-482A-BBE5-5B038A12E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404654"/>
              </p:ext>
            </p:extLst>
          </p:nvPr>
        </p:nvGraphicFramePr>
        <p:xfrm>
          <a:off x="818706" y="2264734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DD499BF-C84B-45DB-8575-66B726502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78328"/>
              </p:ext>
            </p:extLst>
          </p:nvPr>
        </p:nvGraphicFramePr>
        <p:xfrm>
          <a:off x="2488017" y="2264733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Conteo de unidades.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EDCE6E5-7FCA-4883-A5DD-0E46615D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11451"/>
              </p:ext>
            </p:extLst>
          </p:nvPr>
        </p:nvGraphicFramePr>
        <p:xfrm>
          <a:off x="5178056" y="2264733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niño es capaz de hacer un conteo de 20 unidades, hacer diferentes colecciones y conjuntos.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E313825-91D3-4E21-AD93-83FD16AAF143}"/>
              </a:ext>
            </a:extLst>
          </p:cNvPr>
          <p:cNvSpPr txBox="1"/>
          <p:nvPr/>
        </p:nvSpPr>
        <p:spPr>
          <a:xfrm>
            <a:off x="733646" y="3604438"/>
            <a:ext cx="303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 conocimientos nuevos, desarrollar habilidades de conteo, secuencia y conjuntos.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D0DCC8-737D-4E79-8562-F43744A582DA}"/>
              </a:ext>
            </a:extLst>
          </p:cNvPr>
          <p:cNvSpPr txBox="1"/>
          <p:nvPr/>
        </p:nvSpPr>
        <p:spPr>
          <a:xfrm>
            <a:off x="5178056" y="3604438"/>
            <a:ext cx="2950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maestro: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actividades necesarias para que el niño pueda desarrollar las habilidades necesarias, apoyar en todo momento al desarrollo y el pensamiento matemático del niño acompañándolo en su aprendizaje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a 29">
            <a:extLst>
              <a:ext uri="{FF2B5EF4-FFF2-40B4-BE49-F238E27FC236}">
                <a16:creationId xmlns:a16="http://schemas.microsoft.com/office/drawing/2014/main" id="{AB740633-74CC-404F-9A17-37C958DF5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3229"/>
              </p:ext>
            </p:extLst>
          </p:nvPr>
        </p:nvGraphicFramePr>
        <p:xfrm>
          <a:off x="308344" y="550382"/>
          <a:ext cx="8527311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145">
                  <a:extLst>
                    <a:ext uri="{9D8B030D-6E8A-4147-A177-3AD203B41FA5}">
                      <a16:colId xmlns:a16="http://schemas.microsoft.com/office/drawing/2014/main" val="4114626255"/>
                    </a:ext>
                  </a:extLst>
                </a:gridCol>
                <a:gridCol w="1274878">
                  <a:extLst>
                    <a:ext uri="{9D8B030D-6E8A-4147-A177-3AD203B41FA5}">
                      <a16:colId xmlns:a16="http://schemas.microsoft.com/office/drawing/2014/main" val="291748891"/>
                    </a:ext>
                  </a:extLst>
                </a:gridCol>
                <a:gridCol w="1669312">
                  <a:extLst>
                    <a:ext uri="{9D8B030D-6E8A-4147-A177-3AD203B41FA5}">
                      <a16:colId xmlns:a16="http://schemas.microsoft.com/office/drawing/2014/main" val="2775259636"/>
                    </a:ext>
                  </a:extLst>
                </a:gridCol>
                <a:gridCol w="1550913">
                  <a:extLst>
                    <a:ext uri="{9D8B030D-6E8A-4147-A177-3AD203B41FA5}">
                      <a16:colId xmlns:a16="http://schemas.microsoft.com/office/drawing/2014/main" val="3868641049"/>
                    </a:ext>
                  </a:extLst>
                </a:gridCol>
                <a:gridCol w="1054063">
                  <a:extLst>
                    <a:ext uri="{9D8B030D-6E8A-4147-A177-3AD203B41FA5}">
                      <a16:colId xmlns:a16="http://schemas.microsoft.com/office/drawing/2014/main" val="167159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60973"/>
                  </a:ext>
                </a:extLst>
              </a:tr>
              <a:tr h="3051618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comienza explicando al niño lo que significa una colección.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la mesa estarán listos los recipientes con fichas, se pedirá a los niños contar diferentes colecciones de distintos números dependiendo de los colores siempre y cuando al juntar las colecciones que se pidan no sé sobrepase de las 20 unidades. 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 se pedirá contar por individual las colecciones y contar la colección completa que debe dar como total 20 unidades de fichas de diferentes colores.</a:t>
                      </a: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Durante la actividad se recitarán las secuencias en voz alta y se ayudaran a resolver las dudas que se presenten durante la realización de dicha actividad.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colecciones no mayores a 20 elementos.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Fichas de distintos colores.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minutos.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3556"/>
                  </a:ext>
                </a:extLst>
              </a:tr>
            </a:tbl>
          </a:graphicData>
        </a:graphic>
      </p:graphicFrame>
      <p:pic>
        <p:nvPicPr>
          <p:cNvPr id="34" name="Imagen 33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958D78DC-581F-4E1B-9F27-34279A057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12" y="1711842"/>
            <a:ext cx="1138140" cy="73364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D3F0253-21FD-496C-BB0B-9B357391A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12" y="2614282"/>
            <a:ext cx="1284214" cy="1284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1"/>
          <p:cNvSpPr/>
          <p:nvPr/>
        </p:nvSpPr>
        <p:spPr>
          <a:xfrm>
            <a:off x="-537923" y="3506050"/>
            <a:ext cx="2000005" cy="2084189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69CDB0A-AF95-4C8A-941A-00E527543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0357"/>
              </p:ext>
            </p:extLst>
          </p:nvPr>
        </p:nvGraphicFramePr>
        <p:xfrm>
          <a:off x="696432" y="467832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8BC46B-71D9-470F-BC0B-CF6C3CB06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524"/>
              </p:ext>
            </p:extLst>
          </p:nvPr>
        </p:nvGraphicFramePr>
        <p:xfrm>
          <a:off x="696432" y="1010093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 de manera oral y escrita los primeros 10 números en diversas situaciones y de diferentes maneras, incluida la convencional.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30F2DA6-8FB6-4AB0-98DC-9BF69DAEE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06205"/>
              </p:ext>
            </p:extLst>
          </p:nvPr>
        </p:nvGraphicFramePr>
        <p:xfrm>
          <a:off x="4056322" y="1010094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la cantidad de dedos levantados en cada mano</a:t>
                      </a:r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1665673-BFA7-42AC-9BD7-DAB6389D9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85374"/>
              </p:ext>
            </p:extLst>
          </p:nvPr>
        </p:nvGraphicFramePr>
        <p:xfrm>
          <a:off x="6246629" y="1010094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Contar en voz alta y escribir la cantidad de dedos.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A707634-9884-4158-B002-763F3648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83920"/>
              </p:ext>
            </p:extLst>
          </p:nvPr>
        </p:nvGraphicFramePr>
        <p:xfrm>
          <a:off x="696432" y="2190307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D53BFB2-6221-4D6D-834E-E4C302EF2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949974"/>
              </p:ext>
            </p:extLst>
          </p:nvPr>
        </p:nvGraphicFramePr>
        <p:xfrm>
          <a:off x="2365743" y="2190306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y conteo del 1 al 10.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728D37D9-2CFB-495B-8983-F353EEA6B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50923"/>
              </p:ext>
            </p:extLst>
          </p:nvPr>
        </p:nvGraphicFramePr>
        <p:xfrm>
          <a:off x="5055782" y="2190306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niño aprenda a contar del 1 al 10 de manera oral y escrita, identificar la cantidad de objetos se encuentran en algún lugar.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495B3083-38E0-424C-A53A-46648560892D}"/>
              </a:ext>
            </a:extLst>
          </p:cNvPr>
          <p:cNvSpPr txBox="1"/>
          <p:nvPr/>
        </p:nvSpPr>
        <p:spPr>
          <a:xfrm>
            <a:off x="696432" y="3475339"/>
            <a:ext cx="240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alumno pueda contar oralmente y escrita los números del 1 al 10 de manera fluida y pueda realizar diferentes actividades respecto a esto sin dificultad.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C83784-96BC-4032-BCB8-5D69A899640C}"/>
              </a:ext>
            </a:extLst>
          </p:cNvPr>
          <p:cNvSpPr txBox="1"/>
          <p:nvPr/>
        </p:nvSpPr>
        <p:spPr>
          <a:xfrm>
            <a:off x="4720856" y="3506050"/>
            <a:ext cx="301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 explicar y dar a conocer de manera especifica y que el niño pueda entender las instrucciones de la actividad e indicarle lo que va a realizar para que a el se le facilite a la hora de realizar su actividad y desarrolle su pensamiento matemático.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40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019" name="Google Shape;1019;p40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3" name="Tabla 29">
            <a:extLst>
              <a:ext uri="{FF2B5EF4-FFF2-40B4-BE49-F238E27FC236}">
                <a16:creationId xmlns:a16="http://schemas.microsoft.com/office/drawing/2014/main" id="{88015490-637F-4873-BEC1-0AFA82BAC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50151"/>
              </p:ext>
            </p:extLst>
          </p:nvPr>
        </p:nvGraphicFramePr>
        <p:xfrm>
          <a:off x="414468" y="420134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114626255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291748891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2775259636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3868641049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6715976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60973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  <a:b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comenzara explicando al niño lo que se encuentra en la impresión y el tiempo que será considerado para la actividad.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niño deberá contar en voz alta los dedos de cada imagen y seguido de esto anotar la cantidad de lo contado en el cuadro en blanco y así sucesivamente. 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terminar, niño podrá pintar sus manitas si así lo desea.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Comunica de manera oral y escrita los primeros 10 números en diversas situaciones y de diferentes maneras, incluida la convencional.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de la actividad impresa.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15 a 20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33556"/>
                  </a:ext>
                </a:extLst>
              </a:tr>
            </a:tbl>
          </a:graphicData>
        </a:graphic>
      </p:graphicFrame>
      <p:pic>
        <p:nvPicPr>
          <p:cNvPr id="9" name="Imagen 8" descr="Imagen que contiene Forma&#10;&#10;Descripción generada automáticamente">
            <a:extLst>
              <a:ext uri="{FF2B5EF4-FFF2-40B4-BE49-F238E27FC236}">
                <a16:creationId xmlns:a16="http://schemas.microsoft.com/office/drawing/2014/main" id="{991A5DEF-5E7B-488B-BC0F-77F595F53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6" t="4937" r="52591" b="6004"/>
          <a:stretch/>
        </p:blipFill>
        <p:spPr>
          <a:xfrm>
            <a:off x="6188149" y="2346886"/>
            <a:ext cx="1076848" cy="1556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67EB671-D92E-4BD1-B390-97FB610A6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58560"/>
              </p:ext>
            </p:extLst>
          </p:nvPr>
        </p:nvGraphicFramePr>
        <p:xfrm>
          <a:off x="696432" y="542260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15AF786-3567-4F22-B459-A9D3684D0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47929"/>
              </p:ext>
            </p:extLst>
          </p:nvPr>
        </p:nvGraphicFramePr>
        <p:xfrm>
          <a:off x="696432" y="1084521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Compara, iguala y clasifica colecciones con base en la cantidad de elementos.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5465246-864B-44D9-B120-EE4582A76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4048"/>
              </p:ext>
            </p:extLst>
          </p:nvPr>
        </p:nvGraphicFramePr>
        <p:xfrm>
          <a:off x="4056322" y="1084522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Comparación, igualación y clasificación.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AD7A259-4703-47FC-8DB8-B4A37725A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51538"/>
              </p:ext>
            </p:extLst>
          </p:nvPr>
        </p:nvGraphicFramePr>
        <p:xfrm>
          <a:off x="6246629" y="1084522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Saber clasificar colecciones con base en la cantidad de elementos que se le presenten. </a:t>
                      </a:r>
                    </a:p>
                    <a:p>
                      <a:endParaRPr lang="es-MX" sz="1200" dirty="0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ADA4DCD-15B7-4D2A-92E9-E2F055DC7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58521"/>
              </p:ext>
            </p:extLst>
          </p:nvPr>
        </p:nvGraphicFramePr>
        <p:xfrm>
          <a:off x="696432" y="2264735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88282DE-D18B-4B08-9BDE-45629EE14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99742"/>
              </p:ext>
            </p:extLst>
          </p:nvPr>
        </p:nvGraphicFramePr>
        <p:xfrm>
          <a:off x="2365743" y="2264734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Igualar, comparar y clasificar cantidades de elementos.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2CEBF6B7-202C-4ACE-9494-76CD110EC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049888"/>
              </p:ext>
            </p:extLst>
          </p:nvPr>
        </p:nvGraphicFramePr>
        <p:xfrm>
          <a:off x="5055782" y="2264734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 el alumno sepa comparar, igualar y clasificar colecciones con base a la cantidad de elementos de estos.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B07FD0A-1BFF-4D0D-A91F-1D76A6C63C41}"/>
              </a:ext>
            </a:extLst>
          </p:cNvPr>
          <p:cNvSpPr txBox="1"/>
          <p:nvPr/>
        </p:nvSpPr>
        <p:spPr>
          <a:xfrm>
            <a:off x="877187" y="3574944"/>
            <a:ext cx="250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Darle la capacidad de agrupar los elementos por sus características o cantidad y la manera de igualar cantidades.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5A1D2E-FAC9-4C1E-9FD9-436F3576CB06}"/>
              </a:ext>
            </a:extLst>
          </p:cNvPr>
          <p:cNvSpPr txBox="1"/>
          <p:nvPr/>
        </p:nvSpPr>
        <p:spPr>
          <a:xfrm>
            <a:off x="4890977" y="3646967"/>
            <a:ext cx="3179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al alumno una manera divertida y dinámica de aprender mas rápido la clasificación, comparación e igualación de los elementos.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A17E0F6-49B0-477A-97F2-DCC3819A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625740"/>
              </p:ext>
            </p:extLst>
          </p:nvPr>
        </p:nvGraphicFramePr>
        <p:xfrm>
          <a:off x="513168" y="432021"/>
          <a:ext cx="8367822" cy="4279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2254595908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546053229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444157204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3280961881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199010072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09307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pPr algn="just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le mostrara al niño la imagen de dos niños y a un lado cierta cantidad de dulces, que tiene cada uno, para que decidan quien tiene mas dulces.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Cuando el niño mencione quien tiene mas dulces, coloque los números que representen las cantidades a un lado de los dulces.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Preguntar al alumno cuantos dulces le falta al que tiene menos para igualar al que tiene  mas, después colocar los dulces restantes y corregir la cantidad.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Compara, iguala y clasifica colecciones con base en la cantidad de elementos.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o grupal.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Pizarrón donde puedas dibujar o hojas con los dibujos.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17987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E353A3F-91AB-4B06-99BD-9506AD3E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92" y="1967022"/>
            <a:ext cx="1426425" cy="19018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BF1D2D8-7B44-4AF0-923D-671934B2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51123"/>
              </p:ext>
            </p:extLst>
          </p:nvPr>
        </p:nvGraphicFramePr>
        <p:xfrm>
          <a:off x="797441" y="606055"/>
          <a:ext cx="7751135" cy="548640"/>
        </p:xfrm>
        <a:graphic>
          <a:graphicData uri="http://schemas.openxmlformats.org/drawingml/2006/table">
            <a:tbl>
              <a:tblPr/>
              <a:tblGrid>
                <a:gridCol w="7751135">
                  <a:extLst>
                    <a:ext uri="{9D8B030D-6E8A-4147-A177-3AD203B41FA5}">
                      <a16:colId xmlns:a16="http://schemas.microsoft.com/office/drawing/2014/main" val="2990888395"/>
                    </a:ext>
                  </a:extLst>
                </a:gridCol>
              </a:tblGrid>
              <a:tr h="542261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 </a:t>
                      </a:r>
                      <a:br>
                        <a:rPr lang="es-MX" dirty="0"/>
                      </a:br>
                      <a:r>
                        <a:rPr lang="es-MX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45649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3DAFEF1-A3C7-41C4-BE57-CDD732BA8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889383"/>
              </p:ext>
            </p:extLst>
          </p:nvPr>
        </p:nvGraphicFramePr>
        <p:xfrm>
          <a:off x="797441" y="1148316"/>
          <a:ext cx="3359890" cy="1180214"/>
        </p:xfrm>
        <a:graphic>
          <a:graphicData uri="http://schemas.openxmlformats.org/drawingml/2006/table">
            <a:tbl>
              <a:tblPr/>
              <a:tblGrid>
                <a:gridCol w="3359890">
                  <a:extLst>
                    <a:ext uri="{9D8B030D-6E8A-4147-A177-3AD203B41FA5}">
                      <a16:colId xmlns:a16="http://schemas.microsoft.com/office/drawing/2014/main" val="337526500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numero de elementos de una colección con la sucesión numérica escrita del 1 al 30.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2763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D9ED9FD-8CD2-4296-8682-A16CB3876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4044"/>
              </p:ext>
            </p:extLst>
          </p:nvPr>
        </p:nvGraphicFramePr>
        <p:xfrm>
          <a:off x="4157331" y="1148317"/>
          <a:ext cx="2190307" cy="1180214"/>
        </p:xfrm>
        <a:graphic>
          <a:graphicData uri="http://schemas.openxmlformats.org/drawingml/2006/table">
            <a:tbl>
              <a:tblPr/>
              <a:tblGrid>
                <a:gridCol w="2190307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la sucesión del 1 al 30.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7613F60-6FC1-4572-8F2F-2F380C7DF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69550"/>
              </p:ext>
            </p:extLst>
          </p:nvPr>
        </p:nvGraphicFramePr>
        <p:xfrm>
          <a:off x="6347638" y="1148317"/>
          <a:ext cx="2200938" cy="1180214"/>
        </p:xfrm>
        <a:graphic>
          <a:graphicData uri="http://schemas.openxmlformats.org/drawingml/2006/table">
            <a:tbl>
              <a:tblPr/>
              <a:tblGrid>
                <a:gridCol w="2200938">
                  <a:extLst>
                    <a:ext uri="{9D8B030D-6E8A-4147-A177-3AD203B41FA5}">
                      <a16:colId xmlns:a16="http://schemas.microsoft.com/office/drawing/2014/main" val="4063698549"/>
                    </a:ext>
                  </a:extLst>
                </a:gridCol>
              </a:tblGrid>
              <a:tr h="1180214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Lograr reconocer de manera escrita los números faltantes en la serie de números.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996731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5412763-C24C-433A-83C9-C1CA71710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82646"/>
              </p:ext>
            </p:extLst>
          </p:nvPr>
        </p:nvGraphicFramePr>
        <p:xfrm>
          <a:off x="797441" y="2328530"/>
          <a:ext cx="1669311" cy="1010093"/>
        </p:xfrm>
        <a:graphic>
          <a:graphicData uri="http://schemas.openxmlformats.org/drawingml/2006/table">
            <a:tbl>
              <a:tblPr/>
              <a:tblGrid>
                <a:gridCol w="1669311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Grado: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2º de preescolar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A036D5C-221C-4F3D-9E99-4191989AA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533559"/>
              </p:ext>
            </p:extLst>
          </p:nvPr>
        </p:nvGraphicFramePr>
        <p:xfrm>
          <a:off x="2466752" y="2328529"/>
          <a:ext cx="2690039" cy="1010093"/>
        </p:xfrm>
        <a:graphic>
          <a:graphicData uri="http://schemas.openxmlformats.org/drawingml/2006/table">
            <a:tbl>
              <a:tblPr/>
              <a:tblGrid>
                <a:gridCol w="2690039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Tema:</a:t>
                      </a:r>
                    </a:p>
                    <a:p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tren de los números.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3F4E85B9-6A6D-4E1D-8A57-AD8408DBF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85836"/>
              </p:ext>
            </p:extLst>
          </p:nvPr>
        </p:nvGraphicFramePr>
        <p:xfrm>
          <a:off x="5156791" y="2328529"/>
          <a:ext cx="3391785" cy="1010093"/>
        </p:xfrm>
        <a:graphic>
          <a:graphicData uri="http://schemas.openxmlformats.org/drawingml/2006/table">
            <a:tbl>
              <a:tblPr/>
              <a:tblGrid>
                <a:gridCol w="3391785">
                  <a:extLst>
                    <a:ext uri="{9D8B030D-6E8A-4147-A177-3AD203B41FA5}">
                      <a16:colId xmlns:a16="http://schemas.microsoft.com/office/drawing/2014/main" val="1408906279"/>
                    </a:ext>
                  </a:extLst>
                </a:gridCol>
              </a:tblGrid>
              <a:tr h="1010093"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Propósito:</a:t>
                      </a:r>
                    </a:p>
                    <a:p>
                      <a:pPr algn="just"/>
                      <a:r>
                        <a:rPr lang="es-MX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alumno lograra identificar la secuencia teniendo como apoyo algunos de los números para que pueda servirle de base al saber si esta siguiendo esta secuencia correctamente.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1120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7E86B09-96F2-4C79-8034-3C3C9A193EA3}"/>
              </a:ext>
            </a:extLst>
          </p:cNvPr>
          <p:cNvSpPr txBox="1"/>
          <p:nvPr/>
        </p:nvSpPr>
        <p:spPr>
          <a:xfrm>
            <a:off x="797441" y="3625702"/>
            <a:ext cx="2424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alumno: 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logre identificar con claridad la secuencia numérica del 1 al 30 y también logre identificar los números que lo componen.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3D369F-CD0B-4632-BD87-0CD6FB608D9A}"/>
              </a:ext>
            </a:extLst>
          </p:cNvPr>
          <p:cNvSpPr txBox="1"/>
          <p:nvPr/>
        </p:nvSpPr>
        <p:spPr>
          <a:xfrm>
            <a:off x="4880344" y="3625702"/>
            <a:ext cx="366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del docente:</a:t>
            </a:r>
          </a:p>
          <a:p>
            <a:pPr algn="just"/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los conocimientos matemáticas, mas centrado en la serie numérica del 1 al 30. Ofrecer material el cual el alumno pueda usar de base y de apoyo.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7EC1F1A-824F-4972-80B9-7AE5A4A2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3537"/>
              </p:ext>
            </p:extLst>
          </p:nvPr>
        </p:nvGraphicFramePr>
        <p:xfrm>
          <a:off x="388089" y="546469"/>
          <a:ext cx="8367822" cy="4356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690">
                  <a:extLst>
                    <a:ext uri="{9D8B030D-6E8A-4147-A177-3AD203B41FA5}">
                      <a16:colId xmlns:a16="http://schemas.microsoft.com/office/drawing/2014/main" val="488453353"/>
                    </a:ext>
                  </a:extLst>
                </a:gridCol>
                <a:gridCol w="1520456">
                  <a:extLst>
                    <a:ext uri="{9D8B030D-6E8A-4147-A177-3AD203B41FA5}">
                      <a16:colId xmlns:a16="http://schemas.microsoft.com/office/drawing/2014/main" val="1710562166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4278917303"/>
                    </a:ext>
                  </a:extLst>
                </a:gridCol>
                <a:gridCol w="1637414">
                  <a:extLst>
                    <a:ext uri="{9D8B030D-6E8A-4147-A177-3AD203B41FA5}">
                      <a16:colId xmlns:a16="http://schemas.microsoft.com/office/drawing/2014/main" val="4245279882"/>
                    </a:ext>
                  </a:extLst>
                </a:gridCol>
                <a:gridCol w="1254439">
                  <a:extLst>
                    <a:ext uri="{9D8B030D-6E8A-4147-A177-3AD203B41FA5}">
                      <a16:colId xmlns:a16="http://schemas.microsoft.com/office/drawing/2014/main" val="925180650"/>
                    </a:ext>
                  </a:extLst>
                </a:gridCol>
              </a:tblGrid>
              <a:tr h="607531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Actividad/Consigna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Recursos/Materiales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 de la actividad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21145"/>
                  </a:ext>
                </a:extLst>
              </a:tr>
              <a:tr h="3671926">
                <a:tc>
                  <a:txBody>
                    <a:bodyPr/>
                    <a:lstStyle/>
                    <a:p>
                      <a:r>
                        <a:rPr lang="es-MX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Una vez que el niño tenga ubicada la secuencia numérica del 1 al 30 de manera consolidada podemos empezar la actividad, también antes de empezar la actividad podemos dar una reafirmación a los números, otra idea es dejar un apoyo en el pizarrón para que los niños no se abrumen, esto de manera opcional.</a:t>
                      </a:r>
                    </a:p>
                    <a:p>
                      <a:pPr algn="just"/>
                      <a:r>
                        <a:rPr lang="es-MX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finalizar la retroalimentación se les repartirá a los niños una hoja impresa con un tren y sus vagones, en cada vagón hay un números los cuales siguen la secuencia numérica del 1 al 30, pero hay vagones que no tienen números es ahí donde el alumno llenará de manera cronológica los vagones vacíos.</a:t>
                      </a:r>
                    </a:p>
                    <a:p>
                      <a:endParaRPr lang="es-MX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Relaciona el número de elementos de una colección con la sucesión numérica escrita del 1 al 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impresa de apoyo.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Lápiz/colores.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Borrador.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s-MX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a 15 minutos.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25654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1E2E50C5-2E3C-4A44-A395-C084094B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574" y="2337831"/>
            <a:ext cx="1183489" cy="1776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1851</Words>
  <Application>Microsoft Office PowerPoint</Application>
  <PresentationFormat>Presentación en pantalla (16:9)</PresentationFormat>
  <Paragraphs>209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Raleway</vt:lpstr>
      <vt:lpstr>Raleway SemiBold</vt:lpstr>
      <vt:lpstr>Gloria Hallelujah</vt:lpstr>
      <vt:lpstr>Times New Roman</vt:lpstr>
      <vt:lpstr>Wingdings</vt:lpstr>
      <vt:lpstr>Fira Sans Extra Condensed</vt:lpstr>
      <vt:lpstr>Team Building Class for Elementary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LEZLY ZAYETSY CORTES CORTES</cp:lastModifiedBy>
  <cp:revision>8</cp:revision>
  <dcterms:modified xsi:type="dcterms:W3CDTF">2021-10-10T01:12:50Z</dcterms:modified>
</cp:coreProperties>
</file>