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2"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9AED92-4129-4645-9739-FB18EA637A1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676D965B-67DA-46F6-B0C9-4BE1275506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93AB7BA1-D28E-4AED-841D-5E5E18A564BE}"/>
              </a:ext>
            </a:extLst>
          </p:cNvPr>
          <p:cNvSpPr>
            <a:spLocks noGrp="1"/>
          </p:cNvSpPr>
          <p:nvPr>
            <p:ph type="dt" sz="half" idx="10"/>
          </p:nvPr>
        </p:nvSpPr>
        <p:spPr/>
        <p:txBody>
          <a:bodyPr/>
          <a:lstStyle/>
          <a:p>
            <a:fld id="{22404E6E-2EEB-4E00-9C13-ADD331805544}" type="datetimeFigureOut">
              <a:rPr lang="es-MX" smtClean="0"/>
              <a:t>14/10/2021</a:t>
            </a:fld>
            <a:endParaRPr lang="es-MX"/>
          </a:p>
        </p:txBody>
      </p:sp>
      <p:sp>
        <p:nvSpPr>
          <p:cNvPr id="5" name="Marcador de pie de página 4">
            <a:extLst>
              <a:ext uri="{FF2B5EF4-FFF2-40B4-BE49-F238E27FC236}">
                <a16:creationId xmlns:a16="http://schemas.microsoft.com/office/drawing/2014/main" id="{E246A906-6622-429B-AE3C-BB0FD0F17CD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0A7F5C8-C7D8-4712-8EA2-9F28B7E34EB7}"/>
              </a:ext>
            </a:extLst>
          </p:cNvPr>
          <p:cNvSpPr>
            <a:spLocks noGrp="1"/>
          </p:cNvSpPr>
          <p:nvPr>
            <p:ph type="sldNum" sz="quarter" idx="12"/>
          </p:nvPr>
        </p:nvSpPr>
        <p:spPr/>
        <p:txBody>
          <a:bodyPr/>
          <a:lstStyle/>
          <a:p>
            <a:fld id="{891974BD-C68C-47A5-916A-D082E548D88C}" type="slidenum">
              <a:rPr lang="es-MX" smtClean="0"/>
              <a:t>‹Nº›</a:t>
            </a:fld>
            <a:endParaRPr lang="es-MX"/>
          </a:p>
        </p:txBody>
      </p:sp>
    </p:spTree>
    <p:extLst>
      <p:ext uri="{BB962C8B-B14F-4D97-AF65-F5344CB8AC3E}">
        <p14:creationId xmlns:p14="http://schemas.microsoft.com/office/powerpoint/2010/main" val="3506065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2231AF-82F5-4D25-AECF-916301CEA33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CCB0FC9-45C3-4B94-8892-AB1C8F3B607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8D12490-2A9F-4AF9-A47D-59F7E24D0D75}"/>
              </a:ext>
            </a:extLst>
          </p:cNvPr>
          <p:cNvSpPr>
            <a:spLocks noGrp="1"/>
          </p:cNvSpPr>
          <p:nvPr>
            <p:ph type="dt" sz="half" idx="10"/>
          </p:nvPr>
        </p:nvSpPr>
        <p:spPr/>
        <p:txBody>
          <a:bodyPr/>
          <a:lstStyle/>
          <a:p>
            <a:fld id="{22404E6E-2EEB-4E00-9C13-ADD331805544}" type="datetimeFigureOut">
              <a:rPr lang="es-MX" smtClean="0"/>
              <a:t>14/10/2021</a:t>
            </a:fld>
            <a:endParaRPr lang="es-MX"/>
          </a:p>
        </p:txBody>
      </p:sp>
      <p:sp>
        <p:nvSpPr>
          <p:cNvPr id="5" name="Marcador de pie de página 4">
            <a:extLst>
              <a:ext uri="{FF2B5EF4-FFF2-40B4-BE49-F238E27FC236}">
                <a16:creationId xmlns:a16="http://schemas.microsoft.com/office/drawing/2014/main" id="{0E4BB65A-CE59-4116-BAE9-3215839F964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234CAE8-A2D4-4BFB-B92C-C7CC2D08B859}"/>
              </a:ext>
            </a:extLst>
          </p:cNvPr>
          <p:cNvSpPr>
            <a:spLocks noGrp="1"/>
          </p:cNvSpPr>
          <p:nvPr>
            <p:ph type="sldNum" sz="quarter" idx="12"/>
          </p:nvPr>
        </p:nvSpPr>
        <p:spPr/>
        <p:txBody>
          <a:bodyPr/>
          <a:lstStyle/>
          <a:p>
            <a:fld id="{891974BD-C68C-47A5-916A-D082E548D88C}" type="slidenum">
              <a:rPr lang="es-MX" smtClean="0"/>
              <a:t>‹Nº›</a:t>
            </a:fld>
            <a:endParaRPr lang="es-MX"/>
          </a:p>
        </p:txBody>
      </p:sp>
    </p:spTree>
    <p:extLst>
      <p:ext uri="{BB962C8B-B14F-4D97-AF65-F5344CB8AC3E}">
        <p14:creationId xmlns:p14="http://schemas.microsoft.com/office/powerpoint/2010/main" val="205556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6ABA8F-C450-48B2-9CA0-3E540CDD871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43C2207-2C25-4A25-A651-07FDE209AEB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8BDF921-4D3D-4C23-ABA4-B4D7AF878B69}"/>
              </a:ext>
            </a:extLst>
          </p:cNvPr>
          <p:cNvSpPr>
            <a:spLocks noGrp="1"/>
          </p:cNvSpPr>
          <p:nvPr>
            <p:ph type="dt" sz="half" idx="10"/>
          </p:nvPr>
        </p:nvSpPr>
        <p:spPr/>
        <p:txBody>
          <a:bodyPr/>
          <a:lstStyle/>
          <a:p>
            <a:fld id="{22404E6E-2EEB-4E00-9C13-ADD331805544}" type="datetimeFigureOut">
              <a:rPr lang="es-MX" smtClean="0"/>
              <a:t>14/10/2021</a:t>
            </a:fld>
            <a:endParaRPr lang="es-MX"/>
          </a:p>
        </p:txBody>
      </p:sp>
      <p:sp>
        <p:nvSpPr>
          <p:cNvPr id="5" name="Marcador de pie de página 4">
            <a:extLst>
              <a:ext uri="{FF2B5EF4-FFF2-40B4-BE49-F238E27FC236}">
                <a16:creationId xmlns:a16="http://schemas.microsoft.com/office/drawing/2014/main" id="{7AD3A50F-9946-4106-ABC6-E4692959195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E0A17A1-9BCE-465F-802B-3BCD57D56829}"/>
              </a:ext>
            </a:extLst>
          </p:cNvPr>
          <p:cNvSpPr>
            <a:spLocks noGrp="1"/>
          </p:cNvSpPr>
          <p:nvPr>
            <p:ph type="sldNum" sz="quarter" idx="12"/>
          </p:nvPr>
        </p:nvSpPr>
        <p:spPr/>
        <p:txBody>
          <a:bodyPr/>
          <a:lstStyle/>
          <a:p>
            <a:fld id="{891974BD-C68C-47A5-916A-D082E548D88C}" type="slidenum">
              <a:rPr lang="es-MX" smtClean="0"/>
              <a:t>‹Nº›</a:t>
            </a:fld>
            <a:endParaRPr lang="es-MX"/>
          </a:p>
        </p:txBody>
      </p:sp>
    </p:spTree>
    <p:extLst>
      <p:ext uri="{BB962C8B-B14F-4D97-AF65-F5344CB8AC3E}">
        <p14:creationId xmlns:p14="http://schemas.microsoft.com/office/powerpoint/2010/main" val="304214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B3260-2A13-4894-8D20-06442A32DD2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335A9C4-4F5D-4F59-9D03-779508B2112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110AC10-536B-40C6-9BE2-23E39428B003}"/>
              </a:ext>
            </a:extLst>
          </p:cNvPr>
          <p:cNvSpPr>
            <a:spLocks noGrp="1"/>
          </p:cNvSpPr>
          <p:nvPr>
            <p:ph type="dt" sz="half" idx="10"/>
          </p:nvPr>
        </p:nvSpPr>
        <p:spPr/>
        <p:txBody>
          <a:bodyPr/>
          <a:lstStyle/>
          <a:p>
            <a:fld id="{22404E6E-2EEB-4E00-9C13-ADD331805544}" type="datetimeFigureOut">
              <a:rPr lang="es-MX" smtClean="0"/>
              <a:t>14/10/2021</a:t>
            </a:fld>
            <a:endParaRPr lang="es-MX"/>
          </a:p>
        </p:txBody>
      </p:sp>
      <p:sp>
        <p:nvSpPr>
          <p:cNvPr id="5" name="Marcador de pie de página 4">
            <a:extLst>
              <a:ext uri="{FF2B5EF4-FFF2-40B4-BE49-F238E27FC236}">
                <a16:creationId xmlns:a16="http://schemas.microsoft.com/office/drawing/2014/main" id="{4E70B038-8FAE-4AC0-B828-38BEBBD6E6F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D6B30FD-1C9D-47A4-8221-5260B804EF3B}"/>
              </a:ext>
            </a:extLst>
          </p:cNvPr>
          <p:cNvSpPr>
            <a:spLocks noGrp="1"/>
          </p:cNvSpPr>
          <p:nvPr>
            <p:ph type="sldNum" sz="quarter" idx="12"/>
          </p:nvPr>
        </p:nvSpPr>
        <p:spPr/>
        <p:txBody>
          <a:bodyPr/>
          <a:lstStyle/>
          <a:p>
            <a:fld id="{891974BD-C68C-47A5-916A-D082E548D88C}" type="slidenum">
              <a:rPr lang="es-MX" smtClean="0"/>
              <a:t>‹Nº›</a:t>
            </a:fld>
            <a:endParaRPr lang="es-MX"/>
          </a:p>
        </p:txBody>
      </p:sp>
    </p:spTree>
    <p:extLst>
      <p:ext uri="{BB962C8B-B14F-4D97-AF65-F5344CB8AC3E}">
        <p14:creationId xmlns:p14="http://schemas.microsoft.com/office/powerpoint/2010/main" val="2923441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67FA8-A296-42B6-9235-EDA8D8A9988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AC037DA-ADE6-4E9B-86ED-71BA8FC5E7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4C865B3-3DC3-4B89-A184-2C5B0006282A}"/>
              </a:ext>
            </a:extLst>
          </p:cNvPr>
          <p:cNvSpPr>
            <a:spLocks noGrp="1"/>
          </p:cNvSpPr>
          <p:nvPr>
            <p:ph type="dt" sz="half" idx="10"/>
          </p:nvPr>
        </p:nvSpPr>
        <p:spPr/>
        <p:txBody>
          <a:bodyPr/>
          <a:lstStyle/>
          <a:p>
            <a:fld id="{22404E6E-2EEB-4E00-9C13-ADD331805544}" type="datetimeFigureOut">
              <a:rPr lang="es-MX" smtClean="0"/>
              <a:t>14/10/2021</a:t>
            </a:fld>
            <a:endParaRPr lang="es-MX"/>
          </a:p>
        </p:txBody>
      </p:sp>
      <p:sp>
        <p:nvSpPr>
          <p:cNvPr id="5" name="Marcador de pie de página 4">
            <a:extLst>
              <a:ext uri="{FF2B5EF4-FFF2-40B4-BE49-F238E27FC236}">
                <a16:creationId xmlns:a16="http://schemas.microsoft.com/office/drawing/2014/main" id="{43E2E79F-D46F-4629-8393-B096E657584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CE2AFA9-6DD6-47B5-8C7D-6D7018B7C5D1}"/>
              </a:ext>
            </a:extLst>
          </p:cNvPr>
          <p:cNvSpPr>
            <a:spLocks noGrp="1"/>
          </p:cNvSpPr>
          <p:nvPr>
            <p:ph type="sldNum" sz="quarter" idx="12"/>
          </p:nvPr>
        </p:nvSpPr>
        <p:spPr/>
        <p:txBody>
          <a:bodyPr/>
          <a:lstStyle/>
          <a:p>
            <a:fld id="{891974BD-C68C-47A5-916A-D082E548D88C}" type="slidenum">
              <a:rPr lang="es-MX" smtClean="0"/>
              <a:t>‹Nº›</a:t>
            </a:fld>
            <a:endParaRPr lang="es-MX"/>
          </a:p>
        </p:txBody>
      </p:sp>
    </p:spTree>
    <p:extLst>
      <p:ext uri="{BB962C8B-B14F-4D97-AF65-F5344CB8AC3E}">
        <p14:creationId xmlns:p14="http://schemas.microsoft.com/office/powerpoint/2010/main" val="265811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A21EC1-3233-4751-9F7E-50302EB2A2B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3E77C9E-46B8-41C9-B4CD-41E08DFC3E0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0B9DE468-8183-47E2-B328-C14C9830A4D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5875AA9A-00EE-4CA9-A853-21E40ED17219}"/>
              </a:ext>
            </a:extLst>
          </p:cNvPr>
          <p:cNvSpPr>
            <a:spLocks noGrp="1"/>
          </p:cNvSpPr>
          <p:nvPr>
            <p:ph type="dt" sz="half" idx="10"/>
          </p:nvPr>
        </p:nvSpPr>
        <p:spPr/>
        <p:txBody>
          <a:bodyPr/>
          <a:lstStyle/>
          <a:p>
            <a:fld id="{22404E6E-2EEB-4E00-9C13-ADD331805544}" type="datetimeFigureOut">
              <a:rPr lang="es-MX" smtClean="0"/>
              <a:t>14/10/2021</a:t>
            </a:fld>
            <a:endParaRPr lang="es-MX"/>
          </a:p>
        </p:txBody>
      </p:sp>
      <p:sp>
        <p:nvSpPr>
          <p:cNvPr id="6" name="Marcador de pie de página 5">
            <a:extLst>
              <a:ext uri="{FF2B5EF4-FFF2-40B4-BE49-F238E27FC236}">
                <a16:creationId xmlns:a16="http://schemas.microsoft.com/office/drawing/2014/main" id="{4DACF379-8197-4D65-90C7-96DB66A1278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2D0415D-30C2-4FCE-88F9-A41CDB33D545}"/>
              </a:ext>
            </a:extLst>
          </p:cNvPr>
          <p:cNvSpPr>
            <a:spLocks noGrp="1"/>
          </p:cNvSpPr>
          <p:nvPr>
            <p:ph type="sldNum" sz="quarter" idx="12"/>
          </p:nvPr>
        </p:nvSpPr>
        <p:spPr/>
        <p:txBody>
          <a:bodyPr/>
          <a:lstStyle/>
          <a:p>
            <a:fld id="{891974BD-C68C-47A5-916A-D082E548D88C}" type="slidenum">
              <a:rPr lang="es-MX" smtClean="0"/>
              <a:t>‹Nº›</a:t>
            </a:fld>
            <a:endParaRPr lang="es-MX"/>
          </a:p>
        </p:txBody>
      </p:sp>
    </p:spTree>
    <p:extLst>
      <p:ext uri="{BB962C8B-B14F-4D97-AF65-F5344CB8AC3E}">
        <p14:creationId xmlns:p14="http://schemas.microsoft.com/office/powerpoint/2010/main" val="252294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0269F7-48DD-4AE2-AA50-E93A579521A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AC81FA3-A2DB-4EF2-8375-62D1686379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00D8BE4-774E-4E54-BFF0-D15185FC2DE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09A9E27-7179-4A83-8FC1-C72C4A234A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BEBB5FC-E1A5-4CEF-9211-C93B8D59062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A0142B10-3431-4994-A87D-C75C74AB7A87}"/>
              </a:ext>
            </a:extLst>
          </p:cNvPr>
          <p:cNvSpPr>
            <a:spLocks noGrp="1"/>
          </p:cNvSpPr>
          <p:nvPr>
            <p:ph type="dt" sz="half" idx="10"/>
          </p:nvPr>
        </p:nvSpPr>
        <p:spPr/>
        <p:txBody>
          <a:bodyPr/>
          <a:lstStyle/>
          <a:p>
            <a:fld id="{22404E6E-2EEB-4E00-9C13-ADD331805544}" type="datetimeFigureOut">
              <a:rPr lang="es-MX" smtClean="0"/>
              <a:t>14/10/2021</a:t>
            </a:fld>
            <a:endParaRPr lang="es-MX"/>
          </a:p>
        </p:txBody>
      </p:sp>
      <p:sp>
        <p:nvSpPr>
          <p:cNvPr id="8" name="Marcador de pie de página 7">
            <a:extLst>
              <a:ext uri="{FF2B5EF4-FFF2-40B4-BE49-F238E27FC236}">
                <a16:creationId xmlns:a16="http://schemas.microsoft.com/office/drawing/2014/main" id="{ED79EE7D-3856-4107-A97A-F8520E6B5CFD}"/>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AD534686-E723-41E1-8A3A-8A3C5CFA155D}"/>
              </a:ext>
            </a:extLst>
          </p:cNvPr>
          <p:cNvSpPr>
            <a:spLocks noGrp="1"/>
          </p:cNvSpPr>
          <p:nvPr>
            <p:ph type="sldNum" sz="quarter" idx="12"/>
          </p:nvPr>
        </p:nvSpPr>
        <p:spPr/>
        <p:txBody>
          <a:bodyPr/>
          <a:lstStyle/>
          <a:p>
            <a:fld id="{891974BD-C68C-47A5-916A-D082E548D88C}" type="slidenum">
              <a:rPr lang="es-MX" smtClean="0"/>
              <a:t>‹Nº›</a:t>
            </a:fld>
            <a:endParaRPr lang="es-MX"/>
          </a:p>
        </p:txBody>
      </p:sp>
    </p:spTree>
    <p:extLst>
      <p:ext uri="{BB962C8B-B14F-4D97-AF65-F5344CB8AC3E}">
        <p14:creationId xmlns:p14="http://schemas.microsoft.com/office/powerpoint/2010/main" val="319824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B8917-5BA9-4A6A-999A-C71B9109764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745C13D6-B106-4224-B325-CF13E1734F76}"/>
              </a:ext>
            </a:extLst>
          </p:cNvPr>
          <p:cNvSpPr>
            <a:spLocks noGrp="1"/>
          </p:cNvSpPr>
          <p:nvPr>
            <p:ph type="dt" sz="half" idx="10"/>
          </p:nvPr>
        </p:nvSpPr>
        <p:spPr/>
        <p:txBody>
          <a:bodyPr/>
          <a:lstStyle/>
          <a:p>
            <a:fld id="{22404E6E-2EEB-4E00-9C13-ADD331805544}" type="datetimeFigureOut">
              <a:rPr lang="es-MX" smtClean="0"/>
              <a:t>14/10/2021</a:t>
            </a:fld>
            <a:endParaRPr lang="es-MX"/>
          </a:p>
        </p:txBody>
      </p:sp>
      <p:sp>
        <p:nvSpPr>
          <p:cNvPr id="4" name="Marcador de pie de página 3">
            <a:extLst>
              <a:ext uri="{FF2B5EF4-FFF2-40B4-BE49-F238E27FC236}">
                <a16:creationId xmlns:a16="http://schemas.microsoft.com/office/drawing/2014/main" id="{12C4A0BA-79DB-4336-9098-D0C9064A258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1C41A91E-AC99-474D-976A-4E91DD579744}"/>
              </a:ext>
            </a:extLst>
          </p:cNvPr>
          <p:cNvSpPr>
            <a:spLocks noGrp="1"/>
          </p:cNvSpPr>
          <p:nvPr>
            <p:ph type="sldNum" sz="quarter" idx="12"/>
          </p:nvPr>
        </p:nvSpPr>
        <p:spPr/>
        <p:txBody>
          <a:bodyPr/>
          <a:lstStyle/>
          <a:p>
            <a:fld id="{891974BD-C68C-47A5-916A-D082E548D88C}" type="slidenum">
              <a:rPr lang="es-MX" smtClean="0"/>
              <a:t>‹Nº›</a:t>
            </a:fld>
            <a:endParaRPr lang="es-MX"/>
          </a:p>
        </p:txBody>
      </p:sp>
    </p:spTree>
    <p:extLst>
      <p:ext uri="{BB962C8B-B14F-4D97-AF65-F5344CB8AC3E}">
        <p14:creationId xmlns:p14="http://schemas.microsoft.com/office/powerpoint/2010/main" val="1993103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1E981F0-964A-4185-8745-5F382B3826D1}"/>
              </a:ext>
            </a:extLst>
          </p:cNvPr>
          <p:cNvSpPr>
            <a:spLocks noGrp="1"/>
          </p:cNvSpPr>
          <p:nvPr>
            <p:ph type="dt" sz="half" idx="10"/>
          </p:nvPr>
        </p:nvSpPr>
        <p:spPr/>
        <p:txBody>
          <a:bodyPr/>
          <a:lstStyle/>
          <a:p>
            <a:fld id="{22404E6E-2EEB-4E00-9C13-ADD331805544}" type="datetimeFigureOut">
              <a:rPr lang="es-MX" smtClean="0"/>
              <a:t>14/10/2021</a:t>
            </a:fld>
            <a:endParaRPr lang="es-MX"/>
          </a:p>
        </p:txBody>
      </p:sp>
      <p:sp>
        <p:nvSpPr>
          <p:cNvPr id="3" name="Marcador de pie de página 2">
            <a:extLst>
              <a:ext uri="{FF2B5EF4-FFF2-40B4-BE49-F238E27FC236}">
                <a16:creationId xmlns:a16="http://schemas.microsoft.com/office/drawing/2014/main" id="{9CA51EAE-498F-4BF2-85BB-5C35CA6958AD}"/>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6C46376-B5AA-4D27-98CC-A1D8B06D9DA6}"/>
              </a:ext>
            </a:extLst>
          </p:cNvPr>
          <p:cNvSpPr>
            <a:spLocks noGrp="1"/>
          </p:cNvSpPr>
          <p:nvPr>
            <p:ph type="sldNum" sz="quarter" idx="12"/>
          </p:nvPr>
        </p:nvSpPr>
        <p:spPr/>
        <p:txBody>
          <a:bodyPr/>
          <a:lstStyle/>
          <a:p>
            <a:fld id="{891974BD-C68C-47A5-916A-D082E548D88C}" type="slidenum">
              <a:rPr lang="es-MX" smtClean="0"/>
              <a:t>‹Nº›</a:t>
            </a:fld>
            <a:endParaRPr lang="es-MX"/>
          </a:p>
        </p:txBody>
      </p:sp>
    </p:spTree>
    <p:extLst>
      <p:ext uri="{BB962C8B-B14F-4D97-AF65-F5344CB8AC3E}">
        <p14:creationId xmlns:p14="http://schemas.microsoft.com/office/powerpoint/2010/main" val="363912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C102E4-DE79-4CA9-9037-61C9FF3DED3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A335AB8-0557-4145-A4ED-0A534A77E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FF2CA5B8-1B28-43D0-A3B7-B4678BAF80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8FDE47B-5999-4B75-9172-9C982BAA4143}"/>
              </a:ext>
            </a:extLst>
          </p:cNvPr>
          <p:cNvSpPr>
            <a:spLocks noGrp="1"/>
          </p:cNvSpPr>
          <p:nvPr>
            <p:ph type="dt" sz="half" idx="10"/>
          </p:nvPr>
        </p:nvSpPr>
        <p:spPr/>
        <p:txBody>
          <a:bodyPr/>
          <a:lstStyle/>
          <a:p>
            <a:fld id="{22404E6E-2EEB-4E00-9C13-ADD331805544}" type="datetimeFigureOut">
              <a:rPr lang="es-MX" smtClean="0"/>
              <a:t>14/10/2021</a:t>
            </a:fld>
            <a:endParaRPr lang="es-MX"/>
          </a:p>
        </p:txBody>
      </p:sp>
      <p:sp>
        <p:nvSpPr>
          <p:cNvPr id="6" name="Marcador de pie de página 5">
            <a:extLst>
              <a:ext uri="{FF2B5EF4-FFF2-40B4-BE49-F238E27FC236}">
                <a16:creationId xmlns:a16="http://schemas.microsoft.com/office/drawing/2014/main" id="{62589FA9-4A4B-4D5B-95B9-2A9ACA4C05A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F67635E-2202-4147-B3A9-B723C54E32D3}"/>
              </a:ext>
            </a:extLst>
          </p:cNvPr>
          <p:cNvSpPr>
            <a:spLocks noGrp="1"/>
          </p:cNvSpPr>
          <p:nvPr>
            <p:ph type="sldNum" sz="quarter" idx="12"/>
          </p:nvPr>
        </p:nvSpPr>
        <p:spPr/>
        <p:txBody>
          <a:bodyPr/>
          <a:lstStyle/>
          <a:p>
            <a:fld id="{891974BD-C68C-47A5-916A-D082E548D88C}" type="slidenum">
              <a:rPr lang="es-MX" smtClean="0"/>
              <a:t>‹Nº›</a:t>
            </a:fld>
            <a:endParaRPr lang="es-MX"/>
          </a:p>
        </p:txBody>
      </p:sp>
    </p:spTree>
    <p:extLst>
      <p:ext uri="{BB962C8B-B14F-4D97-AF65-F5344CB8AC3E}">
        <p14:creationId xmlns:p14="http://schemas.microsoft.com/office/powerpoint/2010/main" val="73542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34DF50-0B8D-4590-865F-C65C105576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986CC7F8-707F-4CA1-BAD6-DA3FDD2EA4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7FAB2967-0200-4245-AEF8-5B25C967C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D6FF3A2-CE65-4C96-94A8-E148478D3D0F}"/>
              </a:ext>
            </a:extLst>
          </p:cNvPr>
          <p:cNvSpPr>
            <a:spLocks noGrp="1"/>
          </p:cNvSpPr>
          <p:nvPr>
            <p:ph type="dt" sz="half" idx="10"/>
          </p:nvPr>
        </p:nvSpPr>
        <p:spPr/>
        <p:txBody>
          <a:bodyPr/>
          <a:lstStyle/>
          <a:p>
            <a:fld id="{22404E6E-2EEB-4E00-9C13-ADD331805544}" type="datetimeFigureOut">
              <a:rPr lang="es-MX" smtClean="0"/>
              <a:t>14/10/2021</a:t>
            </a:fld>
            <a:endParaRPr lang="es-MX"/>
          </a:p>
        </p:txBody>
      </p:sp>
      <p:sp>
        <p:nvSpPr>
          <p:cNvPr id="6" name="Marcador de pie de página 5">
            <a:extLst>
              <a:ext uri="{FF2B5EF4-FFF2-40B4-BE49-F238E27FC236}">
                <a16:creationId xmlns:a16="http://schemas.microsoft.com/office/drawing/2014/main" id="{888E94E6-8265-4753-92CB-DA2ED596F63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5EE49EF-6359-499F-82E6-36B7C255E514}"/>
              </a:ext>
            </a:extLst>
          </p:cNvPr>
          <p:cNvSpPr>
            <a:spLocks noGrp="1"/>
          </p:cNvSpPr>
          <p:nvPr>
            <p:ph type="sldNum" sz="quarter" idx="12"/>
          </p:nvPr>
        </p:nvSpPr>
        <p:spPr/>
        <p:txBody>
          <a:bodyPr/>
          <a:lstStyle/>
          <a:p>
            <a:fld id="{891974BD-C68C-47A5-916A-D082E548D88C}" type="slidenum">
              <a:rPr lang="es-MX" smtClean="0"/>
              <a:t>‹Nº›</a:t>
            </a:fld>
            <a:endParaRPr lang="es-MX"/>
          </a:p>
        </p:txBody>
      </p:sp>
    </p:spTree>
    <p:extLst>
      <p:ext uri="{BB962C8B-B14F-4D97-AF65-F5344CB8AC3E}">
        <p14:creationId xmlns:p14="http://schemas.microsoft.com/office/powerpoint/2010/main" val="2621221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DE493E2-05E1-4CC0-BCBC-F6856A4DBC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806E796-FF63-4B3C-B858-F756DA6278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47C7E0E-445C-424C-825D-3399D80D51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04E6E-2EEB-4E00-9C13-ADD331805544}" type="datetimeFigureOut">
              <a:rPr lang="es-MX" smtClean="0"/>
              <a:t>14/10/2021</a:t>
            </a:fld>
            <a:endParaRPr lang="es-MX"/>
          </a:p>
        </p:txBody>
      </p:sp>
      <p:sp>
        <p:nvSpPr>
          <p:cNvPr id="5" name="Marcador de pie de página 4">
            <a:extLst>
              <a:ext uri="{FF2B5EF4-FFF2-40B4-BE49-F238E27FC236}">
                <a16:creationId xmlns:a16="http://schemas.microsoft.com/office/drawing/2014/main" id="{88B2575D-11AF-4413-B47E-E8FC37334E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B35FAA58-8E37-4F66-BAA3-57768A4C4E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974BD-C68C-47A5-916A-D082E548D88C}" type="slidenum">
              <a:rPr lang="es-MX" smtClean="0"/>
              <a:t>‹Nº›</a:t>
            </a:fld>
            <a:endParaRPr lang="es-MX"/>
          </a:p>
        </p:txBody>
      </p:sp>
    </p:spTree>
    <p:extLst>
      <p:ext uri="{BB962C8B-B14F-4D97-AF65-F5344CB8AC3E}">
        <p14:creationId xmlns:p14="http://schemas.microsoft.com/office/powerpoint/2010/main" val="416035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7.pn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0.png"/><Relationship Id="rId4" Type="http://schemas.microsoft.com/office/2007/relationships/hdphoto" Target="../media/hdphoto6.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13.png"/><Relationship Id="rId4" Type="http://schemas.microsoft.com/office/2007/relationships/hdphoto" Target="../media/hdphoto8.wdp"/></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17.png"/><Relationship Id="rId4" Type="http://schemas.microsoft.com/office/2007/relationships/hdphoto" Target="../media/hdphoto10.wdp"/></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6" Type="http://schemas.microsoft.com/office/2007/relationships/hdphoto" Target="../media/hdphoto13.wdp"/><Relationship Id="rId5" Type="http://schemas.openxmlformats.org/officeDocument/2006/relationships/image" Target="../media/image20.png"/><Relationship Id="rId4" Type="http://schemas.microsoft.com/office/2007/relationships/hdphoto" Target="../media/hdphoto1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ndos de pantalla tumblr para power point grises - Búsqueda de Google in  2021 | Desktop wallpaper art, Abstract, Abstract backgrounds">
            <a:extLst>
              <a:ext uri="{FF2B5EF4-FFF2-40B4-BE49-F238E27FC236}">
                <a16:creationId xmlns:a16="http://schemas.microsoft.com/office/drawing/2014/main" id="{7D8E9F81-A586-49A0-AEA0-E59ABFE57B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5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mo, El Monstruo De Las Galletas, Etiqueta Engomada De La imagen png -  imagen transparente descarga gratuita">
            <a:extLst>
              <a:ext uri="{FF2B5EF4-FFF2-40B4-BE49-F238E27FC236}">
                <a16:creationId xmlns:a16="http://schemas.microsoft.com/office/drawing/2014/main" id="{95754621-DEAB-4A53-AE42-AFB9A4B42C8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34778" y1="44500" x2="34778" y2="44500"/>
                        <a14:foregroundMark x1="29000" y1="43667" x2="29000" y2="43667"/>
                        <a14:foregroundMark x1="25333" y1="43500" x2="25333" y2="43500"/>
                        <a14:foregroundMark x1="35556" y1="44000" x2="35556" y2="44000"/>
                        <a14:foregroundMark x1="36000" y1="43000" x2="33889" y2="40500"/>
                        <a14:foregroundMark x1="28778" y1="42500" x2="25667" y2="41000"/>
                        <a14:foregroundMark x1="25667" y1="41833" x2="26333" y2="51833"/>
                        <a14:foregroundMark x1="26333" y1="51833" x2="29444" y2="52500"/>
                        <a14:foregroundMark x1="34889" y1="42333" x2="38778" y2="50333"/>
                        <a14:foregroundMark x1="38778" y1="50333" x2="34889" y2="52833"/>
                        <a14:foregroundMark x1="36111" y1="44667" x2="31333" y2="40167"/>
                        <a14:foregroundMark x1="31333" y1="40167" x2="35000" y2="50833"/>
                        <a14:foregroundMark x1="35000" y1="50833" x2="36111" y2="48000"/>
                        <a14:foregroundMark x1="35444" y1="42167" x2="38000" y2="48333"/>
                        <a14:foregroundMark x1="29222" y1="43333" x2="28222" y2="41333"/>
                        <a14:foregroundMark x1="27444" y1="44833" x2="29111" y2="41833"/>
                        <a14:foregroundMark x1="29000" y1="40000" x2="32222" y2="47500"/>
                        <a14:foregroundMark x1="32222" y1="47500" x2="25889" y2="48333"/>
                        <a14:foregroundMark x1="25889" y1="48333" x2="29444" y2="42333"/>
                        <a14:foregroundMark x1="60111" y1="43500" x2="60111" y2="43500"/>
                        <a14:foregroundMark x1="68667" y1="45000" x2="68667" y2="45000"/>
                        <a14:foregroundMark x1="71000" y1="43000" x2="66778" y2="49000"/>
                        <a14:foregroundMark x1="66778" y1="49000" x2="69111" y2="42833"/>
                        <a14:foregroundMark x1="61778" y1="42833" x2="57333" y2="37667"/>
                        <a14:foregroundMark x1="57333" y1="37667" x2="59333" y2="47833"/>
                        <a14:foregroundMark x1="59333" y1="47833" x2="60333" y2="41167"/>
                        <a14:foregroundMark x1="60222" y1="41667" x2="58556" y2="50000"/>
                        <a14:foregroundMark x1="58556" y1="50000" x2="64111" y2="49833"/>
                        <a14:foregroundMark x1="64111" y1="49833" x2="62000" y2="38667"/>
                        <a14:foregroundMark x1="62000" y1="38667" x2="57000" y2="42000"/>
                        <a14:foregroundMark x1="69778" y1="41333" x2="64444" y2="43833"/>
                        <a14:foregroundMark x1="64444" y1="43833" x2="69333" y2="50333"/>
                        <a14:foregroundMark x1="69333" y1="50333" x2="72111" y2="41000"/>
                        <a14:foregroundMark x1="72111" y1="41000" x2="66556" y2="40333"/>
                        <a14:foregroundMark x1="73222" y1="41167" x2="71556" y2="49500"/>
                        <a14:foregroundMark x1="71556" y1="49500" x2="73111" y2="43833"/>
                      </a14:backgroundRemoval>
                    </a14:imgEffect>
                  </a14:imgLayer>
                </a14:imgProps>
              </a:ext>
              <a:ext uri="{28A0092B-C50C-407E-A947-70E740481C1C}">
                <a14:useLocalDpi xmlns:a14="http://schemas.microsoft.com/office/drawing/2010/main" val="0"/>
              </a:ext>
            </a:extLst>
          </a:blip>
          <a:srcRect l="12333" t="35666" r="16778" b="32667"/>
          <a:stretch/>
        </p:blipFill>
        <p:spPr bwMode="auto">
          <a:xfrm>
            <a:off x="152399" y="84082"/>
            <a:ext cx="2724151" cy="8112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lmo, Oscar El Gruñón, Ernie imagen png - imagen transparente descarga  gratuita">
            <a:extLst>
              <a:ext uri="{FF2B5EF4-FFF2-40B4-BE49-F238E27FC236}">
                <a16:creationId xmlns:a16="http://schemas.microsoft.com/office/drawing/2014/main" id="{CF7A1AF4-3AFC-4389-854B-CCDC076420F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50778" y1="41625" x2="46444" y2="30000"/>
                        <a14:foregroundMark x1="46444" y1="30000" x2="33556" y2="22500"/>
                        <a14:foregroundMark x1="33556" y1="22500" x2="27333" y2="29500"/>
                        <a14:foregroundMark x1="27333" y1="29500" x2="33222" y2="41000"/>
                        <a14:foregroundMark x1="33222" y1="41000" x2="46333" y2="46625"/>
                        <a14:foregroundMark x1="46333" y1="46625" x2="50667" y2="39500"/>
                        <a14:foregroundMark x1="50667" y1="39500" x2="48444" y2="35250"/>
                        <a14:foregroundMark x1="59667" y1="32250" x2="54667" y2="37875"/>
                        <a14:foregroundMark x1="54667" y1="37875" x2="58889" y2="46500"/>
                        <a14:foregroundMark x1="58889" y1="46500" x2="65444" y2="48750"/>
                        <a14:foregroundMark x1="65444" y1="48750" x2="73111" y2="43375"/>
                        <a14:foregroundMark x1="73111" y1="43375" x2="72889" y2="36375"/>
                        <a14:foregroundMark x1="72889" y1="36375" x2="63111" y2="30625"/>
                        <a14:foregroundMark x1="63111" y1="30625" x2="57000" y2="33000"/>
                        <a14:foregroundMark x1="57000" y1="33000" x2="55444" y2="34500"/>
                      </a14:backgroundRemoval>
                    </a14:imgEffect>
                  </a14:imgLayer>
                </a14:imgProps>
              </a:ext>
              <a:ext uri="{28A0092B-C50C-407E-A947-70E740481C1C}">
                <a14:useLocalDpi xmlns:a14="http://schemas.microsoft.com/office/drawing/2010/main" val="0"/>
              </a:ext>
            </a:extLst>
          </a:blip>
          <a:srcRect l="9753" t="26667" r="10123" b="26944"/>
          <a:stretch/>
        </p:blipFill>
        <p:spPr bwMode="auto">
          <a:xfrm>
            <a:off x="10306050" y="5851666"/>
            <a:ext cx="1400175" cy="7205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tiqueta Engomada De La, Coche, Calcomanía imagen png - imagen transparente  descarga gratuita">
            <a:extLst>
              <a:ext uri="{FF2B5EF4-FFF2-40B4-BE49-F238E27FC236}">
                <a16:creationId xmlns:a16="http://schemas.microsoft.com/office/drawing/2014/main" id="{4556220D-C9BA-4E47-AC00-07DBAFA08A7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36667" y1="46538" x2="44778" y2="44231"/>
                        <a14:foregroundMark x1="44778" y1="44231" x2="47889" y2="36346"/>
                        <a14:foregroundMark x1="47889" y1="36346" x2="41222" y2="27308"/>
                        <a14:foregroundMark x1="41222" y1="27308" x2="37111" y2="37308"/>
                        <a14:foregroundMark x1="37111" y1="37308" x2="43111" y2="52115"/>
                        <a14:foregroundMark x1="43111" y1="52115" x2="50111" y2="39615"/>
                        <a14:foregroundMark x1="50111" y1="39615" x2="47111" y2="28462"/>
                        <a14:foregroundMark x1="47111" y1="28462" x2="42556" y2="27308"/>
                        <a14:foregroundMark x1="54111" y1="28846" x2="50222" y2="36538"/>
                        <a14:foregroundMark x1="50222" y1="36538" x2="55333" y2="52308"/>
                        <a14:foregroundMark x1="55333" y1="52308" x2="60889" y2="50577"/>
                        <a14:foregroundMark x1="60889" y1="50577" x2="65000" y2="40577"/>
                        <a14:foregroundMark x1="65000" y1="40577" x2="61222" y2="29615"/>
                        <a14:foregroundMark x1="61222" y1="29615" x2="53889" y2="28269"/>
                        <a14:foregroundMark x1="53889" y1="28269" x2="52667" y2="29231"/>
                      </a14:backgroundRemoval>
                    </a14:imgEffect>
                  </a14:imgLayer>
                </a14:imgProps>
              </a:ext>
              <a:ext uri="{28A0092B-C50C-407E-A947-70E740481C1C}">
                <a14:useLocalDpi xmlns:a14="http://schemas.microsoft.com/office/drawing/2010/main" val="0"/>
              </a:ext>
            </a:extLst>
          </a:blip>
          <a:srcRect l="22334" t="25192" r="22444" b="27308"/>
          <a:stretch/>
        </p:blipFill>
        <p:spPr bwMode="auto">
          <a:xfrm>
            <a:off x="485775" y="5819773"/>
            <a:ext cx="1514091" cy="75247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99D8EB0-DD80-4062-984B-99BCB5DF1749}"/>
              </a:ext>
            </a:extLst>
          </p:cNvPr>
          <p:cNvSpPr txBox="1"/>
          <p:nvPr/>
        </p:nvSpPr>
        <p:spPr>
          <a:xfrm>
            <a:off x="1514474" y="2579906"/>
            <a:ext cx="8816012" cy="4278094"/>
          </a:xfrm>
          <a:prstGeom prst="rect">
            <a:avLst/>
          </a:prstGeom>
          <a:noFill/>
        </p:spPr>
        <p:txBody>
          <a:bodyPr wrap="square" rtlCol="0">
            <a:spAutoFit/>
          </a:bodyPr>
          <a:lstStyle/>
          <a:p>
            <a:pPr algn="ctr"/>
            <a:r>
              <a:rPr lang="es-MX" sz="2000" b="1" i="1" dirty="0">
                <a:latin typeface="Times New Roman" panose="02020603050405020304" pitchFamily="18" charset="0"/>
                <a:cs typeface="Times New Roman" panose="02020603050405020304" pitchFamily="18" charset="0"/>
              </a:rPr>
              <a:t>ESCUELA NORMAL DE EDUCACIÓN PREESCOLAR</a:t>
            </a:r>
          </a:p>
          <a:p>
            <a:endParaRPr lang="es-MX" b="1" i="1" dirty="0">
              <a:latin typeface="Times New Roman" panose="02020603050405020304" pitchFamily="18" charset="0"/>
              <a:cs typeface="Times New Roman" panose="02020603050405020304" pitchFamily="18" charset="0"/>
            </a:endParaRPr>
          </a:p>
          <a:p>
            <a:pPr algn="ctr"/>
            <a:r>
              <a:rPr lang="es-MX" b="1" i="1" dirty="0">
                <a:latin typeface="Times New Roman" panose="02020603050405020304" pitchFamily="18" charset="0"/>
                <a:cs typeface="Times New Roman" panose="02020603050405020304" pitchFamily="18" charset="0"/>
              </a:rPr>
              <a:t>LICENCIATURA EN EDUCACIÓN PREESCOLAR</a:t>
            </a:r>
          </a:p>
          <a:p>
            <a:pPr algn="ctr"/>
            <a:endParaRPr lang="es-MX" b="1" i="1" dirty="0">
              <a:latin typeface="Times New Roman" panose="02020603050405020304" pitchFamily="18" charset="0"/>
              <a:cs typeface="Times New Roman" panose="02020603050405020304" pitchFamily="18" charset="0"/>
            </a:endParaRPr>
          </a:p>
          <a:p>
            <a:pPr algn="ctr"/>
            <a:r>
              <a:rPr lang="es-MX" b="1" i="1" dirty="0">
                <a:latin typeface="Times New Roman" panose="02020603050405020304" pitchFamily="18" charset="0"/>
                <a:cs typeface="Times New Roman" panose="02020603050405020304" pitchFamily="18" charset="0"/>
              </a:rPr>
              <a:t>CARDONA SOSA VALERIA BERENICE 5</a:t>
            </a:r>
          </a:p>
          <a:p>
            <a:pPr algn="ctr"/>
            <a:r>
              <a:rPr lang="es-MX" b="1" i="1" dirty="0">
                <a:latin typeface="Times New Roman" panose="02020603050405020304" pitchFamily="18" charset="0"/>
                <a:cs typeface="Times New Roman" panose="02020603050405020304" pitchFamily="18" charset="0"/>
              </a:rPr>
              <a:t>CEPEDA GARCIA PERLA ABIGAIL 6</a:t>
            </a:r>
          </a:p>
          <a:p>
            <a:pPr algn="ctr"/>
            <a:r>
              <a:rPr lang="es-MX" b="1" i="1" dirty="0">
                <a:latin typeface="Times New Roman" panose="02020603050405020304" pitchFamily="18" charset="0"/>
                <a:cs typeface="Times New Roman" panose="02020603050405020304" pitchFamily="18" charset="0"/>
              </a:rPr>
              <a:t>CORTES VILLARREAL ANGELA LECELY 7</a:t>
            </a:r>
          </a:p>
          <a:p>
            <a:pPr algn="ctr"/>
            <a:r>
              <a:rPr lang="es-MX" b="1" i="1" dirty="0">
                <a:latin typeface="Times New Roman" panose="02020603050405020304" pitchFamily="18" charset="0"/>
                <a:cs typeface="Times New Roman" panose="02020603050405020304" pitchFamily="18" charset="0"/>
              </a:rPr>
              <a:t>IMELDA PATRICIA CUADROS CALVILLO 8</a:t>
            </a:r>
          </a:p>
          <a:p>
            <a:pPr algn="ctr"/>
            <a:endParaRPr lang="es-MX" b="1" i="1" dirty="0">
              <a:latin typeface="Times New Roman" panose="02020603050405020304" pitchFamily="18" charset="0"/>
              <a:cs typeface="Times New Roman" panose="02020603050405020304" pitchFamily="18" charset="0"/>
            </a:endParaRPr>
          </a:p>
          <a:p>
            <a:pPr algn="ctr"/>
            <a:r>
              <a:rPr lang="es-MX" b="1" i="1" dirty="0">
                <a:latin typeface="Times New Roman" panose="02020603050405020304" pitchFamily="18" charset="0"/>
                <a:cs typeface="Times New Roman" panose="02020603050405020304" pitchFamily="18" charset="0"/>
              </a:rPr>
              <a:t>HERRAMIENTAS PARA OBSERVACIÓN Y ANÁLISIS DE LA PRÁCTICA EDUCATIVA</a:t>
            </a:r>
          </a:p>
          <a:p>
            <a:pPr algn="ctr"/>
            <a:endParaRPr lang="es-MX" b="1" i="1" dirty="0">
              <a:latin typeface="Times New Roman" panose="02020603050405020304" pitchFamily="18" charset="0"/>
              <a:cs typeface="Times New Roman" panose="02020603050405020304" pitchFamily="18" charset="0"/>
            </a:endParaRPr>
          </a:p>
          <a:p>
            <a:pPr algn="ctr"/>
            <a:r>
              <a:rPr lang="es-MX" b="1" i="1" dirty="0">
                <a:latin typeface="Times New Roman" panose="02020603050405020304" pitchFamily="18" charset="0"/>
                <a:cs typeface="Times New Roman" panose="02020603050405020304" pitchFamily="18" charset="0"/>
              </a:rPr>
              <a:t>SEMESTRE 1 SECCIÓN “A”</a:t>
            </a:r>
          </a:p>
          <a:p>
            <a:pPr algn="ctr"/>
            <a:endParaRPr lang="es-MX" b="1" i="1" dirty="0">
              <a:latin typeface="Times New Roman" panose="02020603050405020304" pitchFamily="18" charset="0"/>
              <a:cs typeface="Times New Roman" panose="02020603050405020304" pitchFamily="18" charset="0"/>
            </a:endParaRPr>
          </a:p>
          <a:p>
            <a:pPr algn="ctr"/>
            <a:r>
              <a:rPr lang="es-MX" b="1" i="1" dirty="0">
                <a:latin typeface="Times New Roman" panose="02020603050405020304" pitchFamily="18" charset="0"/>
                <a:cs typeface="Times New Roman" panose="02020603050405020304" pitchFamily="18" charset="0"/>
              </a:rPr>
              <a:t>MAESTRA: ISABEL DEL CARMEN AGUIRRE RAMOS</a:t>
            </a:r>
          </a:p>
          <a:p>
            <a:endParaRPr lang="es-MX" dirty="0"/>
          </a:p>
        </p:txBody>
      </p:sp>
      <p:sp>
        <p:nvSpPr>
          <p:cNvPr id="5" name="CuadroTexto 4">
            <a:extLst>
              <a:ext uri="{FF2B5EF4-FFF2-40B4-BE49-F238E27FC236}">
                <a16:creationId xmlns:a16="http://schemas.microsoft.com/office/drawing/2014/main" id="{8F614061-F227-424D-8CAC-8F70FC0B54E1}"/>
              </a:ext>
            </a:extLst>
          </p:cNvPr>
          <p:cNvSpPr txBox="1"/>
          <p:nvPr/>
        </p:nvSpPr>
        <p:spPr>
          <a:xfrm>
            <a:off x="557212" y="821040"/>
            <a:ext cx="11077575" cy="1754326"/>
          </a:xfrm>
          <a:prstGeom prst="rect">
            <a:avLst/>
          </a:prstGeom>
          <a:noFill/>
        </p:spPr>
        <p:txBody>
          <a:bodyPr wrap="square" rtlCol="0">
            <a:spAutoFit/>
          </a:bodyPr>
          <a:lstStyle/>
          <a:p>
            <a:pPr algn="ctr"/>
            <a:r>
              <a:rPr lang="es-MX" sz="3600" dirty="0">
                <a:latin typeface="Britannic Bold" panose="020B0903060703020204" pitchFamily="34" charset="0"/>
              </a:rPr>
              <a:t>La Construcción de instrumentos de observación y entrevista para analizar las dimensiones de la práctica</a:t>
            </a:r>
          </a:p>
        </p:txBody>
      </p:sp>
    </p:spTree>
    <p:extLst>
      <p:ext uri="{BB962C8B-B14F-4D97-AF65-F5344CB8AC3E}">
        <p14:creationId xmlns:p14="http://schemas.microsoft.com/office/powerpoint/2010/main" val="1633772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ondo abstracto de pintura azul y violet... | Free Photo #Freepik  #freephoto #fondo #patron #acuarela #… | Violet paint, Watercolor  background, Colorful backgrounds">
            <a:extLst>
              <a:ext uri="{FF2B5EF4-FFF2-40B4-BE49-F238E27FC236}">
                <a16:creationId xmlns:a16="http://schemas.microsoft.com/office/drawing/2014/main" id="{4C141CFB-2DE9-4F87-8EDE-B69DEEEDE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55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Telegram Sticker 2 From Collection Homer Simpson - Sticker De Los Simpson  Png,Homer Simpson Transparent - free transparent png images - pngaaa.com">
            <a:extLst>
              <a:ext uri="{FF2B5EF4-FFF2-40B4-BE49-F238E27FC236}">
                <a16:creationId xmlns:a16="http://schemas.microsoft.com/office/drawing/2014/main" id="{EE98D752-86CD-4630-8D12-77BE75D4EB6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1333" y1="15645" x2="41333" y2="15645"/>
                        <a14:foregroundMark x1="70444" y1="37632" x2="77444" y2="46934"/>
                        <a14:foregroundMark x1="77444" y1="46934" x2="75556" y2="83721"/>
                        <a14:foregroundMark x1="75556" y1="83721" x2="68556" y2="87526"/>
                        <a14:foregroundMark x1="68556" y1="87526" x2="70778" y2="43763"/>
                        <a14:foregroundMark x1="70778" y1="43763" x2="70444" y2="36998"/>
                        <a14:foregroundMark x1="35333" y1="35729" x2="37333" y2="36998"/>
                        <a14:foregroundMark x1="40778" y1="31078" x2="39333" y2="34672"/>
                        <a14:foregroundMark x1="36000" y1="37844" x2="35667" y2="41438"/>
                        <a14:foregroundMark x1="41444" y1="17970" x2="41444" y2="17970"/>
                        <a14:foregroundMark x1="70222" y1="83510" x2="74778" y2="48626"/>
                        <a14:foregroundMark x1="74778" y1="48626" x2="72556" y2="73784"/>
                        <a14:foregroundMark x1="72111" y1="60254" x2="71333" y2="43763"/>
                        <a14:foregroundMark x1="74444" y1="54757" x2="74444" y2="54757"/>
                        <a14:foregroundMark x1="74111" y1="76321" x2="74111" y2="76321"/>
                        <a14:foregroundMark x1="76000" y1="56025" x2="76000" y2="56025"/>
                        <a14:foregroundMark x1="73556" y1="59197" x2="71667" y2="45243"/>
                        <a14:foregroundMark x1="71667" y1="45243" x2="71444" y2="44397"/>
                        <a14:foregroundMark x1="42333" y1="16913" x2="42333" y2="16913"/>
                      </a14:backgroundRemoval>
                    </a14:imgEffect>
                  </a14:imgLayer>
                </a14:imgProps>
              </a:ext>
              <a:ext uri="{28A0092B-C50C-407E-A947-70E740481C1C}">
                <a14:useLocalDpi xmlns:a14="http://schemas.microsoft.com/office/drawing/2010/main" val="0"/>
              </a:ext>
            </a:extLst>
          </a:blip>
          <a:srcRect l="22111" t="8563" r="22778" b="11733"/>
          <a:stretch/>
        </p:blipFill>
        <p:spPr bwMode="auto">
          <a:xfrm>
            <a:off x="10229850" y="5366590"/>
            <a:ext cx="1704976" cy="12959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he Simpson Sticker Package For Telegram - Whatsapp Los Simpson Stickers Png,Los  Simpson Png - free transparent png images - pngaaa.com">
            <a:extLst>
              <a:ext uri="{FF2B5EF4-FFF2-40B4-BE49-F238E27FC236}">
                <a16:creationId xmlns:a16="http://schemas.microsoft.com/office/drawing/2014/main" id="{6A1CD6B3-D666-4DAF-A400-EA727824936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98" b="91980" l="10000" r="90000">
                        <a14:foregroundMark x1="46222" y1="25427" x2="48556" y2="38055"/>
                        <a14:foregroundMark x1="48556" y1="38055" x2="51111" y2="30375"/>
                        <a14:foregroundMark x1="51111" y1="30375" x2="42000" y2="25256"/>
                        <a14:foregroundMark x1="52778" y1="26792" x2="52667" y2="25768"/>
                        <a14:foregroundMark x1="54000" y1="27986" x2="52222" y2="27304"/>
                        <a14:foregroundMark x1="41333" y1="52730" x2="38000" y2="60068"/>
                        <a14:foregroundMark x1="38000" y1="60068" x2="29333" y2="52901"/>
                        <a14:foregroundMark x1="29333" y1="52901" x2="23000" y2="58874"/>
                        <a14:foregroundMark x1="23000" y1="58874" x2="26667" y2="69454"/>
                        <a14:foregroundMark x1="26667" y1="69454" x2="27000" y2="88225"/>
                        <a14:foregroundMark x1="27000" y1="88225" x2="57000" y2="93003"/>
                        <a14:foregroundMark x1="57000" y1="93003" x2="62778" y2="91980"/>
                        <a14:foregroundMark x1="62778" y1="91980" x2="76889" y2="64164"/>
                        <a14:foregroundMark x1="76889" y1="64164" x2="73556" y2="56826"/>
                        <a14:foregroundMark x1="73556" y1="56826" x2="54444" y2="60751"/>
                        <a14:foregroundMark x1="54444" y1="60751" x2="53222" y2="49829"/>
                        <a14:foregroundMark x1="53222" y1="49829" x2="56444" y2="39078"/>
                        <a14:foregroundMark x1="56444" y1="39078" x2="53333" y2="21672"/>
                        <a14:foregroundMark x1="53333" y1="21672" x2="47778" y2="15017"/>
                        <a14:foregroundMark x1="47778" y1="15017" x2="41000" y2="14164"/>
                        <a14:foregroundMark x1="41000" y1="14164" x2="37778" y2="23549"/>
                        <a14:foregroundMark x1="37778" y1="23549" x2="40778" y2="33788"/>
                        <a14:foregroundMark x1="40778" y1="33788" x2="41000" y2="56655"/>
                        <a14:foregroundMark x1="46556" y1="67406" x2="52778" y2="82765"/>
                        <a14:foregroundMark x1="52778" y1="82765" x2="56333" y2="69625"/>
                        <a14:foregroundMark x1="56333" y1="69625" x2="43333" y2="73891"/>
                        <a14:foregroundMark x1="43333" y1="73891" x2="42778" y2="74744"/>
                        <a14:foregroundMark x1="46111" y1="65017" x2="42556" y2="79522"/>
                        <a14:foregroundMark x1="42556" y1="79522" x2="59444" y2="84300"/>
                        <a14:foregroundMark x1="59444" y1="84300" x2="47889" y2="65529"/>
                        <a14:foregroundMark x1="47889" y1="65529" x2="36000" y2="69454"/>
                        <a14:foregroundMark x1="36000" y1="69454" x2="35778" y2="70478"/>
                        <a14:foregroundMark x1="38444" y1="64334" x2="40889" y2="78498"/>
                        <a14:foregroundMark x1="40889" y1="78498" x2="49778" y2="84983"/>
                        <a14:foregroundMark x1="49778" y1="84983" x2="59778" y2="77304"/>
                        <a14:foregroundMark x1="59778" y1="77304" x2="57556" y2="62116"/>
                        <a14:foregroundMark x1="57556" y1="62116" x2="46889" y2="57850"/>
                        <a14:foregroundMark x1="46889" y1="57850" x2="39111" y2="61945"/>
                        <a14:foregroundMark x1="39111" y1="61945" x2="39333" y2="77304"/>
                        <a14:foregroundMark x1="39333" y1="77304" x2="36667" y2="85495"/>
                        <a14:foregroundMark x1="36667" y1="85495" x2="51111" y2="90614"/>
                        <a14:foregroundMark x1="51111" y1="90614" x2="58889" y2="87543"/>
                        <a14:foregroundMark x1="58889" y1="87543" x2="63000" y2="76962"/>
                        <a14:foregroundMark x1="63000" y1="76962" x2="61222" y2="63652"/>
                        <a14:foregroundMark x1="61222" y1="63652" x2="58111" y2="61945"/>
                      </a14:backgroundRemoval>
                    </a14:imgEffect>
                  </a14:imgLayer>
                </a14:imgProps>
              </a:ext>
              <a:ext uri="{28A0092B-C50C-407E-A947-70E740481C1C}">
                <a14:useLocalDpi xmlns:a14="http://schemas.microsoft.com/office/drawing/2010/main" val="0"/>
              </a:ext>
            </a:extLst>
          </a:blip>
          <a:srcRect l="22334" t="11604" r="22222" b="9897"/>
          <a:stretch/>
        </p:blipFill>
        <p:spPr bwMode="auto">
          <a:xfrm>
            <a:off x="161925" y="160340"/>
            <a:ext cx="1685925" cy="155415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80A512EE-9387-49F8-9953-3893EB26FF70}"/>
              </a:ext>
            </a:extLst>
          </p:cNvPr>
          <p:cNvSpPr txBox="1"/>
          <p:nvPr/>
        </p:nvSpPr>
        <p:spPr>
          <a:xfrm>
            <a:off x="2009775" y="300854"/>
            <a:ext cx="9122228" cy="769441"/>
          </a:xfrm>
          <a:prstGeom prst="rect">
            <a:avLst/>
          </a:prstGeom>
          <a:noFill/>
        </p:spPr>
        <p:txBody>
          <a:bodyPr wrap="square" rtlCol="0">
            <a:spAutoFit/>
          </a:bodyPr>
          <a:lstStyle/>
          <a:p>
            <a:pPr algn="ctr"/>
            <a:r>
              <a:rPr lang="es-MX" sz="4400" dirty="0">
                <a:latin typeface="Britannic Bold" panose="020B0903060703020204" pitchFamily="34" charset="0"/>
              </a:rPr>
              <a:t>ENTREVISTA</a:t>
            </a:r>
          </a:p>
        </p:txBody>
      </p:sp>
      <p:sp>
        <p:nvSpPr>
          <p:cNvPr id="7" name="CuadroTexto 6">
            <a:extLst>
              <a:ext uri="{FF2B5EF4-FFF2-40B4-BE49-F238E27FC236}">
                <a16:creationId xmlns:a16="http://schemas.microsoft.com/office/drawing/2014/main" id="{363FE1C4-1F84-4158-9DB8-D046A6413374}"/>
              </a:ext>
            </a:extLst>
          </p:cNvPr>
          <p:cNvSpPr txBox="1"/>
          <p:nvPr/>
        </p:nvSpPr>
        <p:spPr>
          <a:xfrm>
            <a:off x="175465" y="4989674"/>
            <a:ext cx="2569028" cy="1477328"/>
          </a:xfrm>
          <a:prstGeom prst="rect">
            <a:avLst/>
          </a:prstGeom>
          <a:noFill/>
        </p:spPr>
        <p:txBody>
          <a:bodyPr wrap="square" rtlCol="0">
            <a:spAutoFit/>
          </a:bodyPr>
          <a:lstStyle/>
          <a:p>
            <a:pPr marL="285750" indent="-285750" algn="ctr">
              <a:buFont typeface="Arial" panose="020B0604020202020204" pitchFamily="34" charset="0"/>
              <a:buChar char="•"/>
            </a:pPr>
            <a:r>
              <a:rPr lang="es-MX" dirty="0"/>
              <a:t>Es una conversación que tiene una estructura y un propósito determinado.</a:t>
            </a:r>
          </a:p>
        </p:txBody>
      </p:sp>
      <p:sp>
        <p:nvSpPr>
          <p:cNvPr id="8" name="CuadroTexto 7">
            <a:extLst>
              <a:ext uri="{FF2B5EF4-FFF2-40B4-BE49-F238E27FC236}">
                <a16:creationId xmlns:a16="http://schemas.microsoft.com/office/drawing/2014/main" id="{DE0C26C6-856E-4AF7-AC06-786EDF02F202}"/>
              </a:ext>
            </a:extLst>
          </p:cNvPr>
          <p:cNvSpPr txBox="1"/>
          <p:nvPr/>
        </p:nvSpPr>
        <p:spPr>
          <a:xfrm>
            <a:off x="4631184" y="4605511"/>
            <a:ext cx="3396343" cy="1200329"/>
          </a:xfrm>
          <a:prstGeom prst="rect">
            <a:avLst/>
          </a:prstGeom>
          <a:noFill/>
        </p:spPr>
        <p:txBody>
          <a:bodyPr wrap="square" rtlCol="0">
            <a:spAutoFit/>
          </a:bodyPr>
          <a:lstStyle/>
          <a:p>
            <a:pPr marL="285750" indent="-285750" algn="ctr">
              <a:buFont typeface="Arial" panose="020B0604020202020204" pitchFamily="34" charset="0"/>
              <a:buChar char="•"/>
            </a:pPr>
            <a:r>
              <a:rPr lang="es-MX" dirty="0"/>
              <a:t>Interacción profesional que va más allá del intercambio espontáneo de ideas como en la conversación cotidiana.</a:t>
            </a:r>
          </a:p>
        </p:txBody>
      </p:sp>
      <p:sp>
        <p:nvSpPr>
          <p:cNvPr id="9" name="CuadroTexto 8">
            <a:extLst>
              <a:ext uri="{FF2B5EF4-FFF2-40B4-BE49-F238E27FC236}">
                <a16:creationId xmlns:a16="http://schemas.microsoft.com/office/drawing/2014/main" id="{D23F7E98-13A9-4F85-8CE6-FA5E942BA489}"/>
              </a:ext>
            </a:extLst>
          </p:cNvPr>
          <p:cNvSpPr txBox="1"/>
          <p:nvPr/>
        </p:nvSpPr>
        <p:spPr>
          <a:xfrm>
            <a:off x="2528233" y="2537821"/>
            <a:ext cx="2569028" cy="1200329"/>
          </a:xfrm>
          <a:prstGeom prst="rect">
            <a:avLst/>
          </a:prstGeom>
          <a:noFill/>
        </p:spPr>
        <p:txBody>
          <a:bodyPr wrap="square" rtlCol="0">
            <a:spAutoFit/>
          </a:bodyPr>
          <a:lstStyle/>
          <a:p>
            <a:pPr marL="285750" indent="-285750" algn="ctr">
              <a:buFont typeface="Arial" panose="020B0604020202020204" pitchFamily="34" charset="0"/>
              <a:buChar char="•"/>
            </a:pPr>
            <a:r>
              <a:rPr lang="es-MX" dirty="0"/>
              <a:t>Método poderoso de producción de conocimiento de la situación humana. </a:t>
            </a:r>
          </a:p>
        </p:txBody>
      </p:sp>
      <p:sp>
        <p:nvSpPr>
          <p:cNvPr id="10" name="CuadroTexto 9">
            <a:extLst>
              <a:ext uri="{FF2B5EF4-FFF2-40B4-BE49-F238E27FC236}">
                <a16:creationId xmlns:a16="http://schemas.microsoft.com/office/drawing/2014/main" id="{48A5BFB9-E87A-4CE1-A145-95B84E775868}"/>
              </a:ext>
            </a:extLst>
          </p:cNvPr>
          <p:cNvSpPr txBox="1"/>
          <p:nvPr/>
        </p:nvSpPr>
        <p:spPr>
          <a:xfrm>
            <a:off x="7764605" y="1983824"/>
            <a:ext cx="2569028" cy="1754326"/>
          </a:xfrm>
          <a:prstGeom prst="rect">
            <a:avLst/>
          </a:prstGeom>
          <a:noFill/>
        </p:spPr>
        <p:txBody>
          <a:bodyPr wrap="square" rtlCol="0">
            <a:spAutoFit/>
          </a:bodyPr>
          <a:lstStyle/>
          <a:p>
            <a:pPr marL="285750" indent="-285750" algn="ctr">
              <a:buFont typeface="Arial" panose="020B0604020202020204" pitchFamily="34" charset="0"/>
              <a:buChar char="•"/>
            </a:pPr>
            <a:r>
              <a:rPr lang="es-MX" dirty="0"/>
              <a:t>Intercambio de visiones entre dos personas que conversan sobre un tema de interés común.</a:t>
            </a:r>
          </a:p>
        </p:txBody>
      </p:sp>
    </p:spTree>
    <p:extLst>
      <p:ext uri="{BB962C8B-B14F-4D97-AF65-F5344CB8AC3E}">
        <p14:creationId xmlns:p14="http://schemas.microsoft.com/office/powerpoint/2010/main" val="2246493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ndo suave acuarela Vector Premium | Premium Vector #Freepik #vector  #fondo #acuarela #abs… | Fondos acuarela, Fondos para diapositivas, Fondos  de pantalla tiernos">
            <a:extLst>
              <a:ext uri="{FF2B5EF4-FFF2-40B4-BE49-F238E27FC236}">
                <a16:creationId xmlns:a16="http://schemas.microsoft.com/office/drawing/2014/main" id="{FF93F8C5-5895-468F-9AF9-E11DEC916A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55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uzki sticker desktop, líneas de dibujos animados, diverso, texto png |  PNGEgg">
            <a:extLst>
              <a:ext uri="{FF2B5EF4-FFF2-40B4-BE49-F238E27FC236}">
                <a16:creationId xmlns:a16="http://schemas.microsoft.com/office/drawing/2014/main" id="{5E7E31DB-E616-471C-A099-9C86299C065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859" b="94052" l="10000" r="90000">
                        <a14:foregroundMark x1="26959" y1="87964" x2="30556" y2="93680"/>
                        <a14:foregroundMark x1="30556" y1="93680" x2="37667" y2="95539"/>
                        <a14:foregroundMark x1="37667" y1="95539" x2="52889" y2="86803"/>
                        <a14:foregroundMark x1="52889" y1="86803" x2="65778" y2="86803"/>
                        <a14:foregroundMark x1="65778" y1="86803" x2="81556" y2="96283"/>
                        <a14:foregroundMark x1="81556" y1="96283" x2="77667" y2="88476"/>
                        <a14:foregroundMark x1="77667" y1="88476" x2="71444" y2="85316"/>
                        <a14:foregroundMark x1="71444" y1="85316" x2="67222" y2="78067"/>
                        <a14:foregroundMark x1="67222" y1="78067" x2="68000" y2="68401"/>
                        <a14:foregroundMark x1="68000" y1="68401" x2="61778" y2="67472"/>
                        <a14:foregroundMark x1="61778" y1="67472" x2="59778" y2="54647"/>
                        <a14:foregroundMark x1="59778" y1="54647" x2="66111" y2="12454"/>
                        <a14:foregroundMark x1="66111" y1="12454" x2="62000" y2="20446"/>
                        <a14:foregroundMark x1="62000" y1="20446" x2="57556" y2="10409"/>
                        <a14:foregroundMark x1="57556" y1="10409" x2="52444" y2="5019"/>
                        <a14:foregroundMark x1="52444" y1="5019" x2="46556" y2="3903"/>
                        <a14:foregroundMark x1="46556" y1="3903" x2="39556" y2="6134"/>
                        <a14:foregroundMark x1="39556" y1="6134" x2="33667" y2="1859"/>
                        <a14:foregroundMark x1="33667" y1="1859" x2="36778" y2="11896"/>
                        <a14:foregroundMark x1="29948" y1="14181" x2="26222" y2="15428"/>
                        <a14:foregroundMark x1="36778" y1="11896" x2="34454" y2="12673"/>
                        <a14:foregroundMark x1="26222" y1="15428" x2="30889" y2="26580"/>
                        <a14:foregroundMark x1="30889" y1="26580" x2="32000" y2="54089"/>
                        <a14:foregroundMark x1="32000" y1="54089" x2="43111" y2="58736"/>
                        <a14:foregroundMark x1="43911" y1="68434" x2="44000" y2="69517"/>
                        <a14:foregroundMark x1="43420" y1="62476" x2="43541" y2="63946"/>
                        <a14:foregroundMark x1="43111" y1="58736" x2="43396" y2="62192"/>
                        <a14:foregroundMark x1="44000" y1="69517" x2="42646" y2="69882"/>
                        <a14:foregroundMark x1="51000" y1="60223" x2="56889" y2="42565"/>
                        <a14:foregroundMark x1="56889" y1="42565" x2="51667" y2="7063"/>
                        <a14:foregroundMark x1="51667" y1="7063" x2="32889" y2="20074"/>
                        <a14:foregroundMark x1="32889" y1="20074" x2="51444" y2="64126"/>
                        <a14:foregroundMark x1="51444" y1="64126" x2="47444" y2="79926"/>
                        <a14:foregroundMark x1="47444" y1="79926" x2="45000" y2="84387"/>
                        <a14:foregroundMark x1="31778" y1="86803" x2="31778" y2="86803"/>
                        <a14:foregroundMark x1="50889" y1="84015" x2="50889" y2="84015"/>
                        <a14:foregroundMark x1="37889" y1="94052" x2="37889" y2="94052"/>
                        <a14:foregroundMark x1="21667" y1="55576" x2="21667" y2="55576"/>
                        <a14:foregroundMark x1="24889" y1="74164" x2="24889" y2="74164"/>
                        <a14:foregroundMark x1="28667" y1="63197" x2="28667" y2="63197"/>
                        <a14:foregroundMark x1="69000" y1="53160" x2="69000" y2="53160"/>
                        <a14:foregroundMark x1="70000" y1="38476" x2="70000" y2="38476"/>
                        <a14:foregroundMark x1="74667" y1="25279" x2="74667" y2="25279"/>
                        <a14:foregroundMark x1="77333" y1="43309" x2="77333" y2="43309"/>
                        <a14:foregroundMark x1="75111" y1="38476" x2="75111" y2="38476"/>
                        <a14:foregroundMark x1="74111" y1="37732" x2="74111" y2="37732"/>
                        <a14:foregroundMark x1="70556" y1="37918" x2="70556" y2="37918"/>
                        <a14:foregroundMark x1="24111" y1="57249" x2="21222" y2="52416"/>
                        <a14:backgroundMark x1="26000" y1="86617" x2="44222" y2="65613"/>
                        <a14:backgroundMark x1="44222" y1="65613" x2="33889" y2="60967"/>
                        <a14:backgroundMark x1="33889" y1="60967" x2="30111" y2="68030"/>
                        <a14:backgroundMark x1="30111" y1="68030" x2="26222" y2="85502"/>
                        <a14:backgroundMark x1="42333" y1="66914" x2="43222" y2="63383"/>
                        <a14:backgroundMark x1="44222" y1="62268" x2="44222" y2="62268"/>
                        <a14:backgroundMark x1="43000" y1="69888" x2="43000" y2="69888"/>
                        <a14:backgroundMark x1="40000" y1="86431" x2="40222" y2="88848"/>
                        <a14:backgroundMark x1="33556" y1="14498" x2="32111" y2="12082"/>
                        <a14:backgroundMark x1="34000" y1="13569" x2="34000" y2="13569"/>
                        <a14:backgroundMark x1="34778" y1="13569" x2="33444" y2="13383"/>
                        <a14:backgroundMark x1="32778" y1="13941" x2="30000" y2="14312"/>
                      </a14:backgroundRemoval>
                    </a14:imgEffect>
                  </a14:imgLayer>
                </a14:imgProps>
              </a:ext>
              <a:ext uri="{28A0092B-C50C-407E-A947-70E740481C1C}">
                <a14:useLocalDpi xmlns:a14="http://schemas.microsoft.com/office/drawing/2010/main" val="0"/>
              </a:ext>
            </a:extLst>
          </a:blip>
          <a:srcRect l="16666" r="16889"/>
          <a:stretch/>
        </p:blipFill>
        <p:spPr bwMode="auto">
          <a:xfrm>
            <a:off x="171450" y="5276850"/>
            <a:ext cx="160926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egatina de la paz blanca, tuzki emoticon rabbit kakaotalk sticker, conejo,  blanco, cara, animales png | PNGWing">
            <a:extLst>
              <a:ext uri="{FF2B5EF4-FFF2-40B4-BE49-F238E27FC236}">
                <a16:creationId xmlns:a16="http://schemas.microsoft.com/office/drawing/2014/main" id="{3E5DD114-CF08-4069-9EFD-0A89DC224C3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744" b="94687" l="10000" r="90000">
                        <a14:foregroundMark x1="44783" y1="96774" x2="61413" y2="97913"/>
                        <a14:foregroundMark x1="61413" y1="97913" x2="61957" y2="87287"/>
                        <a14:foregroundMark x1="61957" y1="87287" x2="69022" y2="71347"/>
                        <a14:foregroundMark x1="69022" y1="71347" x2="62283" y2="63188"/>
                        <a14:foregroundMark x1="62283" y1="63188" x2="59348" y2="72486"/>
                        <a14:foregroundMark x1="59348" y1="72486" x2="52500" y2="77040"/>
                        <a14:foregroundMark x1="52500" y1="77040" x2="46087" y2="76471"/>
                        <a14:foregroundMark x1="46087" y1="76471" x2="40543" y2="64896"/>
                        <a14:foregroundMark x1="40543" y1="64896" x2="33261" y2="72106"/>
                        <a14:foregroundMark x1="33261" y1="72106" x2="42609" y2="80835"/>
                        <a14:foregroundMark x1="42609" y1="80835" x2="45000" y2="90512"/>
                        <a14:foregroundMark x1="45000" y1="90512" x2="44457" y2="94687"/>
                        <a14:foregroundMark x1="28261" y1="77419" x2="28261" y2="77419"/>
                        <a14:foregroundMark x1="23696" y1="46110" x2="23696" y2="46110"/>
                        <a14:foregroundMark x1="31957" y1="18406" x2="31957" y2="18406"/>
                        <a14:foregroundMark x1="62609" y1="4744" x2="62609" y2="4744"/>
                        <a14:foregroundMark x1="72826" y1="16698" x2="73043" y2="18216"/>
                        <a14:foregroundMark x1="78261" y1="38710" x2="78152" y2="39469"/>
                        <a14:foregroundMark x1="82174" y1="55218" x2="82174" y2="55218"/>
                        <a14:foregroundMark x1="78152" y1="62998" x2="78152" y2="62998"/>
                        <a14:foregroundMark x1="77391" y1="67173" x2="77391" y2="67173"/>
                      </a14:backgroundRemoval>
                    </a14:imgEffect>
                  </a14:imgLayer>
                </a14:imgProps>
              </a:ext>
              <a:ext uri="{28A0092B-C50C-407E-A947-70E740481C1C}">
                <a14:useLocalDpi xmlns:a14="http://schemas.microsoft.com/office/drawing/2010/main" val="0"/>
              </a:ext>
            </a:extLst>
          </a:blip>
          <a:srcRect l="17826" r="16956"/>
          <a:stretch/>
        </p:blipFill>
        <p:spPr bwMode="auto">
          <a:xfrm>
            <a:off x="10382250" y="148629"/>
            <a:ext cx="1609265" cy="141347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7B9E032A-F89A-457B-98EC-98029EFF9966}"/>
              </a:ext>
            </a:extLst>
          </p:cNvPr>
          <p:cNvSpPr txBox="1"/>
          <p:nvPr/>
        </p:nvSpPr>
        <p:spPr>
          <a:xfrm>
            <a:off x="1785631" y="486697"/>
            <a:ext cx="8008374" cy="584775"/>
          </a:xfrm>
          <a:prstGeom prst="rect">
            <a:avLst/>
          </a:prstGeom>
          <a:noFill/>
        </p:spPr>
        <p:txBody>
          <a:bodyPr wrap="square" rtlCol="0">
            <a:spAutoFit/>
          </a:bodyPr>
          <a:lstStyle/>
          <a:p>
            <a:pPr algn="ctr"/>
            <a:r>
              <a:rPr lang="es-MX" sz="3200" dirty="0">
                <a:latin typeface="Britannic Bold" panose="020B0903060703020204" pitchFamily="34" charset="0"/>
              </a:rPr>
              <a:t>DIMENSIÓN INSTITUCIONAL</a:t>
            </a:r>
            <a:r>
              <a:rPr lang="es-MX" dirty="0">
                <a:latin typeface="Britannic Bold" panose="020B0903060703020204" pitchFamily="34" charset="0"/>
              </a:rPr>
              <a:t>.</a:t>
            </a:r>
          </a:p>
        </p:txBody>
      </p:sp>
      <p:sp>
        <p:nvSpPr>
          <p:cNvPr id="4" name="CuadroTexto 3">
            <a:extLst>
              <a:ext uri="{FF2B5EF4-FFF2-40B4-BE49-F238E27FC236}">
                <a16:creationId xmlns:a16="http://schemas.microsoft.com/office/drawing/2014/main" id="{19EA6561-2DFB-4325-BC54-B41E4E23ED83}"/>
              </a:ext>
            </a:extLst>
          </p:cNvPr>
          <p:cNvSpPr txBox="1"/>
          <p:nvPr/>
        </p:nvSpPr>
        <p:spPr>
          <a:xfrm>
            <a:off x="2397995" y="1710813"/>
            <a:ext cx="7542418" cy="1754326"/>
          </a:xfrm>
          <a:prstGeom prst="rect">
            <a:avLst/>
          </a:prstGeom>
          <a:noFill/>
        </p:spPr>
        <p:txBody>
          <a:bodyPr wrap="square" rtlCol="0">
            <a:spAutoFit/>
          </a:bodyPr>
          <a:lstStyle/>
          <a:p>
            <a:pPr algn="ctr"/>
            <a:r>
              <a:rPr lang="es-MX" dirty="0"/>
              <a:t>La escuela constituye una organización donde se despliegan las prácticas docentes. Constituye el escenario más importante de socialización profesional, pues es allí donde se aprenden los saberes, normas, tradiciones y costumbres del oficio. En este sentido, “la escuela es una construcción cultural en la que cada maestro aporta sus intereses, habilidades, proyectos personales y saberes a una acción educativa común”.</a:t>
            </a:r>
          </a:p>
        </p:txBody>
      </p:sp>
      <p:sp>
        <p:nvSpPr>
          <p:cNvPr id="5" name="CuadroTexto 4">
            <a:extLst>
              <a:ext uri="{FF2B5EF4-FFF2-40B4-BE49-F238E27FC236}">
                <a16:creationId xmlns:a16="http://schemas.microsoft.com/office/drawing/2014/main" id="{5796304D-CAF2-4760-8A4A-C2A5F5B75A50}"/>
              </a:ext>
            </a:extLst>
          </p:cNvPr>
          <p:cNvSpPr txBox="1"/>
          <p:nvPr/>
        </p:nvSpPr>
        <p:spPr>
          <a:xfrm>
            <a:off x="2397995" y="3822192"/>
            <a:ext cx="7184917" cy="923330"/>
          </a:xfrm>
          <a:prstGeom prst="rect">
            <a:avLst/>
          </a:prstGeom>
          <a:noFill/>
        </p:spPr>
        <p:txBody>
          <a:bodyPr wrap="square" rtlCol="0">
            <a:spAutoFit/>
          </a:bodyPr>
          <a:lstStyle/>
          <a:p>
            <a:pPr algn="ctr"/>
            <a:r>
              <a:rPr lang="es-MX" dirty="0"/>
              <a:t>Es toda aquella que se relaciona o interactúa dentro de una institución esto abarca desde el personal administrativo, autoridades educativas, docentes, personas de apoyo y personal externa que tengan relación a ella.</a:t>
            </a:r>
          </a:p>
        </p:txBody>
      </p:sp>
    </p:spTree>
    <p:extLst>
      <p:ext uri="{BB962C8B-B14F-4D97-AF65-F5344CB8AC3E}">
        <p14:creationId xmlns:p14="http://schemas.microsoft.com/office/powerpoint/2010/main" val="2228949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ndo acuarela abstracto azul claro | Vector Premium">
            <a:extLst>
              <a:ext uri="{FF2B5EF4-FFF2-40B4-BE49-F238E27FC236}">
                <a16:creationId xmlns:a16="http://schemas.microsoft.com/office/drawing/2014/main" id="{2309DEF7-EC43-498B-AB39-3B9E1308C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55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ake the dog sticker telegram Наклейка, póster, smiley, pegatina png |  PNGWing">
            <a:extLst>
              <a:ext uri="{FF2B5EF4-FFF2-40B4-BE49-F238E27FC236}">
                <a16:creationId xmlns:a16="http://schemas.microsoft.com/office/drawing/2014/main" id="{0217F7C4-57D9-4E22-A559-F375AB8B2C2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50978" y1="23438" x2="50978" y2="23438"/>
                        <a14:foregroundMark x1="63587" y1="21680" x2="63587" y2="21680"/>
                        <a14:foregroundMark x1="57717" y1="61914" x2="57717" y2="61914"/>
                        <a14:foregroundMark x1="58696" y1="75391" x2="58696" y2="75391"/>
                        <a14:foregroundMark x1="58152" y1="71875" x2="57283" y2="73633"/>
                        <a14:foregroundMark x1="59022" y1="67773" x2="59022" y2="69336"/>
                        <a14:foregroundMark x1="59022" y1="69336" x2="58370" y2="75977"/>
                        <a14:foregroundMark x1="58804" y1="69531" x2="58696" y2="75781"/>
                        <a14:foregroundMark x1="59457" y1="66992" x2="59022" y2="74219"/>
                        <a14:foregroundMark x1="63587" y1="24219" x2="63587" y2="24219"/>
                        <a14:foregroundMark x1="51522" y1="24609" x2="51522" y2="24609"/>
                      </a14:backgroundRemoval>
                    </a14:imgEffect>
                  </a14:imgLayer>
                </a14:imgProps>
              </a:ext>
              <a:ext uri="{28A0092B-C50C-407E-A947-70E740481C1C}">
                <a14:useLocalDpi xmlns:a14="http://schemas.microsoft.com/office/drawing/2010/main" val="0"/>
              </a:ext>
            </a:extLst>
          </a:blip>
          <a:srcRect l="24239" t="9571" r="24674" b="9180"/>
          <a:stretch/>
        </p:blipFill>
        <p:spPr bwMode="auto">
          <a:xfrm>
            <a:off x="400050" y="238164"/>
            <a:ext cx="1409700" cy="124773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Jake the dog sticker telegram adventure time season 1 adventure time season  2, diverso, smiley, emoticon png | Klipartz">
            <a:extLst>
              <a:ext uri="{FF2B5EF4-FFF2-40B4-BE49-F238E27FC236}">
                <a16:creationId xmlns:a16="http://schemas.microsoft.com/office/drawing/2014/main" id="{390267BA-62FE-432B-B0FA-BB44D8352D0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4719" y1="24609" x2="44719" y2="24609"/>
                        <a14:foregroundMark x1="51348" y1="16211" x2="51348" y2="16211"/>
                        <a14:foregroundMark x1="51573" y1="18945" x2="51573" y2="18945"/>
                        <a14:foregroundMark x1="46292" y1="22852" x2="46292" y2="22852"/>
                        <a14:foregroundMark x1="53596" y1="11914" x2="53596" y2="11914"/>
                        <a14:foregroundMark x1="52809" y1="17969" x2="52809" y2="17969"/>
                        <a14:foregroundMark x1="44944" y1="25977" x2="46966" y2="27539"/>
                        <a14:foregroundMark x1="52135" y1="17773" x2="53933" y2="12305"/>
                      </a14:backgroundRemoval>
                    </a14:imgEffect>
                  </a14:imgLayer>
                </a14:imgProps>
              </a:ext>
              <a:ext uri="{28A0092B-C50C-407E-A947-70E740481C1C}">
                <a14:useLocalDpi xmlns:a14="http://schemas.microsoft.com/office/drawing/2010/main" val="0"/>
              </a:ext>
            </a:extLst>
          </a:blip>
          <a:srcRect l="24831" t="6445" r="25168" b="11133"/>
          <a:stretch/>
        </p:blipFill>
        <p:spPr bwMode="auto">
          <a:xfrm>
            <a:off x="10267950" y="4977893"/>
            <a:ext cx="1771650" cy="168008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16B3A6E-43C9-4628-908B-DB9CB573EEC7}"/>
              </a:ext>
            </a:extLst>
          </p:cNvPr>
          <p:cNvSpPr txBox="1"/>
          <p:nvPr/>
        </p:nvSpPr>
        <p:spPr>
          <a:xfrm>
            <a:off x="2395728" y="336958"/>
            <a:ext cx="8631936" cy="646331"/>
          </a:xfrm>
          <a:prstGeom prst="rect">
            <a:avLst/>
          </a:prstGeom>
          <a:noFill/>
        </p:spPr>
        <p:txBody>
          <a:bodyPr wrap="square" rtlCol="0">
            <a:spAutoFit/>
          </a:bodyPr>
          <a:lstStyle/>
          <a:p>
            <a:pPr algn="ctr"/>
            <a:r>
              <a:rPr lang="es-MX" sz="3600" dirty="0">
                <a:latin typeface="Britannic Bold" panose="020B0903060703020204" pitchFamily="34" charset="0"/>
              </a:rPr>
              <a:t>CARACTERÍSTICAS</a:t>
            </a:r>
          </a:p>
        </p:txBody>
      </p:sp>
      <p:sp>
        <p:nvSpPr>
          <p:cNvPr id="4" name="CuadroTexto 3">
            <a:extLst>
              <a:ext uri="{FF2B5EF4-FFF2-40B4-BE49-F238E27FC236}">
                <a16:creationId xmlns:a16="http://schemas.microsoft.com/office/drawing/2014/main" id="{3DE69BF8-A1BD-4E52-8029-B55608704CEE}"/>
              </a:ext>
            </a:extLst>
          </p:cNvPr>
          <p:cNvSpPr txBox="1"/>
          <p:nvPr/>
        </p:nvSpPr>
        <p:spPr>
          <a:xfrm>
            <a:off x="3511296" y="1180188"/>
            <a:ext cx="7772400" cy="2031325"/>
          </a:xfrm>
          <a:prstGeom prst="rect">
            <a:avLst/>
          </a:prstGeom>
          <a:noFill/>
        </p:spPr>
        <p:txBody>
          <a:bodyPr wrap="square" rtlCol="0">
            <a:spAutoFit/>
          </a:bodyPr>
          <a:lstStyle/>
          <a:p>
            <a:r>
              <a:rPr lang="es-MX" dirty="0"/>
              <a:t>La reflexión sobre esta dimensión enfatiza las características institucionales que influyen en las prácticas, a saber: </a:t>
            </a:r>
          </a:p>
          <a:p>
            <a:pPr marL="285750" indent="-285750">
              <a:buFont typeface="Arial" panose="020B0604020202020204" pitchFamily="34" charset="0"/>
              <a:buChar char="•"/>
            </a:pPr>
            <a:r>
              <a:rPr lang="es-MX" dirty="0"/>
              <a:t>Las normas de comportamiento y comunicación entre colegas y autoridades.</a:t>
            </a:r>
          </a:p>
          <a:p>
            <a:pPr marL="285750" indent="-285750">
              <a:buFont typeface="Arial" panose="020B0604020202020204" pitchFamily="34" charset="0"/>
              <a:buChar char="•"/>
            </a:pPr>
            <a:r>
              <a:rPr lang="es-MX" dirty="0"/>
              <a:t>Los saberes y prácticas de enseñanza que se socializan en el gremio.</a:t>
            </a:r>
          </a:p>
          <a:p>
            <a:pPr marL="285750" indent="-285750">
              <a:buFont typeface="Arial" panose="020B0604020202020204" pitchFamily="34" charset="0"/>
              <a:buChar char="•"/>
            </a:pPr>
            <a:r>
              <a:rPr lang="es-MX" dirty="0"/>
              <a:t>Las costumbres y tradiciones, estilos de relación, ceremonias y ritos.</a:t>
            </a:r>
          </a:p>
          <a:p>
            <a:pPr marL="285750" indent="-285750">
              <a:buFont typeface="Arial" panose="020B0604020202020204" pitchFamily="34" charset="0"/>
              <a:buChar char="•"/>
            </a:pPr>
            <a:r>
              <a:rPr lang="es-MX" dirty="0"/>
              <a:t>Modelos de gestión directiva y condiciones laborales, normativas laborales y provenientes del sistema más amplio y que penetran en la cultura escolar.</a:t>
            </a:r>
          </a:p>
        </p:txBody>
      </p:sp>
      <p:pic>
        <p:nvPicPr>
          <p:cNvPr id="8" name="Imagen 7">
            <a:extLst>
              <a:ext uri="{FF2B5EF4-FFF2-40B4-BE49-F238E27FC236}">
                <a16:creationId xmlns:a16="http://schemas.microsoft.com/office/drawing/2014/main" id="{FE7133B1-D8BA-455A-AC1F-CB3BBB456C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6474" y="3513809"/>
            <a:ext cx="4009644" cy="3007233"/>
          </a:xfrm>
          <a:prstGeom prst="rect">
            <a:avLst/>
          </a:prstGeom>
        </p:spPr>
      </p:pic>
    </p:spTree>
    <p:extLst>
      <p:ext uri="{BB962C8B-B14F-4D97-AF65-F5344CB8AC3E}">
        <p14:creationId xmlns:p14="http://schemas.microsoft.com/office/powerpoint/2010/main" val="127263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bstracta Fondo Acuarela Azul Y Morado Claro Foto de stock y más banco de  imágenes de Abstracto - iStock">
            <a:extLst>
              <a:ext uri="{FF2B5EF4-FFF2-40B4-BE49-F238E27FC236}">
                <a16:creationId xmlns:a16="http://schemas.microsoft.com/office/drawing/2014/main" id="{418FD902-CAE4-49C4-8E4D-8B765335D2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74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ticker de carro png imágenes | PNGWing">
            <a:extLst>
              <a:ext uri="{FF2B5EF4-FFF2-40B4-BE49-F238E27FC236}">
                <a16:creationId xmlns:a16="http://schemas.microsoft.com/office/drawing/2014/main" id="{218394DE-D6D7-457E-B144-30E3C9D3A66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2065" y1="30000" x2="42065" y2="30000"/>
                        <a14:foregroundMark x1="60109" y1="31625" x2="60109" y2="31625"/>
                        <a14:foregroundMark x1="46957" y1="36000" x2="46957" y2="36000"/>
                      </a14:backgroundRemoval>
                    </a14:imgEffect>
                  </a14:imgLayer>
                </a14:imgProps>
              </a:ext>
              <a:ext uri="{28A0092B-C50C-407E-A947-70E740481C1C}">
                <a14:useLocalDpi xmlns:a14="http://schemas.microsoft.com/office/drawing/2010/main" val="0"/>
              </a:ext>
            </a:extLst>
          </a:blip>
          <a:srcRect l="9541" t="19167" r="9421" b="19444"/>
          <a:stretch/>
        </p:blipFill>
        <p:spPr bwMode="auto">
          <a:xfrm>
            <a:off x="0" y="5343525"/>
            <a:ext cx="2024386" cy="1333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tiqueta domo coche calcomanía mercado nacional japonés, coche, blanco,  etiqueta, mano png | PNGWing">
            <a:extLst>
              <a:ext uri="{FF2B5EF4-FFF2-40B4-BE49-F238E27FC236}">
                <a16:creationId xmlns:a16="http://schemas.microsoft.com/office/drawing/2014/main" id="{929C815C-29E8-41FA-91D1-2E6C1B6FC61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7513" b="96160" l="10000" r="90000">
                        <a14:foregroundMark x1="35217" y1="10684" x2="47065" y2="6177"/>
                        <a14:foregroundMark x1="47065" y1="6177" x2="63478" y2="7513"/>
                        <a14:foregroundMark x1="63478" y1="7513" x2="64457" y2="8848"/>
                        <a14:foregroundMark x1="43804" y1="27045" x2="58478" y2="26210"/>
                        <a14:foregroundMark x1="43587" y1="47245" x2="57826" y2="45242"/>
                        <a14:foregroundMark x1="57826" y1="45242" x2="59565" y2="46077"/>
                        <a14:foregroundMark x1="41848" y1="53589" x2="48804" y2="69282"/>
                        <a14:foregroundMark x1="48804" y1="69282" x2="57935" y2="63272"/>
                        <a14:foregroundMark x1="57935" y1="63272" x2="44783" y2="55760"/>
                        <a14:foregroundMark x1="44783" y1="55760" x2="47283" y2="68614"/>
                        <a14:foregroundMark x1="47283" y1="68614" x2="52065" y2="69616"/>
                        <a14:foregroundMark x1="54565" y1="55593" x2="53261" y2="70117"/>
                        <a14:foregroundMark x1="53261" y1="70117" x2="37826" y2="71619"/>
                        <a14:foregroundMark x1="37826" y1="71619" x2="51630" y2="71786"/>
                        <a14:foregroundMark x1="51630" y1="71786" x2="53913" y2="73623"/>
                        <a14:foregroundMark x1="41739" y1="83806" x2="40217" y2="96160"/>
                        <a14:foregroundMark x1="40217" y1="96160" x2="44022" y2="90317"/>
                        <a14:foregroundMark x1="55870" y1="89316" x2="62826" y2="93489"/>
                        <a14:foregroundMark x1="62826" y1="93489" x2="59457" y2="86477"/>
                        <a14:foregroundMark x1="59457" y1="86477" x2="59348" y2="87646"/>
                        <a14:foregroundMark x1="72826" y1="59265" x2="72826" y2="59265"/>
                        <a14:foregroundMark x1="71522" y1="49750" x2="71522" y2="49750"/>
                        <a14:foregroundMark x1="55326" y1="53589" x2="55326" y2="53589"/>
                        <a14:foregroundMark x1="29457" y1="48748" x2="29457" y2="48748"/>
                        <a14:foregroundMark x1="27609" y1="61102" x2="27609" y2="61102"/>
                        <a14:foregroundMark x1="39239" y1="31219" x2="39239" y2="31219"/>
                      </a14:backgroundRemoval>
                    </a14:imgEffect>
                  </a14:imgLayer>
                </a14:imgProps>
              </a:ext>
              <a:ext uri="{28A0092B-C50C-407E-A947-70E740481C1C}">
                <a14:useLocalDpi xmlns:a14="http://schemas.microsoft.com/office/drawing/2010/main" val="0"/>
              </a:ext>
            </a:extLst>
          </a:blip>
          <a:srcRect l="22609" t="2587" r="22609"/>
          <a:stretch/>
        </p:blipFill>
        <p:spPr bwMode="auto">
          <a:xfrm>
            <a:off x="10629900" y="147325"/>
            <a:ext cx="1209675" cy="140048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76349C1D-DC7D-4D38-ABF9-53B6AEDBF68F}"/>
              </a:ext>
            </a:extLst>
          </p:cNvPr>
          <p:cNvSpPr txBox="1"/>
          <p:nvPr/>
        </p:nvSpPr>
        <p:spPr>
          <a:xfrm>
            <a:off x="1554480" y="365760"/>
            <a:ext cx="8485632" cy="646331"/>
          </a:xfrm>
          <a:prstGeom prst="rect">
            <a:avLst/>
          </a:prstGeom>
          <a:noFill/>
        </p:spPr>
        <p:txBody>
          <a:bodyPr wrap="square" rtlCol="0">
            <a:spAutoFit/>
          </a:bodyPr>
          <a:lstStyle/>
          <a:p>
            <a:pPr algn="ctr"/>
            <a:r>
              <a:rPr lang="es-MX" sz="3600" dirty="0">
                <a:latin typeface="Britannic Bold" panose="020B0903060703020204" pitchFamily="34" charset="0"/>
              </a:rPr>
              <a:t>PROPÓSITOS</a:t>
            </a:r>
          </a:p>
        </p:txBody>
      </p:sp>
      <p:sp>
        <p:nvSpPr>
          <p:cNvPr id="4" name="CuadroTexto 3">
            <a:extLst>
              <a:ext uri="{FF2B5EF4-FFF2-40B4-BE49-F238E27FC236}">
                <a16:creationId xmlns:a16="http://schemas.microsoft.com/office/drawing/2014/main" id="{F4C1E2D1-C082-49D2-BD7C-D2B6ED49ADD7}"/>
              </a:ext>
            </a:extLst>
          </p:cNvPr>
          <p:cNvSpPr txBox="1"/>
          <p:nvPr/>
        </p:nvSpPr>
        <p:spPr>
          <a:xfrm>
            <a:off x="2304288" y="1938528"/>
            <a:ext cx="8101584" cy="3970318"/>
          </a:xfrm>
          <a:prstGeom prst="rect">
            <a:avLst/>
          </a:prstGeom>
          <a:noFill/>
        </p:spPr>
        <p:txBody>
          <a:bodyPr wrap="square" rtlCol="0">
            <a:spAutoFit/>
          </a:bodyPr>
          <a:lstStyle/>
          <a:p>
            <a:r>
              <a:rPr lang="es-MX" dirty="0">
                <a:latin typeface="Britannic Bold" panose="020B0903060703020204" pitchFamily="34" charset="0"/>
              </a:rPr>
              <a:t>ENTREVISTA AL DOCENTE. </a:t>
            </a:r>
            <a:r>
              <a:rPr lang="es-MX" dirty="0"/>
              <a:t>Saber cómo contribuye al mejoramiento de su institución en cuanto a lo académico. Así como en la convivencia entre alumnos y desempeño de cada uno.</a:t>
            </a:r>
          </a:p>
          <a:p>
            <a:r>
              <a:rPr lang="es-MX" dirty="0">
                <a:latin typeface="Britannic Bold" panose="020B0903060703020204" pitchFamily="34" charset="0"/>
              </a:rPr>
              <a:t>ENTREVISTA AL DIRECTOR.  </a:t>
            </a:r>
            <a:r>
              <a:rPr lang="es-MX" dirty="0"/>
              <a:t>Saber de qué manera gestiona apoyos para el mejoramiento de la institución en la que está trabajando así como la forma de cómo se organizan para que los alumnos tengan un buen desempeño escolar. </a:t>
            </a:r>
          </a:p>
          <a:p>
            <a:r>
              <a:rPr lang="es-MX" dirty="0">
                <a:latin typeface="Britannic Bold" panose="020B0903060703020204" pitchFamily="34" charset="0"/>
              </a:rPr>
              <a:t>ENTREVISTA A PADRES DE FAMILIA. </a:t>
            </a:r>
            <a:r>
              <a:rPr lang="es-MX" dirty="0"/>
              <a:t>Se sabe en que concepto tienen de la institución y que recomendaciones le darían a la misma sobre la instalación y su forma de trabajo. </a:t>
            </a:r>
          </a:p>
          <a:p>
            <a:r>
              <a:rPr lang="es-MX" dirty="0">
                <a:latin typeface="Britannic Bold" panose="020B0903060703020204" pitchFamily="34" charset="0"/>
              </a:rPr>
              <a:t>ENTREVISTA AL PERSONAL ADMINISTRATIVO. </a:t>
            </a:r>
            <a:r>
              <a:rPr lang="es-MX" dirty="0"/>
              <a:t>Conocer su cargo dentro de la institución en la que está trabajando así como la forma de cómo se organizan para que los alumnos tengan un buen desempeño escolar. </a:t>
            </a:r>
          </a:p>
          <a:p>
            <a:r>
              <a:rPr lang="es-MX" dirty="0">
                <a:latin typeface="Britannic Bold" panose="020B0903060703020204" pitchFamily="34" charset="0"/>
              </a:rPr>
              <a:t>ENTREVISTA A LOS ALUMNOS. </a:t>
            </a:r>
            <a:r>
              <a:rPr lang="es-MX" dirty="0"/>
              <a:t>Conocer que es lo que opina de su escuela y cual es el ambiente en cuestiones de educación en su escuela. </a:t>
            </a:r>
            <a:endParaRPr lang="es-MX" dirty="0">
              <a:latin typeface="Britannic Bold" panose="020B0903060703020204" pitchFamily="34" charset="0"/>
            </a:endParaRPr>
          </a:p>
        </p:txBody>
      </p:sp>
    </p:spTree>
    <p:extLst>
      <p:ext uri="{BB962C8B-B14F-4D97-AF65-F5344CB8AC3E}">
        <p14:creationId xmlns:p14="http://schemas.microsoft.com/office/powerpoint/2010/main" val="3311810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ondo Colorido Abstracto, Diseño Del Vector De La Ilustración, Fondo Del  Negocio Del Concepto Ilustraciones Vectoriales, Clip Art Vectorizado Libre  De Derechos. Image 89540785.">
            <a:extLst>
              <a:ext uri="{FF2B5EF4-FFF2-40B4-BE49-F238E27FC236}">
                <a16:creationId xmlns:a16="http://schemas.microsoft.com/office/drawing/2014/main" id="{6D4149C2-F81E-4185-8BBE-7EA6CB6724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598"/>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eme sticker - memes para stickers PNG image with transparent background |  TOPpng">
            <a:extLst>
              <a:ext uri="{FF2B5EF4-FFF2-40B4-BE49-F238E27FC236}">
                <a16:creationId xmlns:a16="http://schemas.microsoft.com/office/drawing/2014/main" id="{45AD244B-E4CD-4B43-A00D-CDCF7F38598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779" b="89872" l="5000" r="94643">
                        <a14:foregroundMark x1="5119" y1="15716" x2="5119" y2="15716"/>
                        <a14:foregroundMark x1="94643" y1="26659" x2="94643" y2="26659"/>
                        <a14:foregroundMark x1="64167" y1="50640" x2="64167" y2="50640"/>
                        <a14:foregroundMark x1="32262" y1="50524" x2="32381" y2="50990"/>
                      </a14:backgroundRemoval>
                    </a14:imgEffect>
                  </a14:imgLayer>
                </a14:imgProps>
              </a:ext>
              <a:ext uri="{28A0092B-C50C-407E-A947-70E740481C1C}">
                <a14:useLocalDpi xmlns:a14="http://schemas.microsoft.com/office/drawing/2010/main" val="0"/>
              </a:ext>
            </a:extLst>
          </a:blip>
          <a:srcRect t="10972" r="2983" b="11528"/>
          <a:stretch/>
        </p:blipFill>
        <p:spPr bwMode="auto">
          <a:xfrm>
            <a:off x="10296526" y="180975"/>
            <a:ext cx="1492318"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emes 2009 E 2019 , Png Download - Pikachu Meme Png, Transparent Png - vhv">
            <a:extLst>
              <a:ext uri="{FF2B5EF4-FFF2-40B4-BE49-F238E27FC236}">
                <a16:creationId xmlns:a16="http://schemas.microsoft.com/office/drawing/2014/main" id="{CAE6064A-F503-40B1-89E9-4B3BBE6C6DF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7208" b="89985" l="8721" r="91977">
                        <a14:foregroundMark x1="16395" y1="33763" x2="5698" y2="39074"/>
                        <a14:foregroundMark x1="5698" y1="39074" x2="8953" y2="48331"/>
                        <a14:foregroundMark x1="8953" y1="48331" x2="33837" y2="37557"/>
                        <a14:foregroundMark x1="33837" y1="37557" x2="32791" y2="34977"/>
                        <a14:foregroundMark x1="31744" y1="33915" x2="31744" y2="33915"/>
                        <a14:foregroundMark x1="11047" y1="43171" x2="10000" y2="42792"/>
                        <a14:foregroundMark x1="31047" y1="34750" x2="28953" y2="33232"/>
                        <a14:foregroundMark x1="92093" y1="28756" x2="92093" y2="28756"/>
                        <a14:foregroundMark x1="32791" y1="7208" x2="32791" y2="7208"/>
                        <a14:foregroundMark x1="71977" y1="13733" x2="71977" y2="13733"/>
                        <a14:foregroundMark x1="27209" y1="9863" x2="27209" y2="9863"/>
                      </a14:backgroundRemoval>
                    </a14:imgEffect>
                  </a14:imgLayer>
                </a14:imgProps>
              </a:ext>
              <a:ext uri="{28A0092B-C50C-407E-A947-70E740481C1C}">
                <a14:useLocalDpi xmlns:a14="http://schemas.microsoft.com/office/drawing/2010/main" val="0"/>
              </a:ext>
            </a:extLst>
          </a:blip>
          <a:srcRect l="2536" t="4306" r="3813" b="9861"/>
          <a:stretch/>
        </p:blipFill>
        <p:spPr bwMode="auto">
          <a:xfrm>
            <a:off x="352425" y="5169131"/>
            <a:ext cx="1066800" cy="149836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1E8FCDC-FEFB-4350-8DEB-00F39EB8DF26}"/>
              </a:ext>
            </a:extLst>
          </p:cNvPr>
          <p:cNvSpPr txBox="1"/>
          <p:nvPr/>
        </p:nvSpPr>
        <p:spPr>
          <a:xfrm>
            <a:off x="674914" y="180975"/>
            <a:ext cx="8490857" cy="769441"/>
          </a:xfrm>
          <a:prstGeom prst="rect">
            <a:avLst/>
          </a:prstGeom>
          <a:noFill/>
        </p:spPr>
        <p:txBody>
          <a:bodyPr wrap="square" rtlCol="0">
            <a:spAutoFit/>
          </a:bodyPr>
          <a:lstStyle/>
          <a:p>
            <a:pPr algn="ctr"/>
            <a:r>
              <a:rPr lang="es-MX" sz="4400" dirty="0">
                <a:latin typeface="Britannic Bold" panose="020B0903060703020204" pitchFamily="34" charset="0"/>
              </a:rPr>
              <a:t>CUESTIONAMIENTOS</a:t>
            </a:r>
            <a:endParaRPr lang="es-MX" sz="3600" dirty="0">
              <a:latin typeface="Britannic Bold" panose="020B0903060703020204" pitchFamily="34" charset="0"/>
            </a:endParaRPr>
          </a:p>
        </p:txBody>
      </p:sp>
      <p:sp>
        <p:nvSpPr>
          <p:cNvPr id="5" name="CuadroTexto 4">
            <a:extLst>
              <a:ext uri="{FF2B5EF4-FFF2-40B4-BE49-F238E27FC236}">
                <a16:creationId xmlns:a16="http://schemas.microsoft.com/office/drawing/2014/main" id="{7BFA64E8-21C0-4BD7-8B6A-E608DB2FAFD2}"/>
              </a:ext>
            </a:extLst>
          </p:cNvPr>
          <p:cNvSpPr txBox="1"/>
          <p:nvPr/>
        </p:nvSpPr>
        <p:spPr>
          <a:xfrm>
            <a:off x="152400" y="1110343"/>
            <a:ext cx="3331029" cy="3416320"/>
          </a:xfrm>
          <a:prstGeom prst="rect">
            <a:avLst/>
          </a:prstGeom>
          <a:noFill/>
        </p:spPr>
        <p:txBody>
          <a:bodyPr wrap="square" rtlCol="0">
            <a:spAutoFit/>
          </a:bodyPr>
          <a:lstStyle/>
          <a:p>
            <a:pPr algn="ctr"/>
            <a:r>
              <a:rPr lang="es-MX" b="1" dirty="0"/>
              <a:t>DOCENTES.</a:t>
            </a:r>
          </a:p>
          <a:p>
            <a:pPr algn="ctr"/>
            <a:r>
              <a:rPr lang="es-MX" dirty="0"/>
              <a:t>° ¿Cuál es su nombre?</a:t>
            </a:r>
          </a:p>
          <a:p>
            <a:pPr algn="ctr"/>
            <a:r>
              <a:rPr lang="es-MX" dirty="0"/>
              <a:t>° ¿Cuál es su función que desempeña?</a:t>
            </a:r>
          </a:p>
          <a:p>
            <a:pPr algn="ctr"/>
            <a:r>
              <a:rPr lang="es-MX" dirty="0"/>
              <a:t>° ¿Qué opina sobre los planes de educación del 2018?</a:t>
            </a:r>
          </a:p>
          <a:p>
            <a:pPr algn="ctr"/>
            <a:r>
              <a:rPr lang="es-MX" dirty="0"/>
              <a:t>° ¿Cuáles son los temas o asignaturas que le interesa que sus alumnos aprendan?</a:t>
            </a:r>
          </a:p>
          <a:p>
            <a:pPr algn="ctr"/>
            <a:r>
              <a:rPr lang="es-MX" dirty="0"/>
              <a:t>° ¿De que manera motiva a sus alumnos para tener un mejor desempeño en el aula?</a:t>
            </a:r>
          </a:p>
        </p:txBody>
      </p:sp>
      <p:sp>
        <p:nvSpPr>
          <p:cNvPr id="6" name="CuadroTexto 5">
            <a:extLst>
              <a:ext uri="{FF2B5EF4-FFF2-40B4-BE49-F238E27FC236}">
                <a16:creationId xmlns:a16="http://schemas.microsoft.com/office/drawing/2014/main" id="{8FEACA47-6FAE-4F53-8234-BEFE03A601FE}"/>
              </a:ext>
            </a:extLst>
          </p:cNvPr>
          <p:cNvSpPr txBox="1"/>
          <p:nvPr/>
        </p:nvSpPr>
        <p:spPr>
          <a:xfrm>
            <a:off x="2732312" y="4661592"/>
            <a:ext cx="4376059" cy="2031325"/>
          </a:xfrm>
          <a:prstGeom prst="rect">
            <a:avLst/>
          </a:prstGeom>
          <a:noFill/>
        </p:spPr>
        <p:txBody>
          <a:bodyPr wrap="square" rtlCol="0">
            <a:spAutoFit/>
          </a:bodyPr>
          <a:lstStyle/>
          <a:p>
            <a:pPr algn="ctr"/>
            <a:r>
              <a:rPr lang="es-MX" b="1" dirty="0"/>
              <a:t>ALUMNOS</a:t>
            </a:r>
          </a:p>
          <a:p>
            <a:pPr algn="ctr"/>
            <a:r>
              <a:rPr lang="es-MX" b="1" i="1" dirty="0"/>
              <a:t>° </a:t>
            </a:r>
            <a:r>
              <a:rPr lang="es-MX" dirty="0"/>
              <a:t>¿Cuál es su nombre?</a:t>
            </a:r>
          </a:p>
          <a:p>
            <a:pPr algn="ctr"/>
            <a:r>
              <a:rPr lang="es-MX" dirty="0"/>
              <a:t>° ¿De donde es?</a:t>
            </a:r>
          </a:p>
          <a:p>
            <a:pPr algn="ctr"/>
            <a:r>
              <a:rPr lang="es-MX" dirty="0"/>
              <a:t>° ¿En qué grado se encuentra?</a:t>
            </a:r>
          </a:p>
          <a:p>
            <a:pPr algn="ctr"/>
            <a:r>
              <a:rPr lang="es-MX" dirty="0"/>
              <a:t>° ¿Qué opinas de tu escuela?</a:t>
            </a:r>
          </a:p>
          <a:p>
            <a:pPr algn="ctr"/>
            <a:r>
              <a:rPr lang="es-MX" dirty="0"/>
              <a:t>° ¿Qué opinas de tu maestro y por qué lo ves de esa manera?</a:t>
            </a:r>
          </a:p>
        </p:txBody>
      </p:sp>
      <p:sp>
        <p:nvSpPr>
          <p:cNvPr id="7" name="CuadroTexto 6">
            <a:extLst>
              <a:ext uri="{FF2B5EF4-FFF2-40B4-BE49-F238E27FC236}">
                <a16:creationId xmlns:a16="http://schemas.microsoft.com/office/drawing/2014/main" id="{2CFC071E-7463-4942-8783-1EA39441311A}"/>
              </a:ext>
            </a:extLst>
          </p:cNvPr>
          <p:cNvSpPr txBox="1"/>
          <p:nvPr/>
        </p:nvSpPr>
        <p:spPr>
          <a:xfrm>
            <a:off x="8267892" y="2978430"/>
            <a:ext cx="3297987" cy="3416320"/>
          </a:xfrm>
          <a:prstGeom prst="rect">
            <a:avLst/>
          </a:prstGeom>
          <a:noFill/>
        </p:spPr>
        <p:txBody>
          <a:bodyPr wrap="square" rtlCol="0">
            <a:spAutoFit/>
          </a:bodyPr>
          <a:lstStyle/>
          <a:p>
            <a:pPr algn="ctr"/>
            <a:r>
              <a:rPr lang="es-MX" b="1" dirty="0"/>
              <a:t>PERSONAL ADMINISTRATIVO</a:t>
            </a:r>
          </a:p>
          <a:p>
            <a:pPr algn="ctr"/>
            <a:r>
              <a:rPr lang="es-MX" dirty="0"/>
              <a:t>° ¿Cuál es su nombre?</a:t>
            </a:r>
          </a:p>
          <a:p>
            <a:pPr algn="ctr"/>
            <a:r>
              <a:rPr lang="es-MX" dirty="0"/>
              <a:t>° ¿Cuál es su cargo en esta institución?</a:t>
            </a:r>
          </a:p>
          <a:p>
            <a:pPr algn="ctr"/>
            <a:r>
              <a:rPr lang="es-MX" dirty="0"/>
              <a:t>° ¿Cuántos años tiene trabajando en ella? </a:t>
            </a:r>
          </a:p>
          <a:p>
            <a:pPr algn="ctr"/>
            <a:r>
              <a:rPr lang="es-MX" dirty="0"/>
              <a:t>° ¿De que manera a sido el trato que le han brindado sus compañeros?</a:t>
            </a:r>
          </a:p>
          <a:p>
            <a:pPr algn="ctr"/>
            <a:r>
              <a:rPr lang="es-MX" dirty="0"/>
              <a:t>° A lo que ha observado usted, ¿con qué aspectos carece?</a:t>
            </a:r>
          </a:p>
          <a:p>
            <a:pPr algn="ctr"/>
            <a:endParaRPr lang="es-MX" b="1" dirty="0"/>
          </a:p>
        </p:txBody>
      </p:sp>
      <p:sp>
        <p:nvSpPr>
          <p:cNvPr id="8" name="CuadroTexto 7">
            <a:extLst>
              <a:ext uri="{FF2B5EF4-FFF2-40B4-BE49-F238E27FC236}">
                <a16:creationId xmlns:a16="http://schemas.microsoft.com/office/drawing/2014/main" id="{8C90760B-0A76-4A56-BC39-25CBEBAA0EE5}"/>
              </a:ext>
            </a:extLst>
          </p:cNvPr>
          <p:cNvSpPr txBox="1"/>
          <p:nvPr/>
        </p:nvSpPr>
        <p:spPr>
          <a:xfrm>
            <a:off x="4550228" y="1110343"/>
            <a:ext cx="3091544" cy="2862322"/>
          </a:xfrm>
          <a:prstGeom prst="rect">
            <a:avLst/>
          </a:prstGeom>
          <a:noFill/>
        </p:spPr>
        <p:txBody>
          <a:bodyPr wrap="square" rtlCol="0">
            <a:spAutoFit/>
          </a:bodyPr>
          <a:lstStyle/>
          <a:p>
            <a:pPr algn="ctr"/>
            <a:r>
              <a:rPr lang="es-MX" b="1" dirty="0"/>
              <a:t>PADRES DE FAMILIA</a:t>
            </a:r>
          </a:p>
          <a:p>
            <a:pPr algn="ctr"/>
            <a:r>
              <a:rPr lang="es-MX" dirty="0"/>
              <a:t>° ¿Cuál es su nombre?</a:t>
            </a:r>
          </a:p>
          <a:p>
            <a:pPr algn="ctr"/>
            <a:r>
              <a:rPr lang="es-MX" dirty="0"/>
              <a:t>° ¿Qué año cursa su hij@?</a:t>
            </a:r>
          </a:p>
          <a:p>
            <a:pPr algn="ctr"/>
            <a:r>
              <a:rPr lang="es-MX" dirty="0"/>
              <a:t>° ¿Por qué eligió meter en este plantel a su hij@?</a:t>
            </a:r>
          </a:p>
          <a:p>
            <a:pPr algn="ctr"/>
            <a:r>
              <a:rPr lang="es-MX" dirty="0"/>
              <a:t>° ¿Qué le brinda esta institución que otras no?</a:t>
            </a:r>
          </a:p>
          <a:p>
            <a:pPr algn="ctr"/>
            <a:r>
              <a:rPr lang="es-MX" dirty="0"/>
              <a:t>° ¿En algún momento a tenido algún desacuerdo (nos puede compartir cual ha sido)?</a:t>
            </a:r>
          </a:p>
        </p:txBody>
      </p:sp>
    </p:spTree>
    <p:extLst>
      <p:ext uri="{BB962C8B-B14F-4D97-AF65-F5344CB8AC3E}">
        <p14:creationId xmlns:p14="http://schemas.microsoft.com/office/powerpoint/2010/main" val="17846654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704</Words>
  <Application>Microsoft Office PowerPoint</Application>
  <PresentationFormat>Panorámica</PresentationFormat>
  <Paragraphs>60</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Britannic Bold</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Imelda Cuadros</dc:creator>
  <cp:lastModifiedBy>Imelda Cuadros</cp:lastModifiedBy>
  <cp:revision>3</cp:revision>
  <dcterms:created xsi:type="dcterms:W3CDTF">2021-10-10T16:13:14Z</dcterms:created>
  <dcterms:modified xsi:type="dcterms:W3CDTF">2021-10-14T20:13:17Z</dcterms:modified>
</cp:coreProperties>
</file>