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4"/>
  </p:notesMasterIdLst>
  <p:sldIdLst>
    <p:sldId id="256" r:id="rId2"/>
    <p:sldId id="257" r:id="rId3"/>
    <p:sldId id="263" r:id="rId4"/>
    <p:sldId id="275" r:id="rId5"/>
    <p:sldId id="274" r:id="rId6"/>
    <p:sldId id="276" r:id="rId7"/>
    <p:sldId id="277" r:id="rId8"/>
    <p:sldId id="278" r:id="rId9"/>
    <p:sldId id="258" r:id="rId10"/>
    <p:sldId id="262" r:id="rId11"/>
    <p:sldId id="271" r:id="rId12"/>
    <p:sldId id="264" r:id="rId13"/>
    <p:sldId id="265" r:id="rId14"/>
    <p:sldId id="279" r:id="rId15"/>
    <p:sldId id="280" r:id="rId16"/>
    <p:sldId id="281" r:id="rId17"/>
    <p:sldId id="282" r:id="rId18"/>
    <p:sldId id="266" r:id="rId19"/>
    <p:sldId id="269" r:id="rId20"/>
    <p:sldId id="273" r:id="rId21"/>
    <p:sldId id="270" r:id="rId22"/>
    <p:sldId id="260" r:id="rId23"/>
  </p:sldIdLst>
  <p:sldSz cx="9144000" cy="5143500" type="screen16x9"/>
  <p:notesSz cx="6858000" cy="9144000"/>
  <p:embeddedFontLst>
    <p:embeddedFont>
      <p:font typeface="Pacifico" panose="020B0604020202020204" charset="0"/>
      <p:regular r:id="rId25"/>
    </p:embeddedFont>
    <p:embeddedFont>
      <p:font typeface="Amatic SC" panose="020B0604020202020204" charset="-79"/>
      <p:regular r:id="rId26"/>
      <p:bold r:id="rId27"/>
    </p:embeddedFont>
    <p:embeddedFont>
      <p:font typeface="Century Gothic" panose="020B0502020202020204" pitchFamily="34" charset="0"/>
      <p:regular r:id="rId28"/>
      <p:bold r:id="rId29"/>
      <p:italic r:id="rId30"/>
      <p:boldItalic r:id="rId31"/>
    </p:embeddedFon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Comfortaa" panose="020B0604020202020204" charset="0"/>
      <p:regular r:id="rId36"/>
      <p:bold r:id="rId37"/>
    </p:embeddedFont>
    <p:embeddedFont>
      <p:font typeface="Segoe UI" panose="020B0502040204020203" pitchFamily="34" charset="0"/>
      <p:regular r:id="rId38"/>
      <p:bold r:id="rId39"/>
      <p:italic r:id="rId40"/>
      <p:boldItalic r:id="rId41"/>
    </p:embeddedFont>
    <p:embeddedFont>
      <p:font typeface="Bebas Neue" panose="020B0604020202020204" charset="0"/>
      <p:regular r:id="rId42"/>
    </p:embeddedFont>
    <p:embeddedFont>
      <p:font typeface="Candara Light" panose="020E0502030303020204" pitchFamily="34" charset="0"/>
      <p:regular r:id="rId43"/>
      <p:italic r:id="rId44"/>
    </p:embeddedFont>
    <p:embeddedFont>
      <p:font typeface="Goudy Stout" panose="0202090407030B020401" pitchFamily="18" charset="0"/>
      <p:regular r:id="rId4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88" autoAdjust="0"/>
    <p:restoredTop sz="94660"/>
  </p:normalViewPr>
  <p:slideViewPr>
    <p:cSldViewPr snapToGrid="0">
      <p:cViewPr varScale="1">
        <p:scale>
          <a:sx n="93" d="100"/>
          <a:sy n="93" d="100"/>
        </p:scale>
        <p:origin x="204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9" Type="http://schemas.openxmlformats.org/officeDocument/2006/relationships/font" Target="fonts/font15.fntdata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42" Type="http://schemas.openxmlformats.org/officeDocument/2006/relationships/font" Target="fonts/font18.fntdata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5.fntdata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font" Target="fonts/font16.fntdata"/><Relationship Id="rId45" Type="http://schemas.openxmlformats.org/officeDocument/2006/relationships/font" Target="fonts/font21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4" Type="http://schemas.openxmlformats.org/officeDocument/2006/relationships/font" Target="fonts/font2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43" Type="http://schemas.openxmlformats.org/officeDocument/2006/relationships/font" Target="fonts/font19.fntdata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font" Target="fonts/font14.fntdata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font" Target="fonts/font1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0219117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f29d652d93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f29d652d93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54141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f29d652d93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f29d652d93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89345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f29d652d93_0_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f29d652d93_0_1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473346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f29d652d93_0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f29d652d93_0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876441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f29d652d93_0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f29d652d93_0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447943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f29d652d93_0_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f29d652d93_0_1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874796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f29d652d93_0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f29d652d93_0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427235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f29d652d93_0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f29d652d93_0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0150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title"/>
          </p:nvPr>
        </p:nvSpPr>
        <p:spPr>
          <a:xfrm>
            <a:off x="4745375" y="1558900"/>
            <a:ext cx="2898900" cy="185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800">
                <a:latin typeface="Bebas Neue"/>
                <a:ea typeface="Bebas Neue"/>
                <a:cs typeface="Bebas Neue"/>
                <a:sym typeface="Bebas Neue"/>
              </a:rPr>
              <a:t>Escuela Normal de Educación Preescolar </a:t>
            </a:r>
            <a:endParaRPr sz="3800" dirty="0">
              <a:latin typeface="Bebas Neue"/>
              <a:ea typeface="Bebas Neue"/>
              <a:cs typeface="Bebas Neue"/>
              <a:sym typeface="Bebas Neue"/>
            </a:endParaRPr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46775" y="1183500"/>
            <a:ext cx="3509875" cy="260990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/>
          <p:nvPr/>
        </p:nvSpPr>
        <p:spPr>
          <a:xfrm>
            <a:off x="-42312" y="4205537"/>
            <a:ext cx="9228625" cy="579925"/>
          </a:xfrm>
          <a:custGeom>
            <a:avLst/>
            <a:gdLst/>
            <a:ahLst/>
            <a:cxnLst/>
            <a:rect l="l" t="t" r="r" b="b"/>
            <a:pathLst>
              <a:path w="369145" h="23197" extrusionOk="0">
                <a:moveTo>
                  <a:pt x="0" y="23197"/>
                </a:moveTo>
                <a:cubicBezTo>
                  <a:pt x="9173" y="20358"/>
                  <a:pt x="33561" y="6379"/>
                  <a:pt x="55038" y="6161"/>
                </a:cubicBezTo>
                <a:cubicBezTo>
                  <a:pt x="76515" y="5943"/>
                  <a:pt x="103670" y="22833"/>
                  <a:pt x="128860" y="21887"/>
                </a:cubicBezTo>
                <a:cubicBezTo>
                  <a:pt x="154050" y="20941"/>
                  <a:pt x="180769" y="1138"/>
                  <a:pt x="206177" y="483"/>
                </a:cubicBezTo>
                <a:cubicBezTo>
                  <a:pt x="231585" y="-172"/>
                  <a:pt x="261871" y="18028"/>
                  <a:pt x="281309" y="17955"/>
                </a:cubicBezTo>
                <a:cubicBezTo>
                  <a:pt x="300747" y="17882"/>
                  <a:pt x="308901" y="-318"/>
                  <a:pt x="322806" y="46"/>
                </a:cubicBezTo>
                <a:cubicBezTo>
                  <a:pt x="336711" y="410"/>
                  <a:pt x="357170" y="19194"/>
                  <a:pt x="364741" y="20140"/>
                </a:cubicBezTo>
                <a:cubicBezTo>
                  <a:pt x="372313" y="21087"/>
                  <a:pt x="367653" y="8128"/>
                  <a:pt x="368235" y="5725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7" name="Google Shape;57;p13"/>
          <p:cNvSpPr/>
          <p:nvPr/>
        </p:nvSpPr>
        <p:spPr>
          <a:xfrm>
            <a:off x="-42312" y="4434362"/>
            <a:ext cx="9228625" cy="579925"/>
          </a:xfrm>
          <a:custGeom>
            <a:avLst/>
            <a:gdLst/>
            <a:ahLst/>
            <a:cxnLst/>
            <a:rect l="l" t="t" r="r" b="b"/>
            <a:pathLst>
              <a:path w="369145" h="23197" extrusionOk="0">
                <a:moveTo>
                  <a:pt x="0" y="23197"/>
                </a:moveTo>
                <a:cubicBezTo>
                  <a:pt x="9173" y="20358"/>
                  <a:pt x="33561" y="6379"/>
                  <a:pt x="55038" y="6161"/>
                </a:cubicBezTo>
                <a:cubicBezTo>
                  <a:pt x="76515" y="5943"/>
                  <a:pt x="103670" y="22833"/>
                  <a:pt x="128860" y="21887"/>
                </a:cubicBezTo>
                <a:cubicBezTo>
                  <a:pt x="154050" y="20941"/>
                  <a:pt x="180769" y="1138"/>
                  <a:pt x="206177" y="483"/>
                </a:cubicBezTo>
                <a:cubicBezTo>
                  <a:pt x="231585" y="-172"/>
                  <a:pt x="261871" y="18028"/>
                  <a:pt x="281309" y="17955"/>
                </a:cubicBezTo>
                <a:cubicBezTo>
                  <a:pt x="300747" y="17882"/>
                  <a:pt x="308901" y="-318"/>
                  <a:pt x="322806" y="46"/>
                </a:cubicBezTo>
                <a:cubicBezTo>
                  <a:pt x="336711" y="410"/>
                  <a:pt x="357170" y="19194"/>
                  <a:pt x="364741" y="20140"/>
                </a:cubicBezTo>
                <a:cubicBezTo>
                  <a:pt x="372313" y="21087"/>
                  <a:pt x="367653" y="8128"/>
                  <a:pt x="368235" y="5725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6"/>
          <p:cNvSpPr txBox="1">
            <a:spLocks noGrp="1"/>
          </p:cNvSpPr>
          <p:nvPr>
            <p:ph type="ctrTitle"/>
          </p:nvPr>
        </p:nvSpPr>
        <p:spPr>
          <a:xfrm>
            <a:off x="0" y="143975"/>
            <a:ext cx="9144000" cy="792600"/>
          </a:xfrm>
          <a:prstGeom prst="rect">
            <a:avLst/>
          </a:prstGeom>
          <a:solidFill>
            <a:srgbClr val="CC4125"/>
          </a:solidFill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1">
                <a:solidFill>
                  <a:srgbClr val="F1C232"/>
                </a:solidFill>
                <a:latin typeface="Amatic SC"/>
                <a:ea typeface="Amatic SC"/>
                <a:cs typeface="Amatic SC"/>
                <a:sym typeface="Amatic SC"/>
              </a:rPr>
              <a:t>observación </a:t>
            </a:r>
            <a:endParaRPr b="1">
              <a:solidFill>
                <a:srgbClr val="F1C232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5" name="Google Shape;76;p15"/>
          <p:cNvSpPr txBox="1">
            <a:spLocks/>
          </p:cNvSpPr>
          <p:nvPr/>
        </p:nvSpPr>
        <p:spPr>
          <a:xfrm>
            <a:off x="244896" y="1330032"/>
            <a:ext cx="1505860" cy="3439800"/>
          </a:xfrm>
          <a:prstGeom prst="rect">
            <a:avLst/>
          </a:prstGeom>
          <a:noFill/>
          <a:ln w="38100" cap="flat" cmpd="sng">
            <a:solidFill>
              <a:schemeClr val="accent4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-304800" algn="l">
              <a:lnSpc>
                <a:spcPct val="150000"/>
              </a:lnSpc>
              <a:buSzPts val="1200"/>
              <a:buFont typeface="Comfortaa"/>
              <a:buChar char="●"/>
            </a:pPr>
            <a:r>
              <a:rPr lang="es-MX" sz="1200" dirty="0" smtClean="0">
                <a:latin typeface="Comfortaa"/>
                <a:ea typeface="Comfortaa"/>
                <a:cs typeface="Comfortaa"/>
                <a:sym typeface="Comfortaa"/>
              </a:rPr>
              <a:t>Día 1</a:t>
            </a:r>
          </a:p>
          <a:p>
            <a:pPr marL="152400" indent="0" algn="l">
              <a:lnSpc>
                <a:spcPct val="150000"/>
              </a:lnSpc>
              <a:buSzPts val="1200"/>
            </a:pPr>
            <a:r>
              <a:rPr lang="es-MX" sz="1200" dirty="0" smtClean="0">
                <a:latin typeface="Comfortaa"/>
                <a:ea typeface="Comfortaa"/>
                <a:cs typeface="Comfortaa"/>
                <a:sym typeface="Comfortaa"/>
              </a:rPr>
              <a:t>Planeo las actividades para esta semana de práctica</a:t>
            </a:r>
            <a:endParaRPr lang="es-MX" sz="1200" dirty="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6" name="Google Shape;77;p15"/>
          <p:cNvSpPr txBox="1">
            <a:spLocks/>
          </p:cNvSpPr>
          <p:nvPr/>
        </p:nvSpPr>
        <p:spPr>
          <a:xfrm>
            <a:off x="1953360" y="1327793"/>
            <a:ext cx="1559692" cy="3442039"/>
          </a:xfrm>
          <a:prstGeom prst="rect">
            <a:avLst/>
          </a:prstGeom>
          <a:noFill/>
          <a:ln w="38100" cap="flat" cmpd="sng">
            <a:solidFill>
              <a:schemeClr val="accent4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-304800" algn="l">
              <a:lnSpc>
                <a:spcPct val="150000"/>
              </a:lnSpc>
              <a:buSzPts val="1200"/>
              <a:buFont typeface="Comfortaa"/>
              <a:buChar char="●"/>
            </a:pPr>
            <a:r>
              <a:rPr lang="es-MX" sz="1200" dirty="0" smtClean="0">
                <a:latin typeface="Comfortaa"/>
                <a:ea typeface="Comfortaa"/>
                <a:cs typeface="Comfortaa"/>
                <a:sym typeface="Comfortaa"/>
              </a:rPr>
              <a:t>Día 2</a:t>
            </a:r>
          </a:p>
          <a:p>
            <a:pPr marL="152400" indent="0" algn="l">
              <a:lnSpc>
                <a:spcPct val="150000"/>
              </a:lnSpc>
              <a:buSzPts val="1200"/>
            </a:pPr>
            <a:r>
              <a:rPr lang="es-MX" sz="1200" dirty="0" smtClean="0">
                <a:latin typeface="Comfortaa"/>
                <a:ea typeface="Comfortaa"/>
                <a:cs typeface="Comfortaa"/>
                <a:sym typeface="Comfortaa"/>
              </a:rPr>
              <a:t>Estableció contacto con los padres de familia para solicitarles materiales que necesitara para la jornada de  practica</a:t>
            </a:r>
            <a:endParaRPr lang="es-MX" sz="1200" dirty="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7" name="Google Shape;77;p15"/>
          <p:cNvSpPr txBox="1">
            <a:spLocks/>
          </p:cNvSpPr>
          <p:nvPr/>
        </p:nvSpPr>
        <p:spPr>
          <a:xfrm>
            <a:off x="3792154" y="1327791"/>
            <a:ext cx="1559692" cy="3442039"/>
          </a:xfrm>
          <a:prstGeom prst="rect">
            <a:avLst/>
          </a:prstGeom>
          <a:noFill/>
          <a:ln w="38100" cap="flat" cmpd="sng">
            <a:solidFill>
              <a:schemeClr val="accent4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-304800" algn="l">
              <a:lnSpc>
                <a:spcPct val="150000"/>
              </a:lnSpc>
              <a:buSzPts val="1200"/>
              <a:buFont typeface="Comfortaa"/>
              <a:buChar char="●"/>
            </a:pPr>
            <a:r>
              <a:rPr lang="es-MX" sz="1200" dirty="0" smtClean="0">
                <a:latin typeface="Comfortaa"/>
                <a:ea typeface="Comfortaa"/>
                <a:cs typeface="Comfortaa"/>
                <a:sym typeface="Comfortaa"/>
              </a:rPr>
              <a:t>Día 3</a:t>
            </a:r>
          </a:p>
          <a:p>
            <a:pPr marL="152400" indent="0" algn="l">
              <a:lnSpc>
                <a:spcPct val="150000"/>
              </a:lnSpc>
              <a:buSzPts val="1200"/>
            </a:pPr>
            <a:r>
              <a:rPr lang="es-MX" sz="1200" dirty="0" smtClean="0">
                <a:latin typeface="Comfortaa"/>
                <a:ea typeface="Comfortaa"/>
                <a:cs typeface="Comfortaa"/>
                <a:sym typeface="Comfortaa"/>
              </a:rPr>
              <a:t>Se conectó a la clase programada con el grupo de acuerdo a lo planeado, logrando la participación de los </a:t>
            </a:r>
            <a:r>
              <a:rPr lang="es-MX" sz="1200" dirty="0" smtClean="0">
                <a:latin typeface="Comfortaa"/>
                <a:ea typeface="Comfortaa"/>
                <a:cs typeface="Comfortaa"/>
                <a:sym typeface="Comfortaa"/>
              </a:rPr>
              <a:t>alumnos</a:t>
            </a:r>
            <a:r>
              <a:rPr lang="es-MX" sz="1200" dirty="0" smtClean="0">
                <a:latin typeface="Comfortaa"/>
                <a:ea typeface="Comfortaa"/>
                <a:cs typeface="Comfortaa"/>
                <a:sym typeface="Comfortaa"/>
              </a:rPr>
              <a:t>.</a:t>
            </a:r>
            <a:endParaRPr lang="es-MX" sz="1200" dirty="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8" name="Google Shape;77;p15"/>
          <p:cNvSpPr txBox="1">
            <a:spLocks/>
          </p:cNvSpPr>
          <p:nvPr/>
        </p:nvSpPr>
        <p:spPr>
          <a:xfrm>
            <a:off x="5516201" y="1327790"/>
            <a:ext cx="1559692" cy="3442039"/>
          </a:xfrm>
          <a:prstGeom prst="rect">
            <a:avLst/>
          </a:prstGeom>
          <a:noFill/>
          <a:ln w="38100" cap="flat" cmpd="sng">
            <a:solidFill>
              <a:schemeClr val="accent4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-304800" algn="l">
              <a:lnSpc>
                <a:spcPct val="150000"/>
              </a:lnSpc>
              <a:buSzPts val="1200"/>
              <a:buFont typeface="Comfortaa"/>
              <a:buChar char="●"/>
            </a:pPr>
            <a:r>
              <a:rPr lang="es-MX" sz="1200" dirty="0" smtClean="0">
                <a:latin typeface="Comfortaa"/>
                <a:ea typeface="Comfortaa"/>
                <a:cs typeface="Comfortaa"/>
                <a:sym typeface="Comfortaa"/>
              </a:rPr>
              <a:t>Día 4</a:t>
            </a:r>
          </a:p>
          <a:p>
            <a:pPr marL="152400" indent="0" algn="l">
              <a:lnSpc>
                <a:spcPct val="150000"/>
              </a:lnSpc>
              <a:buSzPts val="1200"/>
            </a:pPr>
            <a:r>
              <a:rPr lang="es-MX" sz="1200" dirty="0" smtClean="0">
                <a:latin typeface="Comfortaa"/>
                <a:ea typeface="Comfortaa"/>
                <a:cs typeface="Comfortaa"/>
                <a:sym typeface="Comfortaa"/>
              </a:rPr>
              <a:t>Mantiene comunicación con los padres de familia para solicitar información de los niños</a:t>
            </a:r>
            <a:endParaRPr lang="es-MX" sz="1200" dirty="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9" name="Google Shape;77;p15"/>
          <p:cNvSpPr txBox="1">
            <a:spLocks/>
          </p:cNvSpPr>
          <p:nvPr/>
        </p:nvSpPr>
        <p:spPr>
          <a:xfrm>
            <a:off x="7288545" y="1327790"/>
            <a:ext cx="1559692" cy="3442039"/>
          </a:xfrm>
          <a:prstGeom prst="rect">
            <a:avLst/>
          </a:prstGeom>
          <a:noFill/>
          <a:ln w="38100" cap="flat" cmpd="sng">
            <a:solidFill>
              <a:schemeClr val="accent4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-304800" algn="l">
              <a:lnSpc>
                <a:spcPct val="150000"/>
              </a:lnSpc>
              <a:buSzPts val="1200"/>
              <a:buFont typeface="Comfortaa"/>
              <a:buChar char="●"/>
            </a:pPr>
            <a:r>
              <a:rPr lang="es-MX" sz="1200" dirty="0" smtClean="0">
                <a:latin typeface="Comfortaa"/>
                <a:ea typeface="Comfortaa"/>
                <a:cs typeface="Comfortaa"/>
                <a:sym typeface="Comfortaa"/>
              </a:rPr>
              <a:t>Día 5</a:t>
            </a:r>
          </a:p>
          <a:p>
            <a:pPr marL="152400" indent="0" algn="l">
              <a:lnSpc>
                <a:spcPct val="150000"/>
              </a:lnSpc>
              <a:buSzPts val="1200"/>
            </a:pPr>
            <a:r>
              <a:rPr lang="es-MX" sz="1200" dirty="0" smtClean="0">
                <a:latin typeface="Comfortaa"/>
                <a:ea typeface="Comfortaa"/>
                <a:cs typeface="Comfortaa"/>
                <a:sym typeface="Comfortaa"/>
              </a:rPr>
              <a:t>Realizó su clase en línea de acuerdo a lo planeado previendo materiales de apoyo llamativos para los niños.</a:t>
            </a:r>
            <a:endParaRPr lang="es-MX" sz="1200" dirty="0">
              <a:latin typeface="Comfortaa"/>
              <a:ea typeface="Comfortaa"/>
              <a:cs typeface="Comfortaa"/>
              <a:sym typeface="Comfortaa"/>
            </a:endParaRPr>
          </a:p>
        </p:txBody>
      </p:sp>
    </p:spTree>
    <p:extLst>
      <p:ext uri="{BB962C8B-B14F-4D97-AF65-F5344CB8AC3E}">
        <p14:creationId xmlns:p14="http://schemas.microsoft.com/office/powerpoint/2010/main" val="3884204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6"/>
          <p:cNvSpPr txBox="1">
            <a:spLocks noGrp="1"/>
          </p:cNvSpPr>
          <p:nvPr>
            <p:ph type="ctrTitle"/>
          </p:nvPr>
        </p:nvSpPr>
        <p:spPr>
          <a:xfrm>
            <a:off x="0" y="143975"/>
            <a:ext cx="9144000" cy="7926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1" dirty="0" smtClean="0">
                <a:solidFill>
                  <a:srgbClr val="92D050"/>
                </a:solidFill>
                <a:latin typeface="Amatic SC"/>
                <a:ea typeface="Amatic SC"/>
                <a:cs typeface="Amatic SC"/>
                <a:sym typeface="Amatic SC"/>
              </a:rPr>
              <a:t>FORTALEZAS  </a:t>
            </a:r>
            <a:endParaRPr b="1" dirty="0">
              <a:solidFill>
                <a:srgbClr val="92D050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5" name="Google Shape;76;p15"/>
          <p:cNvSpPr txBox="1">
            <a:spLocks/>
          </p:cNvSpPr>
          <p:nvPr/>
        </p:nvSpPr>
        <p:spPr>
          <a:xfrm>
            <a:off x="254944" y="1330032"/>
            <a:ext cx="8436880" cy="3439800"/>
          </a:xfrm>
          <a:prstGeom prst="rect">
            <a:avLst/>
          </a:prstGeom>
          <a:noFill/>
          <a:ln w="38100" cap="flat" cmpd="sng">
            <a:solidFill>
              <a:schemeClr val="accent6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52400" indent="0" algn="l">
              <a:lnSpc>
                <a:spcPct val="150000"/>
              </a:lnSpc>
              <a:buSzPts val="1200"/>
            </a:pPr>
            <a:r>
              <a:rPr lang="es-MX" sz="1200" dirty="0" smtClean="0">
                <a:latin typeface="Comfortaa"/>
                <a:ea typeface="Comfortaa"/>
                <a:cs typeface="Comfortaa"/>
                <a:sym typeface="Comfortaa"/>
              </a:rPr>
              <a:t>Envía la planeación en tiempo y forma y muestra disposición ante las sugerencias, </a:t>
            </a:r>
            <a:r>
              <a:rPr lang="es-MX" sz="1200" dirty="0" smtClean="0"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s-MX" sz="1200" dirty="0" err="1" smtClean="0">
                <a:latin typeface="Comfortaa"/>
                <a:ea typeface="Comfortaa"/>
                <a:cs typeface="Comfortaa"/>
                <a:sym typeface="Comfortaa"/>
              </a:rPr>
              <a:t>prevee</a:t>
            </a:r>
            <a:r>
              <a:rPr lang="es-MX" sz="1200" dirty="0" smtClean="0"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s-MX" sz="1200" dirty="0" smtClean="0">
                <a:latin typeface="Comfortaa"/>
                <a:ea typeface="Comfortaa"/>
                <a:cs typeface="Comfortaa"/>
                <a:sym typeface="Comfortaa"/>
              </a:rPr>
              <a:t>los </a:t>
            </a:r>
            <a:r>
              <a:rPr lang="es-MX" sz="1200" dirty="0" smtClean="0">
                <a:latin typeface="Comfortaa"/>
                <a:ea typeface="Comfortaa"/>
                <a:cs typeface="Comfortaa"/>
                <a:sym typeface="Comfortaa"/>
              </a:rPr>
              <a:t>materiales que va a utilizar para las clases virtuales.</a:t>
            </a:r>
          </a:p>
        </p:txBody>
      </p:sp>
    </p:spTree>
    <p:extLst>
      <p:ext uri="{BB962C8B-B14F-4D97-AF65-F5344CB8AC3E}">
        <p14:creationId xmlns:p14="http://schemas.microsoft.com/office/powerpoint/2010/main" val="2312143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56;p13"/>
          <p:cNvSpPr/>
          <p:nvPr/>
        </p:nvSpPr>
        <p:spPr>
          <a:xfrm>
            <a:off x="-42312" y="4205537"/>
            <a:ext cx="9228625" cy="579925"/>
          </a:xfrm>
          <a:custGeom>
            <a:avLst/>
            <a:gdLst/>
            <a:ahLst/>
            <a:cxnLst/>
            <a:rect l="l" t="t" r="r" b="b"/>
            <a:pathLst>
              <a:path w="369145" h="23197" extrusionOk="0">
                <a:moveTo>
                  <a:pt x="0" y="23197"/>
                </a:moveTo>
                <a:cubicBezTo>
                  <a:pt x="9173" y="20358"/>
                  <a:pt x="33561" y="6379"/>
                  <a:pt x="55038" y="6161"/>
                </a:cubicBezTo>
                <a:cubicBezTo>
                  <a:pt x="76515" y="5943"/>
                  <a:pt x="103670" y="22833"/>
                  <a:pt x="128860" y="21887"/>
                </a:cubicBezTo>
                <a:cubicBezTo>
                  <a:pt x="154050" y="20941"/>
                  <a:pt x="180769" y="1138"/>
                  <a:pt x="206177" y="483"/>
                </a:cubicBezTo>
                <a:cubicBezTo>
                  <a:pt x="231585" y="-172"/>
                  <a:pt x="261871" y="18028"/>
                  <a:pt x="281309" y="17955"/>
                </a:cubicBezTo>
                <a:cubicBezTo>
                  <a:pt x="300747" y="17882"/>
                  <a:pt x="308901" y="-318"/>
                  <a:pt x="322806" y="46"/>
                </a:cubicBezTo>
                <a:cubicBezTo>
                  <a:pt x="336711" y="410"/>
                  <a:pt x="357170" y="19194"/>
                  <a:pt x="364741" y="20140"/>
                </a:cubicBezTo>
                <a:cubicBezTo>
                  <a:pt x="372313" y="21087"/>
                  <a:pt x="367653" y="8128"/>
                  <a:pt x="368235" y="5725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Google Shape;57;p13"/>
          <p:cNvSpPr/>
          <p:nvPr/>
        </p:nvSpPr>
        <p:spPr>
          <a:xfrm>
            <a:off x="-42312" y="4434362"/>
            <a:ext cx="9228625" cy="579925"/>
          </a:xfrm>
          <a:custGeom>
            <a:avLst/>
            <a:gdLst/>
            <a:ahLst/>
            <a:cxnLst/>
            <a:rect l="l" t="t" r="r" b="b"/>
            <a:pathLst>
              <a:path w="369145" h="23197" extrusionOk="0">
                <a:moveTo>
                  <a:pt x="0" y="23197"/>
                </a:moveTo>
                <a:cubicBezTo>
                  <a:pt x="9173" y="20358"/>
                  <a:pt x="33561" y="6379"/>
                  <a:pt x="55038" y="6161"/>
                </a:cubicBezTo>
                <a:cubicBezTo>
                  <a:pt x="76515" y="5943"/>
                  <a:pt x="103670" y="22833"/>
                  <a:pt x="128860" y="21887"/>
                </a:cubicBezTo>
                <a:cubicBezTo>
                  <a:pt x="154050" y="20941"/>
                  <a:pt x="180769" y="1138"/>
                  <a:pt x="206177" y="483"/>
                </a:cubicBezTo>
                <a:cubicBezTo>
                  <a:pt x="231585" y="-172"/>
                  <a:pt x="261871" y="18028"/>
                  <a:pt x="281309" y="17955"/>
                </a:cubicBezTo>
                <a:cubicBezTo>
                  <a:pt x="300747" y="17882"/>
                  <a:pt x="308901" y="-318"/>
                  <a:pt x="322806" y="46"/>
                </a:cubicBezTo>
                <a:cubicBezTo>
                  <a:pt x="336711" y="410"/>
                  <a:pt x="357170" y="19194"/>
                  <a:pt x="364741" y="20140"/>
                </a:cubicBezTo>
                <a:cubicBezTo>
                  <a:pt x="372313" y="21087"/>
                  <a:pt x="367653" y="8128"/>
                  <a:pt x="368235" y="5725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" name="CuadroTexto 4"/>
          <p:cNvSpPr txBox="1"/>
          <p:nvPr/>
        </p:nvSpPr>
        <p:spPr>
          <a:xfrm>
            <a:off x="241160" y="381837"/>
            <a:ext cx="39891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6000" b="1" dirty="0" smtClean="0">
                <a:solidFill>
                  <a:schemeClr val="accent4">
                    <a:lumMod val="50000"/>
                  </a:schemeClr>
                </a:solidFill>
                <a:latin typeface="Amatic SC" panose="020B0604020202020204" charset="-79"/>
                <a:cs typeface="Amatic SC" panose="020B0604020202020204" charset="-79"/>
              </a:rPr>
              <a:t>Notas </a:t>
            </a:r>
            <a:endParaRPr lang="es-MX" sz="6000" b="1" dirty="0">
              <a:solidFill>
                <a:schemeClr val="accent4">
                  <a:lumMod val="50000"/>
                </a:schemeClr>
              </a:solidFill>
              <a:latin typeface="Amatic SC" panose="020B0604020202020204" charset="-79"/>
              <a:cs typeface="Amatic SC" panose="020B060402020202020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387953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>
                <a:latin typeface="Goudy Stout" panose="0202090407030B020401" pitchFamily="18" charset="0"/>
              </a:rPr>
              <a:t>segunda jornada</a:t>
            </a:r>
            <a:endParaRPr lang="es-MX" dirty="0">
              <a:latin typeface="Goudy Stout" panose="0202090407030B020401" pitchFamily="18" charset="0"/>
            </a:endParaRPr>
          </a:p>
        </p:txBody>
      </p:sp>
      <p:sp>
        <p:nvSpPr>
          <p:cNvPr id="3" name="Google Shape;56;p13"/>
          <p:cNvSpPr/>
          <p:nvPr/>
        </p:nvSpPr>
        <p:spPr>
          <a:xfrm>
            <a:off x="-42312" y="4205537"/>
            <a:ext cx="9228625" cy="579925"/>
          </a:xfrm>
          <a:custGeom>
            <a:avLst/>
            <a:gdLst/>
            <a:ahLst/>
            <a:cxnLst/>
            <a:rect l="l" t="t" r="r" b="b"/>
            <a:pathLst>
              <a:path w="369145" h="23197" extrusionOk="0">
                <a:moveTo>
                  <a:pt x="0" y="23197"/>
                </a:moveTo>
                <a:cubicBezTo>
                  <a:pt x="9173" y="20358"/>
                  <a:pt x="33561" y="6379"/>
                  <a:pt x="55038" y="6161"/>
                </a:cubicBezTo>
                <a:cubicBezTo>
                  <a:pt x="76515" y="5943"/>
                  <a:pt x="103670" y="22833"/>
                  <a:pt x="128860" y="21887"/>
                </a:cubicBezTo>
                <a:cubicBezTo>
                  <a:pt x="154050" y="20941"/>
                  <a:pt x="180769" y="1138"/>
                  <a:pt x="206177" y="483"/>
                </a:cubicBezTo>
                <a:cubicBezTo>
                  <a:pt x="231585" y="-172"/>
                  <a:pt x="261871" y="18028"/>
                  <a:pt x="281309" y="17955"/>
                </a:cubicBezTo>
                <a:cubicBezTo>
                  <a:pt x="300747" y="17882"/>
                  <a:pt x="308901" y="-318"/>
                  <a:pt x="322806" y="46"/>
                </a:cubicBezTo>
                <a:cubicBezTo>
                  <a:pt x="336711" y="410"/>
                  <a:pt x="357170" y="19194"/>
                  <a:pt x="364741" y="20140"/>
                </a:cubicBezTo>
                <a:cubicBezTo>
                  <a:pt x="372313" y="21087"/>
                  <a:pt x="367653" y="8128"/>
                  <a:pt x="368235" y="5725"/>
                </a:cubicBezTo>
              </a:path>
            </a:pathLst>
          </a:custGeom>
          <a:noFill/>
          <a:ln w="28575" cap="flat" cmpd="sng">
            <a:solidFill>
              <a:schemeClr val="accent3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Google Shape;57;p13"/>
          <p:cNvSpPr/>
          <p:nvPr/>
        </p:nvSpPr>
        <p:spPr>
          <a:xfrm>
            <a:off x="-84625" y="3915574"/>
            <a:ext cx="9228625" cy="579925"/>
          </a:xfrm>
          <a:custGeom>
            <a:avLst/>
            <a:gdLst/>
            <a:ahLst/>
            <a:cxnLst/>
            <a:rect l="l" t="t" r="r" b="b"/>
            <a:pathLst>
              <a:path w="369145" h="23197" extrusionOk="0">
                <a:moveTo>
                  <a:pt x="0" y="23197"/>
                </a:moveTo>
                <a:cubicBezTo>
                  <a:pt x="9173" y="20358"/>
                  <a:pt x="33561" y="6379"/>
                  <a:pt x="55038" y="6161"/>
                </a:cubicBezTo>
                <a:cubicBezTo>
                  <a:pt x="76515" y="5943"/>
                  <a:pt x="103670" y="22833"/>
                  <a:pt x="128860" y="21887"/>
                </a:cubicBezTo>
                <a:cubicBezTo>
                  <a:pt x="154050" y="20941"/>
                  <a:pt x="180769" y="1138"/>
                  <a:pt x="206177" y="483"/>
                </a:cubicBezTo>
                <a:cubicBezTo>
                  <a:pt x="231585" y="-172"/>
                  <a:pt x="261871" y="18028"/>
                  <a:pt x="281309" y="17955"/>
                </a:cubicBezTo>
                <a:cubicBezTo>
                  <a:pt x="300747" y="17882"/>
                  <a:pt x="308901" y="-318"/>
                  <a:pt x="322806" y="46"/>
                </a:cubicBezTo>
                <a:cubicBezTo>
                  <a:pt x="336711" y="410"/>
                  <a:pt x="357170" y="19194"/>
                  <a:pt x="364741" y="20140"/>
                </a:cubicBezTo>
                <a:cubicBezTo>
                  <a:pt x="372313" y="21087"/>
                  <a:pt x="367653" y="8128"/>
                  <a:pt x="368235" y="5725"/>
                </a:cubicBezTo>
              </a:path>
            </a:pathLst>
          </a:custGeom>
          <a:noFill/>
          <a:ln w="28575" cap="flat" cmpd="sng">
            <a:solidFill>
              <a:schemeClr val="accent3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" name="Google Shape;56;p13"/>
          <p:cNvSpPr/>
          <p:nvPr/>
        </p:nvSpPr>
        <p:spPr>
          <a:xfrm>
            <a:off x="-84625" y="886642"/>
            <a:ext cx="9228625" cy="579925"/>
          </a:xfrm>
          <a:custGeom>
            <a:avLst/>
            <a:gdLst/>
            <a:ahLst/>
            <a:cxnLst/>
            <a:rect l="l" t="t" r="r" b="b"/>
            <a:pathLst>
              <a:path w="369145" h="23197" extrusionOk="0">
                <a:moveTo>
                  <a:pt x="0" y="23197"/>
                </a:moveTo>
                <a:cubicBezTo>
                  <a:pt x="9173" y="20358"/>
                  <a:pt x="33561" y="6379"/>
                  <a:pt x="55038" y="6161"/>
                </a:cubicBezTo>
                <a:cubicBezTo>
                  <a:pt x="76515" y="5943"/>
                  <a:pt x="103670" y="22833"/>
                  <a:pt x="128860" y="21887"/>
                </a:cubicBezTo>
                <a:cubicBezTo>
                  <a:pt x="154050" y="20941"/>
                  <a:pt x="180769" y="1138"/>
                  <a:pt x="206177" y="483"/>
                </a:cubicBezTo>
                <a:cubicBezTo>
                  <a:pt x="231585" y="-172"/>
                  <a:pt x="261871" y="18028"/>
                  <a:pt x="281309" y="17955"/>
                </a:cubicBezTo>
                <a:cubicBezTo>
                  <a:pt x="300747" y="17882"/>
                  <a:pt x="308901" y="-318"/>
                  <a:pt x="322806" y="46"/>
                </a:cubicBezTo>
                <a:cubicBezTo>
                  <a:pt x="336711" y="410"/>
                  <a:pt x="357170" y="19194"/>
                  <a:pt x="364741" y="20140"/>
                </a:cubicBezTo>
                <a:cubicBezTo>
                  <a:pt x="372313" y="21087"/>
                  <a:pt x="367653" y="8128"/>
                  <a:pt x="368235" y="5725"/>
                </a:cubicBezTo>
              </a:path>
            </a:pathLst>
          </a:custGeom>
          <a:noFill/>
          <a:ln w="28575" cap="flat" cmpd="sng">
            <a:solidFill>
              <a:schemeClr val="accent3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Google Shape;57;p13"/>
          <p:cNvSpPr/>
          <p:nvPr/>
        </p:nvSpPr>
        <p:spPr>
          <a:xfrm>
            <a:off x="-84625" y="1115467"/>
            <a:ext cx="9228625" cy="579925"/>
          </a:xfrm>
          <a:custGeom>
            <a:avLst/>
            <a:gdLst/>
            <a:ahLst/>
            <a:cxnLst/>
            <a:rect l="l" t="t" r="r" b="b"/>
            <a:pathLst>
              <a:path w="369145" h="23197" extrusionOk="0">
                <a:moveTo>
                  <a:pt x="0" y="23197"/>
                </a:moveTo>
                <a:cubicBezTo>
                  <a:pt x="9173" y="20358"/>
                  <a:pt x="33561" y="6379"/>
                  <a:pt x="55038" y="6161"/>
                </a:cubicBezTo>
                <a:cubicBezTo>
                  <a:pt x="76515" y="5943"/>
                  <a:pt x="103670" y="22833"/>
                  <a:pt x="128860" y="21887"/>
                </a:cubicBezTo>
                <a:cubicBezTo>
                  <a:pt x="154050" y="20941"/>
                  <a:pt x="180769" y="1138"/>
                  <a:pt x="206177" y="483"/>
                </a:cubicBezTo>
                <a:cubicBezTo>
                  <a:pt x="231585" y="-172"/>
                  <a:pt x="261871" y="18028"/>
                  <a:pt x="281309" y="17955"/>
                </a:cubicBezTo>
                <a:cubicBezTo>
                  <a:pt x="300747" y="17882"/>
                  <a:pt x="308901" y="-318"/>
                  <a:pt x="322806" y="46"/>
                </a:cubicBezTo>
                <a:cubicBezTo>
                  <a:pt x="336711" y="410"/>
                  <a:pt x="357170" y="19194"/>
                  <a:pt x="364741" y="20140"/>
                </a:cubicBezTo>
                <a:cubicBezTo>
                  <a:pt x="372313" y="21087"/>
                  <a:pt x="367653" y="8128"/>
                  <a:pt x="368235" y="5725"/>
                </a:cubicBezTo>
              </a:path>
            </a:pathLst>
          </a:custGeom>
          <a:noFill/>
          <a:ln w="28575" cap="flat" cmpd="sng">
            <a:solidFill>
              <a:schemeClr val="accent3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805891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Imagen 7" descr="Imagen que contiene dibujo, cuarto, alimentos&#10;&#10;Descripción generada automáticamen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071" y="2872717"/>
            <a:ext cx="307975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" name="Imagen 9" descr="Icono&#10;&#10;Descripción generada automáticamen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041" y="2874452"/>
            <a:ext cx="358775" cy="36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Imagen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4973" y="2884844"/>
            <a:ext cx="352425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Imagen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0824" y="2807777"/>
            <a:ext cx="390525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0" y="776860"/>
            <a:ext cx="9144000" cy="2400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 Light" panose="020E0502030303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Instrucciones: Este instrumento se realizar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á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 Light" panose="020E0502030303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de manera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 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 Light" panose="020E0502030303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semanal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 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 Light" panose="020E0502030303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y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 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 Light" panose="020E0502030303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contendr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á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 Light" panose="020E0502030303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informaci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ó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 Light" panose="020E0502030303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n de lo realizado durante la pr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á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 Light" panose="020E0502030303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ctica, es importante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 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 Light" panose="020E0502030303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el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 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 Light" panose="020E0502030303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llenado de todos los indicadores,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 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 Light" panose="020E0502030303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para de esta manera conocer la din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á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 Light" panose="020E0502030303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mica de trabajo que existe al interior de nuestras instituciones de pr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á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 Light" panose="020E0502030303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ctica.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 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 Light" panose="020E0502030303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Favor de contestar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 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 Light" panose="020E0502030303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de la manera m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á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 Light" panose="020E0502030303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s honesta posible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 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 Light" panose="020E0502030303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y compartir con la alumna estas sugerencias y/o recomendaciones de la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 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 Light" panose="020E0502030303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observado con la finalidad de que la alumna mejore los aspectos en los que presenta 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á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 Light" panose="020E0502030303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reas de oportunidad: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  </a:t>
            </a:r>
            <a:endParaRPr kumimoji="0" lang="es-MX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 Light" panose="020E0502030303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Comunicaci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ó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 Light" panose="020E0502030303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n con el profesor titular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  </a:t>
            </a:r>
            <a:endParaRPr kumimoji="0" lang="es-MX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 Light" panose="020E0502030303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La estudiante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 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 Light" panose="020E0502030303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normalista mantiene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 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 Light" panose="020E0502030303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comunicaci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ó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 Light" panose="020E0502030303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n constante con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 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 Light" panose="020E0502030303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el profesor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 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 Light" panose="020E0502030303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titular: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   </a:t>
            </a:r>
            <a:r>
              <a:rPr kumimoji="0" lang="es-MX" sz="12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 Light" panose="020E0502030303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Si</a:t>
            </a:r>
            <a:r>
              <a:rPr kumimoji="0" lang="es-MX" sz="12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  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     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 Light" panose="020E0502030303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No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 </a:t>
            </a:r>
            <a:endParaRPr kumimoji="0" lang="es-MX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 Light" panose="020E0502030303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Especifica los d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í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 Light" panose="020E0502030303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as de la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 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 Light" panose="020E0502030303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semana</a:t>
            </a:r>
            <a:endParaRPr kumimoji="0" lang="es-MX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  </a:t>
            </a:r>
            <a:endParaRPr kumimoji="0" lang="es-MX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s-MX" sz="12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 Light" panose="020E0502030303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Lunes</a:t>
            </a:r>
            <a:r>
              <a:rPr kumimoji="0" lang="es-MX" sz="12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 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     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 Light" panose="020E0502030303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</a:t>
            </a:r>
            <a:r>
              <a:rPr kumimoji="0" lang="es-MX" sz="12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 Light" panose="020E0502030303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Martes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   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 Light" panose="020E0502030303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</a:t>
            </a:r>
            <a:r>
              <a:rPr kumimoji="0" lang="es-MX" sz="12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 Light" panose="020E0502030303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Mi</a:t>
            </a:r>
            <a:r>
              <a:rPr kumimoji="0" lang="es-MX" sz="12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é</a:t>
            </a:r>
            <a:r>
              <a:rPr kumimoji="0" lang="es-MX" sz="12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 Light" panose="020E0502030303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rcoles</a:t>
            </a:r>
            <a:r>
              <a:rPr kumimoji="0" lang="es-MX" sz="12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 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  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 Light" panose="020E0502030303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</a:t>
            </a:r>
            <a:r>
              <a:rPr kumimoji="0" lang="es-MX" sz="12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 Light" panose="020E0502030303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Jueves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    </a:t>
            </a:r>
            <a:r>
              <a:rPr kumimoji="0" lang="es-MX" sz="12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 Light" panose="020E0502030303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Viernes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 </a:t>
            </a:r>
            <a:endParaRPr kumimoji="0" lang="es-MX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 </a:t>
            </a:r>
            <a:endParaRPr kumimoji="0" lang="es-MX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 Light" panose="020E0502030303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Especifica por favor el medio de comunicaci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ó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 Light" panose="020E0502030303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n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 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 Light" panose="020E0502030303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entre la estudiante normalista y el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 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 Light" panose="020E0502030303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profesor titular: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 </a:t>
            </a:r>
            <a:endParaRPr kumimoji="0" lang="es-MX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s-MX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0" y="3518424"/>
            <a:ext cx="9144000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s-MX" sz="1100" b="0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Segoe UI" panose="020B0502040204020203" pitchFamily="34" charset="0"/>
              </a:rPr>
              <a:t>WhatsApp</a:t>
            </a:r>
            <a:r>
              <a:rPr kumimoji="0" lang="es-MX" sz="11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Segoe UI" panose="020B0502040204020203" pitchFamily="34" charset="0"/>
              </a:rPr>
              <a:t>   </a:t>
            </a:r>
            <a:r>
              <a:rPr kumimoji="0" lang="es-MX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Segoe UI" panose="020B0502040204020203" pitchFamily="34" charset="0"/>
              </a:rPr>
              <a:t>                      Facebook                              Correo electrónico </a:t>
            </a:r>
            <a:r>
              <a:rPr kumimoji="0" lang="es-MX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Segoe UI" panose="020B0502040204020203" pitchFamily="34" charset="0"/>
              </a:rPr>
              <a:t>                                  </a:t>
            </a:r>
            <a:r>
              <a:rPr kumimoji="0" lang="es-MX" sz="11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Segoe UI" panose="020B0502040204020203" pitchFamily="34" charset="0"/>
              </a:rPr>
              <a:t>Llamadas telefónicas  </a:t>
            </a:r>
            <a:endParaRPr kumimoji="0" lang="es-MX" sz="7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s-MX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Segoe UI" panose="020B0502040204020203" pitchFamily="34" charset="0"/>
              </a:rPr>
              <a:t> </a:t>
            </a:r>
            <a:endParaRPr kumimoji="0" lang="es-MX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es-MX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Segoe UI" panose="020B0502040204020203" pitchFamily="34" charset="0"/>
              </a:rPr>
              <a:t>La estudiante normalista envío la planeación para ser revisada de manera oportuna y atendió a las sugerencias de cambio </a:t>
            </a:r>
            <a:endParaRPr kumimoji="0" lang="es-MX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s-MX" sz="11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Segoe UI" panose="020B0502040204020203" pitchFamily="34" charset="0"/>
              </a:rPr>
              <a:t>Sí</a:t>
            </a:r>
            <a:r>
              <a:rPr kumimoji="0" lang="es-MX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Segoe UI" panose="020B0502040204020203" pitchFamily="34" charset="0"/>
              </a:rPr>
              <a:t>                      No </a:t>
            </a:r>
            <a:endParaRPr kumimoji="0" lang="es-MX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s-MX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Segoe UI" panose="020B0502040204020203" pitchFamily="34" charset="0"/>
              </a:rPr>
              <a:t>Recomendaciones y/o sugerencias </a:t>
            </a:r>
            <a:endParaRPr kumimoji="0" lang="es-MX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es-MX" sz="1100" dirty="0">
              <a:latin typeface="+mj-lt"/>
              <a:cs typeface="Segoe UI" panose="020B0502040204020203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s-MX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es-MX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Segoe UI" panose="020B0502040204020203" pitchFamily="34" charset="0"/>
              </a:rPr>
              <a:t>Medios por el cual realizan las clases virtuales: </a:t>
            </a:r>
            <a:endParaRPr kumimoji="0" lang="es-MX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s-MX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950087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Imagen 5" descr="Imagen que contiene dibujo, cuarto, alimentos&#10;&#10;Descripción generada automáticamen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5929" y="228600"/>
            <a:ext cx="476250" cy="471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7" name="Imagen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525" y="266836"/>
            <a:ext cx="314325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Imagen 3" descr="Icono&#10;&#10;Descripción generada automáticament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5779" y="191679"/>
            <a:ext cx="542925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Imagen 1" descr="Icono&#10;&#10;Descripción generada automáticament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91" y="234540"/>
            <a:ext cx="404813" cy="40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Imagen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0334" y="263116"/>
            <a:ext cx="371475" cy="35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84229" y="800236"/>
            <a:ext cx="9512209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200" b="0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ndara Light" panose="020E0502030303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WhatsApp</a:t>
            </a:r>
            <a:r>
              <a:rPr kumimoji="0" lang="es-MX" sz="12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  </a:t>
            </a:r>
            <a:r>
              <a:rPr kumimoji="0" lang="es-MX" sz="12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   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                   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 Light" panose="020E0502030303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Facebook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                  </a:t>
            </a:r>
            <a:r>
              <a:rPr kumimoji="0" lang="es-MX" sz="12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 </a:t>
            </a:r>
            <a:r>
              <a:rPr kumimoji="0" lang="es-MX" sz="12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 Light" panose="020E0502030303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Zoom</a:t>
            </a:r>
            <a:r>
              <a:rPr kumimoji="0" lang="es-MX" sz="12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  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                   </a:t>
            </a:r>
            <a:r>
              <a:rPr kumimoji="0" lang="es-MX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ndara Light" panose="020E0502030303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Classroom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                  </a:t>
            </a:r>
            <a:r>
              <a:rPr kumimoji="0" lang="es-MX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ndara Light" panose="020E0502030303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Meet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  </a:t>
            </a:r>
            <a:endParaRPr kumimoji="0" lang="es-MX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0" y="1143272"/>
            <a:ext cx="9144000" cy="1179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 fontAlgn="base">
              <a:lnSpc>
                <a:spcPct val="107000"/>
              </a:lnSpc>
            </a:pPr>
            <a:r>
              <a:rPr lang="es-MX" dirty="0">
                <a:latin typeface="Candara Light" panose="020E0502030303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Otro (especifica por favor): _______________________________________________ </a:t>
            </a:r>
            <a:endParaRPr lang="es-MX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ctr" fontAlgn="base">
              <a:lnSpc>
                <a:spcPct val="107000"/>
              </a:lnSpc>
            </a:pPr>
            <a:r>
              <a:rPr lang="es-MX" dirty="0">
                <a:latin typeface="Candara Light" panose="020E0502030303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 </a:t>
            </a:r>
            <a:endParaRPr lang="es-MX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ctr" fontAlgn="base">
              <a:lnSpc>
                <a:spcPct val="107000"/>
              </a:lnSpc>
            </a:pPr>
            <a:r>
              <a:rPr lang="es-MX" sz="1200" dirty="0">
                <a:latin typeface="Candara Light" panose="020E0502030303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Día de la semana en que se impartió Lunes       Martes    </a:t>
            </a:r>
            <a:r>
              <a:rPr lang="es-MX" sz="1200" u="sng" dirty="0">
                <a:latin typeface="Candara Light" panose="020E0502030303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Miércoles </a:t>
            </a:r>
            <a:r>
              <a:rPr lang="es-MX" sz="1200" dirty="0">
                <a:latin typeface="Candara Light" panose="020E0502030303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   Jueves     </a:t>
            </a:r>
            <a:r>
              <a:rPr lang="es-MX" sz="1200" u="sng" dirty="0">
                <a:latin typeface="Candara Light" panose="020E0502030303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Viernes </a:t>
            </a:r>
            <a:endParaRPr lang="es-MX" sz="1100" u="sng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ctr" fontAlgn="base">
              <a:lnSpc>
                <a:spcPct val="107000"/>
              </a:lnSpc>
            </a:pPr>
            <a:r>
              <a:rPr lang="es-MX" sz="1200" dirty="0">
                <a:latin typeface="Candara Light" panose="020E0502030303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 </a:t>
            </a:r>
            <a:endParaRPr lang="es-MX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ctr" fontAlgn="base">
              <a:lnSpc>
                <a:spcPct val="107000"/>
              </a:lnSpc>
            </a:pPr>
            <a:r>
              <a:rPr lang="es-MX" dirty="0">
                <a:latin typeface="Candara Light" panose="020E0502030303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Tiempo de duración </a:t>
            </a:r>
            <a:r>
              <a:rPr lang="es-MX" u="sng" dirty="0" smtClean="0">
                <a:latin typeface="Candara Light" panose="020E0502030303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30 minutos</a:t>
            </a:r>
            <a:r>
              <a:rPr lang="es-MX" dirty="0">
                <a:latin typeface="Candara Light" panose="020E0502030303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 </a:t>
            </a:r>
            <a:endParaRPr lang="es-MX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271406" y="3076366"/>
            <a:ext cx="8601188" cy="24633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07000"/>
              </a:lnSpc>
              <a:buFont typeface="+mj-lt"/>
              <a:buAutoNum type="arabicPeriod" startAt="4"/>
              <a:tabLst>
                <a:tab pos="457200" algn="l"/>
              </a:tabLst>
            </a:pPr>
            <a:r>
              <a:rPr lang="es-MX" sz="2400" dirty="0">
                <a:latin typeface="Candara Light" panose="020E0502030303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En las clases virtuales o presenciales ¿cuál es el desempeño de la alumna? </a:t>
            </a:r>
            <a:endParaRPr lang="es-MX" sz="2400" dirty="0" smtClean="0">
              <a:latin typeface="Candara Light" panose="020E0502030303020204" pitchFamily="34" charset="0"/>
              <a:ea typeface="Times New Roman" panose="02020603050405020304" pitchFamily="18" charset="0"/>
              <a:cs typeface="Segoe UI" panose="020B0502040204020203" pitchFamily="34" charset="0"/>
            </a:endParaRPr>
          </a:p>
          <a:p>
            <a:pPr lvl="0" algn="ctr" fontAlgn="base">
              <a:lnSpc>
                <a:spcPct val="107000"/>
              </a:lnSpc>
              <a:tabLst>
                <a:tab pos="457200" algn="l"/>
              </a:tabLst>
            </a:pPr>
            <a:r>
              <a:rPr lang="es-MX" sz="2400" dirty="0" smtClean="0">
                <a:latin typeface="Candara Light" panose="020E0502030303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Se desempeña con seguridad y entusiasmo, motiva la participación de los alumnos</a:t>
            </a:r>
            <a:r>
              <a:rPr lang="es-MX" sz="2400" dirty="0" smtClean="0">
                <a:latin typeface="Candara Light" panose="020E0502030303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. Elige actividades llamativas para los niños, crea un ambiente de confianza.</a:t>
            </a:r>
            <a:endParaRPr lang="es-MX" sz="2400" dirty="0" smtClean="0">
              <a:latin typeface="Candara Light" panose="020E0502030303020204" pitchFamily="34" charset="0"/>
              <a:ea typeface="Times New Roman" panose="02020603050405020304" pitchFamily="18" charset="0"/>
              <a:cs typeface="Segoe UI" panose="020B0502040204020203" pitchFamily="34" charset="0"/>
            </a:endParaRPr>
          </a:p>
          <a:p>
            <a:pPr marL="342900" lvl="0" indent="-342900" algn="ctr" fontAlgn="base">
              <a:lnSpc>
                <a:spcPct val="107000"/>
              </a:lnSpc>
              <a:buFont typeface="+mj-lt"/>
              <a:buAutoNum type="arabicPeriod" startAt="4"/>
              <a:tabLst>
                <a:tab pos="457200" algn="l"/>
              </a:tabLst>
            </a:pPr>
            <a:endParaRPr lang="es-MX" sz="2400" dirty="0">
              <a:latin typeface="Candara Light" panose="020E0502030303020204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44099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/>
          </p:nvPr>
        </p:nvGraphicFramePr>
        <p:xfrm>
          <a:off x="0" y="0"/>
          <a:ext cx="9143999" cy="514349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50224"/>
                <a:gridCol w="2323587"/>
                <a:gridCol w="2323587"/>
                <a:gridCol w="2446601"/>
              </a:tblGrid>
              <a:tr h="190001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Competente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Satisfactorio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Regular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Básico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525750"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Las actividades son retadoras y significativas para el niño. 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Las actividades son retadoras o significativas para el niño.  </a:t>
                      </a:r>
                    </a:p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La actividad implementada implica muy poco reto para los alumnos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Las actividades no presentan ningún reto para los niños  </a:t>
                      </a:r>
                    </a:p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0500"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La actividad logra el aprendizaje esperado. 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La actividad favorece el aprendizaje esperado. 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La actividad tiene poca relación con el aprendizaje esperado.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La actividad no tiene relación con el aprendizaje esperado.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01000"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La clase virtual o presencial presenta una secuencia lógica de inicio, desarrollo y cierre de la actividad.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La clase virtual o presencial presenta una secuencia lógica de inicio y desarrollo, pero no muestra cierre de la actividad.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La clase virtual o presencial presenta solo el, desarrollo de la actividad, sin inicio ni cierre de la actividad.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La clase virtual o presencial no presenta secuencia.  </a:t>
                      </a:r>
                    </a:p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01000"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La alumna normalista logra el control de grupo y la participación activa y ordenada del grupo.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La alumna normalista presenta algunas dificultades para el control grupo y para la participación activa. 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La alumna normalista presenta mucha dificultad para mantener el control del grupo y tiene poca participación activa de los alumnos.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La alumna no presenta control de grupo y omite la participación de los alumnos. 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48998"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La estudiante normalista aplica diferentes estrategias para lograr captar la atención del grupo. 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La estudiante normalista aplica diferentes estrategias para lograr captar la atención de la mayoría del grupo. 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La estudiante normalista no aplica estrategias por lo que capta la atención de muy pocos integrantes grupo. 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La estudiante normalista no logra atraer la atención de los alumnos.  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01000"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Modula su voz y utiliza un lenguaje técnico y apropiado al mencionar las indicaciones de las actividades. 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Ocasionalmente modula su voz y utiliza un lenguaje y apropiado al mencionar las indicaciones de las actividades.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No realiza modulación de voz y utiliza un lenguaje coloquial. 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No realiza modulación de voz y el lenguaje es inapropiado para la edad del alumno. 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76250"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La alumna normalista utiliza material llamativo, colorido, de buen tamaño, con relación al contenido de las actividades 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La alumna normalista presenta material llamativo y colorido, pero de tamaño poco apreciable y con relación al contenido de la actividad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La alumna normalista presenta material poco colorido de tamaño pequeño, sin relación al contenido de la actividad.  </a:t>
                      </a:r>
                    </a:p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La alumna normalista no presenta material.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48998"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Promueve un ambiente de aprendizaje adecuado al nivel y características grupo.   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Promueve un ambiente de aprendizaje poco adecuado al nivel y características del grupo.   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Promueve un ambiente de aprendizaje tomando en cuenta solo el nivel o las características del grupo.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No favorece un ambiente de aprendizaje ni toma en cuenta el nivel y características del grupo.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84765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289560" y="701040"/>
            <a:ext cx="8503920" cy="2226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fontAlgn="base">
              <a:lnSpc>
                <a:spcPct val="107000"/>
              </a:lnSpc>
            </a:pPr>
            <a:r>
              <a:rPr lang="es-MX" sz="1050" dirty="0">
                <a:latin typeface="Century Gothic" panose="020B0502020202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Sugerencias y/o recomendaciones para la estudiante </a:t>
            </a:r>
            <a:r>
              <a:rPr lang="es-MX" sz="1050" dirty="0" smtClean="0">
                <a:latin typeface="Century Gothic" panose="020B0502020202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normalista</a:t>
            </a:r>
          </a:p>
          <a:p>
            <a:pPr marL="457200" fontAlgn="base">
              <a:lnSpc>
                <a:spcPct val="107000"/>
              </a:lnSpc>
            </a:pPr>
            <a:endParaRPr lang="es-MX" sz="1050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fontAlgn="base"/>
            <a:r>
              <a:rPr lang="es-MX" sz="1050" dirty="0">
                <a:latin typeface="Century Gothic" panose="020B0502020202020204" pitchFamily="34" charset="0"/>
                <a:ea typeface="Times New Roman" panose="02020603050405020304" pitchFamily="18" charset="0"/>
              </a:rPr>
              <a:t>De que otra manera podría intervenir: </a:t>
            </a:r>
            <a:r>
              <a:rPr lang="es-MX" sz="1050" dirty="0" smtClean="0">
                <a:latin typeface="Century Gothic" panose="020B0502020202020204" pitchFamily="34" charset="0"/>
                <a:ea typeface="Times New Roman" panose="02020603050405020304" pitchFamily="18" charset="0"/>
              </a:rPr>
              <a:t>por lo pronto la manera de intervenir es la más recomendable.</a:t>
            </a:r>
            <a:endParaRPr lang="es-MX" sz="1050" dirty="0" smtClean="0"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marL="457200" fontAlgn="base"/>
            <a:endParaRPr lang="es-MX" sz="1050" dirty="0"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marL="457200" fontAlgn="base">
              <a:lnSpc>
                <a:spcPct val="107000"/>
              </a:lnSpc>
            </a:pPr>
            <a:endParaRPr lang="es-MX" sz="1050" u="sng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fontAlgn="base"/>
            <a:r>
              <a:rPr lang="es-MX" sz="1050" dirty="0">
                <a:latin typeface="Century Gothic" panose="020B0502020202020204" pitchFamily="34" charset="0"/>
                <a:ea typeface="Times New Roman" panose="02020603050405020304" pitchFamily="18" charset="0"/>
              </a:rPr>
              <a:t>Que no debe olvidar la alumna al desempeñar su intervención: </a:t>
            </a:r>
            <a:r>
              <a:rPr lang="es-MX" sz="1050" dirty="0" smtClean="0">
                <a:latin typeface="Century Gothic" panose="020B0502020202020204" pitchFamily="34" charset="0"/>
                <a:ea typeface="Times New Roman" panose="02020603050405020304" pitchFamily="18" charset="0"/>
              </a:rPr>
              <a:t>estarlos cuestionando constantemente y enviar la actividad de refuerzo para el resto del grupo que no puede conectarse.</a:t>
            </a:r>
            <a:endParaRPr lang="es-MX" sz="1050" dirty="0" smtClean="0"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indent="449580" fontAlgn="base"/>
            <a:endParaRPr lang="es-MX" sz="1050" dirty="0"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marL="457200" fontAlgn="base"/>
            <a:r>
              <a:rPr lang="es-MX" sz="1050" dirty="0">
                <a:latin typeface="Century Gothic" panose="020B0502020202020204" pitchFamily="34" charset="0"/>
                <a:ea typeface="Times New Roman" panose="02020603050405020304" pitchFamily="18" charset="0"/>
              </a:rPr>
              <a:t> </a:t>
            </a:r>
          </a:p>
          <a:p>
            <a:pPr fontAlgn="base"/>
            <a:r>
              <a:rPr lang="es-MX" sz="1050" dirty="0">
                <a:latin typeface="Century Gothic" panose="020B0502020202020204" pitchFamily="34" charset="0"/>
                <a:ea typeface="Times New Roman" panose="02020603050405020304" pitchFamily="18" charset="0"/>
              </a:rPr>
              <a:t> </a:t>
            </a:r>
          </a:p>
          <a:p>
            <a:pPr lvl="0" fontAlgn="base">
              <a:tabLst>
                <a:tab pos="883920" algn="l"/>
              </a:tabLst>
            </a:pPr>
            <a:r>
              <a:rPr lang="es-MX" sz="1050" dirty="0" smtClean="0">
                <a:latin typeface="Century Gothic" panose="020B0502020202020204" pitchFamily="34" charset="0"/>
                <a:ea typeface="Times New Roman" panose="02020603050405020304" pitchFamily="18" charset="0"/>
              </a:rPr>
              <a:t>            Suceso </a:t>
            </a:r>
            <a:r>
              <a:rPr lang="es-MX" sz="1050" dirty="0">
                <a:latin typeface="Century Gothic" panose="020B0502020202020204" pitchFamily="34" charset="0"/>
                <a:ea typeface="Times New Roman" panose="02020603050405020304" pitchFamily="18" charset="0"/>
              </a:rPr>
              <a:t>relevante o particular ocurrido durante la semana que considere importante mencionar al profesor </a:t>
            </a:r>
            <a:r>
              <a:rPr lang="es-MX" sz="1050" dirty="0" smtClean="0">
                <a:latin typeface="Century Gothic" panose="020B0502020202020204" pitchFamily="34" charset="0"/>
                <a:ea typeface="Times New Roman" panose="02020603050405020304" pitchFamily="18" charset="0"/>
              </a:rPr>
              <a:t>         de</a:t>
            </a:r>
            <a:r>
              <a:rPr lang="es-MX" sz="1050" dirty="0">
                <a:latin typeface="Century Gothic" panose="020B0502020202020204" pitchFamily="34" charset="0"/>
                <a:ea typeface="Times New Roman" panose="02020603050405020304" pitchFamily="18" charset="0"/>
              </a:rPr>
              <a:t> aprendizaje en el servicio</a:t>
            </a:r>
            <a:r>
              <a:rPr lang="es-MX" sz="1050" dirty="0" smtClean="0">
                <a:latin typeface="Century Gothic" panose="020B0502020202020204" pitchFamily="34" charset="0"/>
                <a:ea typeface="Times New Roman" panose="02020603050405020304" pitchFamily="18" charset="0"/>
              </a:rPr>
              <a:t>.</a:t>
            </a:r>
          </a:p>
          <a:p>
            <a:pPr lvl="0" fontAlgn="base">
              <a:tabLst>
                <a:tab pos="883920" algn="l"/>
              </a:tabLst>
            </a:pPr>
            <a:r>
              <a:rPr lang="es-MX" sz="1050" dirty="0" smtClean="0">
                <a:latin typeface="Century Gothic" panose="020B0502020202020204" pitchFamily="34" charset="0"/>
                <a:ea typeface="Times New Roman" panose="02020603050405020304" pitchFamily="18" charset="0"/>
              </a:rPr>
              <a:t>Solo agradecerle su trabajo, paciencia y disposición para apoyar las actividades con los niños.</a:t>
            </a:r>
            <a:endParaRPr lang="es-MX" sz="1050" dirty="0"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90998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>
            <a:spLocks noGrp="1"/>
          </p:cNvSpPr>
          <p:nvPr>
            <p:ph type="ctrTitle"/>
          </p:nvPr>
        </p:nvSpPr>
        <p:spPr>
          <a:xfrm>
            <a:off x="0" y="168023"/>
            <a:ext cx="9144000" cy="908100"/>
          </a:xfrm>
          <a:prstGeom prst="rect">
            <a:avLst/>
          </a:prstGeom>
          <a:solidFill>
            <a:srgbClr val="EA9999"/>
          </a:solidFill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1">
                <a:solidFill>
                  <a:srgbClr val="134F5C"/>
                </a:solidFill>
                <a:latin typeface="Amatic SC"/>
                <a:ea typeface="Amatic SC"/>
                <a:cs typeface="Amatic SC"/>
                <a:sym typeface="Amatic SC"/>
              </a:rPr>
              <a:t>áreas de oportunidad </a:t>
            </a:r>
            <a:endParaRPr b="1">
              <a:solidFill>
                <a:srgbClr val="134F5C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76" name="Google Shape;76;p15"/>
          <p:cNvSpPr txBox="1">
            <a:spLocks noGrp="1"/>
          </p:cNvSpPr>
          <p:nvPr>
            <p:ph type="subTitle" idx="1"/>
          </p:nvPr>
        </p:nvSpPr>
        <p:spPr>
          <a:xfrm>
            <a:off x="244896" y="1330030"/>
            <a:ext cx="1505860" cy="3439800"/>
          </a:xfrm>
          <a:prstGeom prst="rect">
            <a:avLst/>
          </a:prstGeom>
          <a:ln w="38100" cap="flat" cmpd="sng">
            <a:solidFill>
              <a:schemeClr val="accent5">
                <a:lumMod val="60000"/>
                <a:lumOff val="4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mfortaa"/>
              <a:buChar char="●"/>
            </a:pPr>
            <a:r>
              <a:rPr lang="es-MX" sz="1200" dirty="0" smtClean="0">
                <a:latin typeface="Comfortaa"/>
                <a:ea typeface="Comfortaa"/>
                <a:cs typeface="Comfortaa"/>
                <a:sym typeface="Comfortaa"/>
              </a:rPr>
              <a:t>Día </a:t>
            </a:r>
            <a:r>
              <a:rPr lang="es-MX" sz="1200" dirty="0" smtClean="0">
                <a:latin typeface="Comfortaa"/>
                <a:ea typeface="Comfortaa"/>
                <a:cs typeface="Comfortaa"/>
                <a:sym typeface="Comfortaa"/>
              </a:rPr>
              <a:t>1 mantiene buena comunicación con padres de familia</a:t>
            </a:r>
          </a:p>
          <a:p>
            <a:pPr marL="1524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</a:pPr>
            <a:endParaRPr lang="es-MX" sz="1200" dirty="0" smtClean="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77" name="Google Shape;77;p15"/>
          <p:cNvSpPr txBox="1">
            <a:spLocks noGrp="1"/>
          </p:cNvSpPr>
          <p:nvPr>
            <p:ph type="subTitle" idx="1"/>
          </p:nvPr>
        </p:nvSpPr>
        <p:spPr>
          <a:xfrm>
            <a:off x="1953360" y="1327793"/>
            <a:ext cx="1559692" cy="3442039"/>
          </a:xfrm>
          <a:prstGeom prst="rect">
            <a:avLst/>
          </a:prstGeom>
          <a:ln w="38100" cap="flat" cmpd="sng">
            <a:solidFill>
              <a:schemeClr val="accent5">
                <a:lumMod val="60000"/>
                <a:lumOff val="4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mfortaa"/>
              <a:buChar char="●"/>
            </a:pPr>
            <a:r>
              <a:rPr lang="es-MX" sz="1200" dirty="0" smtClean="0">
                <a:latin typeface="Comfortaa"/>
                <a:ea typeface="Comfortaa"/>
                <a:cs typeface="Comfortaa"/>
                <a:sym typeface="Comfortaa"/>
              </a:rPr>
              <a:t>Día </a:t>
            </a:r>
            <a:r>
              <a:rPr lang="es-MX" sz="1200" dirty="0" smtClean="0">
                <a:latin typeface="Comfortaa"/>
                <a:ea typeface="Comfortaa"/>
                <a:cs typeface="Comfortaa"/>
                <a:sym typeface="Comfortaa"/>
              </a:rPr>
              <a:t>2 </a:t>
            </a:r>
          </a:p>
          <a:p>
            <a:pPr marL="1524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</a:pPr>
            <a:r>
              <a:rPr lang="es-MX" sz="1200" dirty="0" smtClean="0">
                <a:latin typeface="Comfortaa"/>
                <a:ea typeface="Comfortaa"/>
                <a:cs typeface="Comfortaa"/>
                <a:sym typeface="Comfortaa"/>
              </a:rPr>
              <a:t>Los niños y padres de familia disfrutan y participan en su clase</a:t>
            </a:r>
            <a:endParaRPr lang="es-MX" sz="1200" dirty="0" smtClean="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6" name="Google Shape;77;p15"/>
          <p:cNvSpPr txBox="1">
            <a:spLocks/>
          </p:cNvSpPr>
          <p:nvPr/>
        </p:nvSpPr>
        <p:spPr>
          <a:xfrm>
            <a:off x="3715656" y="1327793"/>
            <a:ext cx="1559692" cy="3442039"/>
          </a:xfrm>
          <a:prstGeom prst="rect">
            <a:avLst/>
          </a:prstGeom>
          <a:noFill/>
          <a:ln w="38100" cap="flat" cmpd="sng">
            <a:solidFill>
              <a:schemeClr val="accent5">
                <a:lumMod val="60000"/>
                <a:lumOff val="4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-304800" algn="l">
              <a:lnSpc>
                <a:spcPct val="150000"/>
              </a:lnSpc>
              <a:buSzPts val="1200"/>
              <a:buFont typeface="Comfortaa"/>
              <a:buChar char="●"/>
            </a:pPr>
            <a:r>
              <a:rPr lang="es-MX" sz="1200" dirty="0" smtClean="0">
                <a:latin typeface="Comfortaa"/>
                <a:ea typeface="Comfortaa"/>
                <a:cs typeface="Comfortaa"/>
                <a:sym typeface="Comfortaa"/>
              </a:rPr>
              <a:t>Día </a:t>
            </a:r>
            <a:r>
              <a:rPr lang="es-MX" sz="1200" dirty="0" smtClean="0">
                <a:latin typeface="Comfortaa"/>
                <a:ea typeface="Comfortaa"/>
                <a:cs typeface="Comfortaa"/>
                <a:sym typeface="Comfortaa"/>
              </a:rPr>
              <a:t>3  </a:t>
            </a:r>
          </a:p>
          <a:p>
            <a:pPr marL="152400" indent="0" algn="l">
              <a:lnSpc>
                <a:spcPct val="150000"/>
              </a:lnSpc>
              <a:buSzPts val="1200"/>
            </a:pPr>
            <a:r>
              <a:rPr lang="es-MX" sz="1200" dirty="0" smtClean="0">
                <a:latin typeface="Comfortaa"/>
                <a:ea typeface="Comfortaa"/>
                <a:cs typeface="Comfortaa"/>
                <a:sym typeface="Comfortaa"/>
              </a:rPr>
              <a:t>En las tareas que encarga aclara dudas a los padres de familia</a:t>
            </a:r>
          </a:p>
        </p:txBody>
      </p:sp>
      <p:sp>
        <p:nvSpPr>
          <p:cNvPr id="7" name="Google Shape;77;p15"/>
          <p:cNvSpPr txBox="1">
            <a:spLocks/>
          </p:cNvSpPr>
          <p:nvPr/>
        </p:nvSpPr>
        <p:spPr>
          <a:xfrm>
            <a:off x="5477952" y="1327792"/>
            <a:ext cx="1559692" cy="3442039"/>
          </a:xfrm>
          <a:prstGeom prst="rect">
            <a:avLst/>
          </a:prstGeom>
          <a:noFill/>
          <a:ln w="38100" cap="flat" cmpd="sng">
            <a:solidFill>
              <a:schemeClr val="accent5">
                <a:lumMod val="60000"/>
                <a:lumOff val="4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-304800" algn="l">
              <a:lnSpc>
                <a:spcPct val="150000"/>
              </a:lnSpc>
              <a:buSzPts val="1200"/>
              <a:buFont typeface="Comfortaa"/>
              <a:buChar char="●"/>
            </a:pPr>
            <a:r>
              <a:rPr lang="es-MX" sz="1200" dirty="0" smtClean="0">
                <a:latin typeface="Comfortaa"/>
                <a:ea typeface="Comfortaa"/>
                <a:cs typeface="Comfortaa"/>
                <a:sym typeface="Comfortaa"/>
              </a:rPr>
              <a:t>Día </a:t>
            </a:r>
            <a:r>
              <a:rPr lang="es-MX" sz="1200" dirty="0" smtClean="0">
                <a:latin typeface="Comfortaa"/>
                <a:ea typeface="Comfortaa"/>
                <a:cs typeface="Comfortaa"/>
                <a:sym typeface="Comfortaa"/>
              </a:rPr>
              <a:t>4</a:t>
            </a:r>
          </a:p>
          <a:p>
            <a:pPr marL="152400" indent="0" algn="l">
              <a:lnSpc>
                <a:spcPct val="150000"/>
              </a:lnSpc>
              <a:buSzPts val="1200"/>
            </a:pPr>
            <a:r>
              <a:rPr lang="es-MX" sz="1200" dirty="0" smtClean="0">
                <a:latin typeface="Comfortaa"/>
                <a:ea typeface="Comfortaa"/>
                <a:cs typeface="Comfortaa"/>
                <a:sym typeface="Comfortaa"/>
              </a:rPr>
              <a:t>Es empática al ofrecer su apoyo en todo momento.</a:t>
            </a:r>
          </a:p>
        </p:txBody>
      </p:sp>
      <p:sp>
        <p:nvSpPr>
          <p:cNvPr id="8" name="Google Shape;77;p15"/>
          <p:cNvSpPr txBox="1">
            <a:spLocks/>
          </p:cNvSpPr>
          <p:nvPr/>
        </p:nvSpPr>
        <p:spPr>
          <a:xfrm>
            <a:off x="7240248" y="1327791"/>
            <a:ext cx="1559692" cy="3442039"/>
          </a:xfrm>
          <a:prstGeom prst="rect">
            <a:avLst/>
          </a:prstGeom>
          <a:noFill/>
          <a:ln w="38100" cap="flat" cmpd="sng">
            <a:solidFill>
              <a:schemeClr val="accent5">
                <a:lumMod val="60000"/>
                <a:lumOff val="4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-304800" algn="l">
              <a:lnSpc>
                <a:spcPct val="150000"/>
              </a:lnSpc>
              <a:buSzPts val="1200"/>
              <a:buFont typeface="Comfortaa"/>
              <a:buChar char="●"/>
            </a:pPr>
            <a:r>
              <a:rPr lang="es-MX" sz="1200" dirty="0" smtClean="0">
                <a:latin typeface="Comfortaa"/>
                <a:ea typeface="Comfortaa"/>
                <a:cs typeface="Comfortaa"/>
                <a:sym typeface="Comfortaa"/>
              </a:rPr>
              <a:t>Día </a:t>
            </a:r>
            <a:r>
              <a:rPr lang="es-MX" sz="1200" dirty="0" smtClean="0">
                <a:latin typeface="Comfortaa"/>
                <a:ea typeface="Comfortaa"/>
                <a:cs typeface="Comfortaa"/>
                <a:sym typeface="Comfortaa"/>
              </a:rPr>
              <a:t>5</a:t>
            </a:r>
          </a:p>
          <a:p>
            <a:pPr marL="152400" indent="0" algn="l">
              <a:lnSpc>
                <a:spcPct val="150000"/>
              </a:lnSpc>
              <a:buSzPts val="1200"/>
            </a:pPr>
            <a:r>
              <a:rPr lang="es-MX" sz="1200" dirty="0" smtClean="0">
                <a:latin typeface="Comfortaa"/>
                <a:ea typeface="Comfortaa"/>
                <a:cs typeface="Comfortaa"/>
                <a:sym typeface="Comfortaa"/>
              </a:rPr>
              <a:t>Tenía los materiales a utilizar que solicito a los niños, para realizar junto con los niños la actividad. Esta al pendiente de los niños.</a:t>
            </a:r>
            <a:endParaRPr lang="es-MX" sz="1200" dirty="0">
              <a:latin typeface="Comfortaa"/>
              <a:ea typeface="Comfortaa"/>
              <a:cs typeface="Comfortaa"/>
              <a:sym typeface="Comfortaa"/>
            </a:endParaRPr>
          </a:p>
        </p:txBody>
      </p:sp>
    </p:spTree>
    <p:extLst>
      <p:ext uri="{BB962C8B-B14F-4D97-AF65-F5344CB8AC3E}">
        <p14:creationId xmlns:p14="http://schemas.microsoft.com/office/powerpoint/2010/main" val="2243783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6"/>
          <p:cNvSpPr txBox="1">
            <a:spLocks noGrp="1"/>
          </p:cNvSpPr>
          <p:nvPr>
            <p:ph type="ctrTitle"/>
          </p:nvPr>
        </p:nvSpPr>
        <p:spPr>
          <a:xfrm>
            <a:off x="0" y="143975"/>
            <a:ext cx="9144000" cy="792600"/>
          </a:xfrm>
          <a:prstGeom prst="rect">
            <a:avLst/>
          </a:prstGeom>
          <a:solidFill>
            <a:srgbClr val="CC4125"/>
          </a:solidFill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1">
                <a:solidFill>
                  <a:srgbClr val="F1C232"/>
                </a:solidFill>
                <a:latin typeface="Amatic SC"/>
                <a:ea typeface="Amatic SC"/>
                <a:cs typeface="Amatic SC"/>
                <a:sym typeface="Amatic SC"/>
              </a:rPr>
              <a:t>observación </a:t>
            </a:r>
            <a:endParaRPr b="1">
              <a:solidFill>
                <a:srgbClr val="F1C232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5" name="Google Shape;76;p15"/>
          <p:cNvSpPr txBox="1">
            <a:spLocks/>
          </p:cNvSpPr>
          <p:nvPr/>
        </p:nvSpPr>
        <p:spPr>
          <a:xfrm>
            <a:off x="244896" y="1330032"/>
            <a:ext cx="1505860" cy="3439800"/>
          </a:xfrm>
          <a:prstGeom prst="rect">
            <a:avLst/>
          </a:prstGeom>
          <a:noFill/>
          <a:ln w="38100" cap="flat" cmpd="sng">
            <a:solidFill>
              <a:schemeClr val="accent6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23850" lvl="0" indent="-171450" algn="l">
              <a:lnSpc>
                <a:spcPct val="150000"/>
              </a:lnSpc>
              <a:buSzPts val="1200"/>
              <a:buFont typeface="Arial" panose="020B0604020202020204" pitchFamily="34" charset="0"/>
              <a:buChar char="•"/>
            </a:pPr>
            <a:r>
              <a:rPr lang="es-ES" sz="1200" dirty="0" smtClean="0">
                <a:latin typeface="Comfortaa"/>
                <a:ea typeface="Comfortaa"/>
                <a:cs typeface="Comfortaa"/>
                <a:sym typeface="Comfortaa"/>
              </a:rPr>
              <a:t>Día 1</a:t>
            </a:r>
          </a:p>
          <a:p>
            <a:pPr marL="152400" lvl="0" indent="0" algn="l">
              <a:lnSpc>
                <a:spcPct val="150000"/>
              </a:lnSpc>
              <a:buSzPts val="1200"/>
            </a:pPr>
            <a:r>
              <a:rPr lang="es-ES" sz="1200" dirty="0" smtClean="0">
                <a:latin typeface="Comfortaa"/>
                <a:ea typeface="Comfortaa"/>
                <a:cs typeface="Comfortaa"/>
                <a:sym typeface="Comfortaa"/>
              </a:rPr>
              <a:t>Estableció </a:t>
            </a:r>
            <a:r>
              <a:rPr lang="es-ES" sz="1200" dirty="0">
                <a:latin typeface="Comfortaa"/>
                <a:ea typeface="Comfortaa"/>
                <a:cs typeface="Comfortaa"/>
                <a:sym typeface="Comfortaa"/>
              </a:rPr>
              <a:t>comunicación con padres de familia y docente.</a:t>
            </a:r>
          </a:p>
          <a:p>
            <a:pPr marL="152400" lvl="0" indent="0" algn="l">
              <a:lnSpc>
                <a:spcPct val="150000"/>
              </a:lnSpc>
              <a:buSzPts val="1200"/>
            </a:pPr>
            <a:r>
              <a:rPr lang="es-ES" sz="1200" dirty="0">
                <a:latin typeface="Comfortaa"/>
                <a:ea typeface="Comfortaa"/>
                <a:cs typeface="Comfortaa"/>
                <a:sym typeface="Comfortaa"/>
              </a:rPr>
              <a:t>Envió actividad de refuerzo del campo lenguaje y comunicación.</a:t>
            </a:r>
            <a:endParaRPr lang="es-ES" sz="1200" dirty="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6" name="Google Shape;77;p15"/>
          <p:cNvSpPr txBox="1">
            <a:spLocks/>
          </p:cNvSpPr>
          <p:nvPr/>
        </p:nvSpPr>
        <p:spPr>
          <a:xfrm>
            <a:off x="1953360" y="1327793"/>
            <a:ext cx="1559692" cy="3442039"/>
          </a:xfrm>
          <a:prstGeom prst="rect">
            <a:avLst/>
          </a:prstGeom>
          <a:noFill/>
          <a:ln w="38100" cap="flat" cmpd="sng">
            <a:solidFill>
              <a:schemeClr val="accent6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-304800" algn="l">
              <a:lnSpc>
                <a:spcPct val="150000"/>
              </a:lnSpc>
              <a:buSzPts val="1200"/>
              <a:buFont typeface="Comfortaa"/>
              <a:buChar char="●"/>
            </a:pPr>
            <a:r>
              <a:rPr lang="es-MX" sz="1200" dirty="0" smtClean="0">
                <a:latin typeface="Comfortaa"/>
                <a:ea typeface="Comfortaa"/>
                <a:cs typeface="Comfortaa"/>
                <a:sym typeface="Comfortaa"/>
              </a:rPr>
              <a:t>Día </a:t>
            </a:r>
            <a:r>
              <a:rPr lang="es-MX" sz="1200" dirty="0" smtClean="0">
                <a:latin typeface="Comfortaa"/>
                <a:ea typeface="Comfortaa"/>
                <a:cs typeface="Comfortaa"/>
                <a:sym typeface="Comfortaa"/>
              </a:rPr>
              <a:t>2</a:t>
            </a:r>
          </a:p>
          <a:p>
            <a:pPr marL="152400" indent="0" algn="l">
              <a:lnSpc>
                <a:spcPct val="150000"/>
              </a:lnSpc>
              <a:buSzPts val="1200"/>
            </a:pPr>
            <a:r>
              <a:rPr lang="es-MX" sz="1200" dirty="0" smtClean="0">
                <a:latin typeface="Comfortaa"/>
                <a:ea typeface="Comfortaa"/>
                <a:cs typeface="Comfortaa"/>
                <a:sym typeface="Comfortaa"/>
              </a:rPr>
              <a:t>Preparó y se hizo cargo de la clase virtual , el video que presento fue del agrado de los niños, y su participación excelente.</a:t>
            </a:r>
            <a:endParaRPr lang="es-MX" sz="1200" dirty="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7" name="Google Shape;77;p15"/>
          <p:cNvSpPr txBox="1">
            <a:spLocks/>
          </p:cNvSpPr>
          <p:nvPr/>
        </p:nvSpPr>
        <p:spPr>
          <a:xfrm>
            <a:off x="3792154" y="1327791"/>
            <a:ext cx="1559692" cy="3442039"/>
          </a:xfrm>
          <a:prstGeom prst="rect">
            <a:avLst/>
          </a:prstGeom>
          <a:noFill/>
          <a:ln w="38100" cap="flat" cmpd="sng">
            <a:solidFill>
              <a:schemeClr val="accent6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-304800" algn="l">
              <a:lnSpc>
                <a:spcPct val="150000"/>
              </a:lnSpc>
              <a:buSzPts val="1200"/>
              <a:buFont typeface="Comfortaa"/>
              <a:buChar char="●"/>
            </a:pPr>
            <a:r>
              <a:rPr lang="es-MX" sz="1200" dirty="0">
                <a:latin typeface="Comfortaa"/>
                <a:ea typeface="Comfortaa"/>
                <a:cs typeface="Comfortaa"/>
                <a:sym typeface="Comfortaa"/>
              </a:rPr>
              <a:t>Día </a:t>
            </a:r>
            <a:r>
              <a:rPr lang="es-MX" sz="1200" dirty="0" smtClean="0">
                <a:latin typeface="Comfortaa"/>
                <a:ea typeface="Comfortaa"/>
                <a:cs typeface="Comfortaa"/>
                <a:sym typeface="Comfortaa"/>
              </a:rPr>
              <a:t>3</a:t>
            </a:r>
          </a:p>
          <a:p>
            <a:pPr marL="152400" indent="0" algn="l">
              <a:lnSpc>
                <a:spcPct val="150000"/>
              </a:lnSpc>
              <a:buSzPts val="1200"/>
            </a:pPr>
            <a:r>
              <a:rPr lang="es-MX" sz="1200" dirty="0" smtClean="0">
                <a:latin typeface="Comfortaa"/>
                <a:ea typeface="Comfortaa"/>
                <a:cs typeface="Comfortaa"/>
                <a:sym typeface="Comfortaa"/>
              </a:rPr>
              <a:t>Encargo tarea </a:t>
            </a:r>
            <a:r>
              <a:rPr lang="es-MX" sz="1200" dirty="0">
                <a:latin typeface="Comfortaa"/>
                <a:ea typeface="Comfortaa"/>
                <a:cs typeface="Comfortaa"/>
                <a:sym typeface="Comfortaa"/>
              </a:rPr>
              <a:t>y aclaro dudas a los padres de familia.</a:t>
            </a:r>
          </a:p>
          <a:p>
            <a:pPr indent="-304800" algn="l">
              <a:lnSpc>
                <a:spcPct val="150000"/>
              </a:lnSpc>
              <a:buSzPts val="1200"/>
              <a:buFont typeface="Comfortaa"/>
              <a:buChar char="●"/>
            </a:pPr>
            <a:endParaRPr lang="es-MX" sz="1200" dirty="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8" name="Google Shape;77;p15"/>
          <p:cNvSpPr txBox="1">
            <a:spLocks/>
          </p:cNvSpPr>
          <p:nvPr/>
        </p:nvSpPr>
        <p:spPr>
          <a:xfrm>
            <a:off x="5516201" y="1327790"/>
            <a:ext cx="1559692" cy="3442039"/>
          </a:xfrm>
          <a:prstGeom prst="rect">
            <a:avLst/>
          </a:prstGeom>
          <a:noFill/>
          <a:ln w="38100" cap="flat" cmpd="sng">
            <a:solidFill>
              <a:schemeClr val="accent6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-304800" algn="l">
              <a:lnSpc>
                <a:spcPct val="150000"/>
              </a:lnSpc>
              <a:buSzPts val="1200"/>
              <a:buFont typeface="Comfortaa"/>
              <a:buChar char="●"/>
            </a:pPr>
            <a:r>
              <a:rPr lang="es-MX" sz="1200" dirty="0" smtClean="0">
                <a:latin typeface="Comfortaa"/>
                <a:ea typeface="Comfortaa"/>
                <a:cs typeface="Comfortaa"/>
                <a:sym typeface="Comfortaa"/>
              </a:rPr>
              <a:t>Día </a:t>
            </a:r>
            <a:r>
              <a:rPr lang="es-MX" sz="1200" dirty="0">
                <a:latin typeface="Comfortaa"/>
                <a:ea typeface="Comfortaa"/>
                <a:cs typeface="Comfortaa"/>
                <a:sym typeface="Comfortaa"/>
              </a:rPr>
              <a:t>4 </a:t>
            </a:r>
            <a:endParaRPr lang="es-MX" sz="1200" dirty="0" smtClean="0">
              <a:latin typeface="Comfortaa"/>
              <a:ea typeface="Comfortaa"/>
              <a:cs typeface="Comfortaa"/>
              <a:sym typeface="Comfortaa"/>
            </a:endParaRPr>
          </a:p>
          <a:p>
            <a:pPr marL="152400" indent="0" algn="l">
              <a:lnSpc>
                <a:spcPct val="150000"/>
              </a:lnSpc>
              <a:buSzPts val="1200"/>
            </a:pPr>
            <a:r>
              <a:rPr lang="es-MX" sz="1200" dirty="0" smtClean="0">
                <a:latin typeface="Comfortaa"/>
                <a:ea typeface="Comfortaa"/>
                <a:cs typeface="Comfortaa"/>
                <a:sym typeface="Comfortaa"/>
              </a:rPr>
              <a:t>Pudo </a:t>
            </a:r>
            <a:r>
              <a:rPr lang="es-MX" sz="1200" dirty="0">
                <a:latin typeface="Comfortaa"/>
                <a:ea typeface="Comfortaa"/>
                <a:cs typeface="Comfortaa"/>
                <a:sym typeface="Comfortaa"/>
              </a:rPr>
              <a:t>observar mi participación en clase virtual con el grupo y ofreció su apoyo técnico.</a:t>
            </a:r>
          </a:p>
          <a:p>
            <a:pPr indent="-304800" algn="l">
              <a:lnSpc>
                <a:spcPct val="150000"/>
              </a:lnSpc>
              <a:buSzPts val="1200"/>
              <a:buFont typeface="Comfortaa"/>
              <a:buChar char="●"/>
            </a:pPr>
            <a:endParaRPr lang="es-MX" sz="1200" dirty="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9" name="Google Shape;77;p15"/>
          <p:cNvSpPr txBox="1">
            <a:spLocks/>
          </p:cNvSpPr>
          <p:nvPr/>
        </p:nvSpPr>
        <p:spPr>
          <a:xfrm>
            <a:off x="7288545" y="1327790"/>
            <a:ext cx="1559692" cy="3442039"/>
          </a:xfrm>
          <a:prstGeom prst="rect">
            <a:avLst/>
          </a:prstGeom>
          <a:noFill/>
          <a:ln w="38100" cap="flat" cmpd="sng">
            <a:solidFill>
              <a:schemeClr val="accent6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-304800" algn="l">
              <a:lnSpc>
                <a:spcPct val="150000"/>
              </a:lnSpc>
              <a:buSzPts val="1200"/>
              <a:buFont typeface="Comfortaa"/>
              <a:buChar char="●"/>
            </a:pPr>
            <a:r>
              <a:rPr lang="es-MX" sz="1200" dirty="0" smtClean="0">
                <a:latin typeface="Comfortaa"/>
                <a:ea typeface="Comfortaa"/>
                <a:cs typeface="Comfortaa"/>
                <a:sym typeface="Comfortaa"/>
              </a:rPr>
              <a:t>Día </a:t>
            </a:r>
            <a:r>
              <a:rPr lang="es-MX" sz="1200" dirty="0" smtClean="0">
                <a:latin typeface="Comfortaa"/>
                <a:ea typeface="Comfortaa"/>
                <a:cs typeface="Comfortaa"/>
                <a:sym typeface="Comfortaa"/>
              </a:rPr>
              <a:t>5</a:t>
            </a:r>
          </a:p>
          <a:p>
            <a:pPr marL="152400" indent="0" algn="l">
              <a:lnSpc>
                <a:spcPct val="150000"/>
              </a:lnSpc>
              <a:buSzPts val="1200"/>
            </a:pPr>
            <a:r>
              <a:rPr lang="es-MX" sz="1200" dirty="0" smtClean="0">
                <a:latin typeface="Comfortaa"/>
                <a:ea typeface="Comfortaa"/>
                <a:cs typeface="Comfortaa"/>
                <a:sym typeface="Comfortaa"/>
              </a:rPr>
              <a:t>Realizó </a:t>
            </a:r>
            <a:r>
              <a:rPr lang="es-MX" sz="1200" dirty="0">
                <a:latin typeface="Comfortaa"/>
                <a:ea typeface="Comfortaa"/>
                <a:cs typeface="Comfortaa"/>
                <a:sym typeface="Comfortaa"/>
              </a:rPr>
              <a:t>la clase virtual con el grupo, hubo muy buena participación y los niños realizaron el germinador siguiendo las indicaciones.</a:t>
            </a:r>
          </a:p>
          <a:p>
            <a:pPr indent="-304800" algn="l">
              <a:lnSpc>
                <a:spcPct val="150000"/>
              </a:lnSpc>
              <a:buSzPts val="1200"/>
              <a:buFont typeface="Comfortaa"/>
              <a:buChar char="●"/>
            </a:pPr>
            <a:endParaRPr lang="es-MX" sz="1200" dirty="0">
              <a:latin typeface="Comfortaa"/>
              <a:ea typeface="Comfortaa"/>
              <a:cs typeface="Comfortaa"/>
              <a:sym typeface="Comfortaa"/>
            </a:endParaRPr>
          </a:p>
        </p:txBody>
      </p:sp>
    </p:spTree>
    <p:extLst>
      <p:ext uri="{BB962C8B-B14F-4D97-AF65-F5344CB8AC3E}">
        <p14:creationId xmlns:p14="http://schemas.microsoft.com/office/powerpoint/2010/main" val="2978423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ctrTitle"/>
          </p:nvPr>
        </p:nvSpPr>
        <p:spPr>
          <a:xfrm>
            <a:off x="510339" y="2609998"/>
            <a:ext cx="8520600" cy="90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6600" dirty="0">
                <a:latin typeface="Pacifico"/>
                <a:ea typeface="Pacifico"/>
                <a:cs typeface="Pacifico"/>
                <a:sym typeface="Pacifico"/>
              </a:rPr>
              <a:t>Diario de la educadora.  </a:t>
            </a:r>
            <a:endParaRPr sz="6600" dirty="0"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63" name="Google Shape;63;p14"/>
          <p:cNvSpPr txBox="1">
            <a:spLocks noGrp="1"/>
          </p:cNvSpPr>
          <p:nvPr>
            <p:ph type="subTitle" idx="1"/>
          </p:nvPr>
        </p:nvSpPr>
        <p:spPr>
          <a:xfrm>
            <a:off x="168008" y="3305764"/>
            <a:ext cx="8520600" cy="13938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 dirty="0" smtClean="0">
                <a:latin typeface="Comfortaa"/>
                <a:ea typeface="Comfortaa"/>
                <a:cs typeface="Comfortaa"/>
                <a:sym typeface="Comfortaa"/>
              </a:rPr>
              <a:t>Mariana </a:t>
            </a:r>
            <a:r>
              <a:rPr lang="es" sz="1800" dirty="0">
                <a:latin typeface="Comfortaa"/>
                <a:ea typeface="Comfortaa"/>
                <a:cs typeface="Comfortaa"/>
                <a:sym typeface="Comfortaa"/>
              </a:rPr>
              <a:t>Abigail Avila </a:t>
            </a:r>
            <a:r>
              <a:rPr lang="es" sz="1800" dirty="0" smtClean="0">
                <a:latin typeface="Comfortaa"/>
                <a:ea typeface="Comfortaa"/>
                <a:cs typeface="Comfortaa"/>
                <a:sym typeface="Comfortaa"/>
              </a:rPr>
              <a:t>Olivares</a:t>
            </a:r>
            <a:endParaRPr sz="1800" dirty="0">
              <a:latin typeface="Comfortaa"/>
              <a:ea typeface="Comfortaa"/>
              <a:cs typeface="Comfortaa"/>
              <a:sym typeface="Comfortaa"/>
            </a:endParaRPr>
          </a:p>
        </p:txBody>
      </p:sp>
      <p:cxnSp>
        <p:nvCxnSpPr>
          <p:cNvPr id="64" name="Google Shape;64;p14"/>
          <p:cNvCxnSpPr/>
          <p:nvPr/>
        </p:nvCxnSpPr>
        <p:spPr>
          <a:xfrm>
            <a:off x="-3600" y="1376000"/>
            <a:ext cx="9151200" cy="21900"/>
          </a:xfrm>
          <a:prstGeom prst="straightConnector1">
            <a:avLst/>
          </a:prstGeom>
          <a:noFill/>
          <a:ln w="28575" cap="flat" cmpd="sng">
            <a:solidFill>
              <a:srgbClr val="00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5" name="Google Shape;65;p14"/>
          <p:cNvCxnSpPr/>
          <p:nvPr/>
        </p:nvCxnSpPr>
        <p:spPr>
          <a:xfrm>
            <a:off x="-3600" y="1542388"/>
            <a:ext cx="9151200" cy="21900"/>
          </a:xfrm>
          <a:prstGeom prst="straightConnector1">
            <a:avLst/>
          </a:prstGeom>
          <a:noFill/>
          <a:ln w="28575" cap="flat" cmpd="sng">
            <a:solidFill>
              <a:srgbClr val="00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6" name="Google Shape;66;p14"/>
          <p:cNvCxnSpPr/>
          <p:nvPr/>
        </p:nvCxnSpPr>
        <p:spPr>
          <a:xfrm>
            <a:off x="-3600" y="1708800"/>
            <a:ext cx="9151200" cy="21900"/>
          </a:xfrm>
          <a:prstGeom prst="straightConnector1">
            <a:avLst/>
          </a:prstGeom>
          <a:noFill/>
          <a:ln w="28575" cap="flat" cmpd="sng">
            <a:solidFill>
              <a:srgbClr val="00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7" name="Google Shape;67;p14"/>
          <p:cNvCxnSpPr/>
          <p:nvPr/>
        </p:nvCxnSpPr>
        <p:spPr>
          <a:xfrm>
            <a:off x="0" y="4232110"/>
            <a:ext cx="9151200" cy="21900"/>
          </a:xfrm>
          <a:prstGeom prst="straightConnector1">
            <a:avLst/>
          </a:prstGeom>
          <a:noFill/>
          <a:ln w="28575" cap="flat" cmpd="sng">
            <a:solidFill>
              <a:srgbClr val="00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8" name="Google Shape;68;p14"/>
          <p:cNvCxnSpPr/>
          <p:nvPr/>
        </p:nvCxnSpPr>
        <p:spPr>
          <a:xfrm>
            <a:off x="0" y="4372524"/>
            <a:ext cx="9151200" cy="21900"/>
          </a:xfrm>
          <a:prstGeom prst="straightConnector1">
            <a:avLst/>
          </a:prstGeom>
          <a:noFill/>
          <a:ln w="28575" cap="flat" cmpd="sng">
            <a:solidFill>
              <a:srgbClr val="00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9" name="Google Shape;69;p14"/>
          <p:cNvCxnSpPr/>
          <p:nvPr/>
        </p:nvCxnSpPr>
        <p:spPr>
          <a:xfrm>
            <a:off x="0" y="4538936"/>
            <a:ext cx="9151200" cy="21900"/>
          </a:xfrm>
          <a:prstGeom prst="straightConnector1">
            <a:avLst/>
          </a:prstGeom>
          <a:noFill/>
          <a:ln w="28575" cap="flat" cmpd="sng">
            <a:solidFill>
              <a:srgbClr val="00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0" name="Google Shape;70;p14"/>
          <p:cNvSpPr txBox="1"/>
          <p:nvPr/>
        </p:nvSpPr>
        <p:spPr>
          <a:xfrm>
            <a:off x="1430575" y="1889225"/>
            <a:ext cx="6290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6"/>
          <p:cNvSpPr txBox="1">
            <a:spLocks noGrp="1"/>
          </p:cNvSpPr>
          <p:nvPr>
            <p:ph type="ctrTitle"/>
          </p:nvPr>
        </p:nvSpPr>
        <p:spPr>
          <a:xfrm>
            <a:off x="0" y="143975"/>
            <a:ext cx="9144000" cy="7926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1" dirty="0" smtClean="0">
                <a:solidFill>
                  <a:srgbClr val="92D050"/>
                </a:solidFill>
                <a:latin typeface="Amatic SC"/>
                <a:ea typeface="Amatic SC"/>
                <a:cs typeface="Amatic SC"/>
                <a:sym typeface="Amatic SC"/>
              </a:rPr>
              <a:t>FORTALEZAS  </a:t>
            </a:r>
            <a:endParaRPr b="1" dirty="0">
              <a:solidFill>
                <a:srgbClr val="92D050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5" name="Google Shape;76;p15"/>
          <p:cNvSpPr txBox="1">
            <a:spLocks/>
          </p:cNvSpPr>
          <p:nvPr/>
        </p:nvSpPr>
        <p:spPr>
          <a:xfrm>
            <a:off x="254944" y="1330032"/>
            <a:ext cx="8436880" cy="3439800"/>
          </a:xfrm>
          <a:prstGeom prst="rect">
            <a:avLst/>
          </a:prstGeom>
          <a:noFill/>
          <a:ln w="38100" cap="flat" cmpd="sng">
            <a:solidFill>
              <a:schemeClr val="accent6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52400" indent="0" algn="l">
              <a:lnSpc>
                <a:spcPct val="150000"/>
              </a:lnSpc>
              <a:buSzPts val="1200"/>
            </a:pPr>
            <a:r>
              <a:rPr lang="es-MX" sz="1200" dirty="0" smtClean="0">
                <a:latin typeface="Comfortaa"/>
                <a:ea typeface="Comfortaa"/>
                <a:cs typeface="Comfortaa"/>
                <a:sym typeface="Comfortaa"/>
              </a:rPr>
              <a:t>Muchas felicidades por el cumplimiento de las actividades, por atender sugerencias y sobre todo por realizar actividades que agradan y motivan la participación de los niños y el cumplimiento de los padres de familia, por estar al pendiente de las evidencias que suben y motivarlos en todo momento.</a:t>
            </a:r>
            <a:endParaRPr lang="es-MX" sz="1200" dirty="0">
              <a:latin typeface="Comfortaa"/>
              <a:ea typeface="Comfortaa"/>
              <a:cs typeface="Comfortaa"/>
              <a:sym typeface="Comfortaa"/>
            </a:endParaRPr>
          </a:p>
        </p:txBody>
      </p:sp>
    </p:spTree>
    <p:extLst>
      <p:ext uri="{BB962C8B-B14F-4D97-AF65-F5344CB8AC3E}">
        <p14:creationId xmlns:p14="http://schemas.microsoft.com/office/powerpoint/2010/main" val="3832520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56;p13"/>
          <p:cNvSpPr/>
          <p:nvPr/>
        </p:nvSpPr>
        <p:spPr>
          <a:xfrm>
            <a:off x="-42312" y="4205537"/>
            <a:ext cx="9228625" cy="579925"/>
          </a:xfrm>
          <a:custGeom>
            <a:avLst/>
            <a:gdLst/>
            <a:ahLst/>
            <a:cxnLst/>
            <a:rect l="l" t="t" r="r" b="b"/>
            <a:pathLst>
              <a:path w="369145" h="23197" extrusionOk="0">
                <a:moveTo>
                  <a:pt x="0" y="23197"/>
                </a:moveTo>
                <a:cubicBezTo>
                  <a:pt x="9173" y="20358"/>
                  <a:pt x="33561" y="6379"/>
                  <a:pt x="55038" y="6161"/>
                </a:cubicBezTo>
                <a:cubicBezTo>
                  <a:pt x="76515" y="5943"/>
                  <a:pt x="103670" y="22833"/>
                  <a:pt x="128860" y="21887"/>
                </a:cubicBezTo>
                <a:cubicBezTo>
                  <a:pt x="154050" y="20941"/>
                  <a:pt x="180769" y="1138"/>
                  <a:pt x="206177" y="483"/>
                </a:cubicBezTo>
                <a:cubicBezTo>
                  <a:pt x="231585" y="-172"/>
                  <a:pt x="261871" y="18028"/>
                  <a:pt x="281309" y="17955"/>
                </a:cubicBezTo>
                <a:cubicBezTo>
                  <a:pt x="300747" y="17882"/>
                  <a:pt x="308901" y="-318"/>
                  <a:pt x="322806" y="46"/>
                </a:cubicBezTo>
                <a:cubicBezTo>
                  <a:pt x="336711" y="410"/>
                  <a:pt x="357170" y="19194"/>
                  <a:pt x="364741" y="20140"/>
                </a:cubicBezTo>
                <a:cubicBezTo>
                  <a:pt x="372313" y="21087"/>
                  <a:pt x="367653" y="8128"/>
                  <a:pt x="368235" y="5725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Google Shape;57;p13"/>
          <p:cNvSpPr/>
          <p:nvPr/>
        </p:nvSpPr>
        <p:spPr>
          <a:xfrm>
            <a:off x="-42312" y="4434362"/>
            <a:ext cx="9228625" cy="579925"/>
          </a:xfrm>
          <a:custGeom>
            <a:avLst/>
            <a:gdLst/>
            <a:ahLst/>
            <a:cxnLst/>
            <a:rect l="l" t="t" r="r" b="b"/>
            <a:pathLst>
              <a:path w="369145" h="23197" extrusionOk="0">
                <a:moveTo>
                  <a:pt x="0" y="23197"/>
                </a:moveTo>
                <a:cubicBezTo>
                  <a:pt x="9173" y="20358"/>
                  <a:pt x="33561" y="6379"/>
                  <a:pt x="55038" y="6161"/>
                </a:cubicBezTo>
                <a:cubicBezTo>
                  <a:pt x="76515" y="5943"/>
                  <a:pt x="103670" y="22833"/>
                  <a:pt x="128860" y="21887"/>
                </a:cubicBezTo>
                <a:cubicBezTo>
                  <a:pt x="154050" y="20941"/>
                  <a:pt x="180769" y="1138"/>
                  <a:pt x="206177" y="483"/>
                </a:cubicBezTo>
                <a:cubicBezTo>
                  <a:pt x="231585" y="-172"/>
                  <a:pt x="261871" y="18028"/>
                  <a:pt x="281309" y="17955"/>
                </a:cubicBezTo>
                <a:cubicBezTo>
                  <a:pt x="300747" y="17882"/>
                  <a:pt x="308901" y="-318"/>
                  <a:pt x="322806" y="46"/>
                </a:cubicBezTo>
                <a:cubicBezTo>
                  <a:pt x="336711" y="410"/>
                  <a:pt x="357170" y="19194"/>
                  <a:pt x="364741" y="20140"/>
                </a:cubicBezTo>
                <a:cubicBezTo>
                  <a:pt x="372313" y="21087"/>
                  <a:pt x="367653" y="8128"/>
                  <a:pt x="368235" y="5725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" name="CuadroTexto 4"/>
          <p:cNvSpPr txBox="1"/>
          <p:nvPr/>
        </p:nvSpPr>
        <p:spPr>
          <a:xfrm>
            <a:off x="241160" y="381837"/>
            <a:ext cx="39891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6000" b="1" dirty="0" smtClean="0">
                <a:solidFill>
                  <a:schemeClr val="accent4">
                    <a:lumMod val="50000"/>
                  </a:schemeClr>
                </a:solidFill>
                <a:latin typeface="Amatic SC" panose="020B0604020202020204" charset="-79"/>
                <a:cs typeface="Amatic SC" panose="020B0604020202020204" charset="-79"/>
              </a:rPr>
              <a:t>Notas </a:t>
            </a:r>
            <a:endParaRPr lang="es-MX" sz="6000" b="1" dirty="0">
              <a:solidFill>
                <a:schemeClr val="accent4">
                  <a:lumMod val="50000"/>
                </a:schemeClr>
              </a:solidFill>
              <a:latin typeface="Amatic SC" panose="020B0604020202020204" charset="-79"/>
              <a:cs typeface="Amatic SC" panose="020B060402020202020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945948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2772" t="55722" r="11776" b="26373"/>
          <a:stretch/>
        </p:blipFill>
        <p:spPr>
          <a:xfrm>
            <a:off x="0" y="1458098"/>
            <a:ext cx="9415849" cy="2446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57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>
                <a:latin typeface="Goudy Stout" panose="0202090407030B020401" pitchFamily="18" charset="0"/>
              </a:rPr>
              <a:t>Primera jornada</a:t>
            </a:r>
            <a:endParaRPr lang="es-MX" dirty="0">
              <a:latin typeface="Goudy Stout" panose="0202090407030B020401" pitchFamily="18" charset="0"/>
            </a:endParaRPr>
          </a:p>
        </p:txBody>
      </p:sp>
      <p:sp>
        <p:nvSpPr>
          <p:cNvPr id="3" name="Google Shape;56;p13"/>
          <p:cNvSpPr/>
          <p:nvPr/>
        </p:nvSpPr>
        <p:spPr>
          <a:xfrm>
            <a:off x="-42312" y="4205537"/>
            <a:ext cx="9228625" cy="579925"/>
          </a:xfrm>
          <a:custGeom>
            <a:avLst/>
            <a:gdLst/>
            <a:ahLst/>
            <a:cxnLst/>
            <a:rect l="l" t="t" r="r" b="b"/>
            <a:pathLst>
              <a:path w="369145" h="23197" extrusionOk="0">
                <a:moveTo>
                  <a:pt x="0" y="23197"/>
                </a:moveTo>
                <a:cubicBezTo>
                  <a:pt x="9173" y="20358"/>
                  <a:pt x="33561" y="6379"/>
                  <a:pt x="55038" y="6161"/>
                </a:cubicBezTo>
                <a:cubicBezTo>
                  <a:pt x="76515" y="5943"/>
                  <a:pt x="103670" y="22833"/>
                  <a:pt x="128860" y="21887"/>
                </a:cubicBezTo>
                <a:cubicBezTo>
                  <a:pt x="154050" y="20941"/>
                  <a:pt x="180769" y="1138"/>
                  <a:pt x="206177" y="483"/>
                </a:cubicBezTo>
                <a:cubicBezTo>
                  <a:pt x="231585" y="-172"/>
                  <a:pt x="261871" y="18028"/>
                  <a:pt x="281309" y="17955"/>
                </a:cubicBezTo>
                <a:cubicBezTo>
                  <a:pt x="300747" y="17882"/>
                  <a:pt x="308901" y="-318"/>
                  <a:pt x="322806" y="46"/>
                </a:cubicBezTo>
                <a:cubicBezTo>
                  <a:pt x="336711" y="410"/>
                  <a:pt x="357170" y="19194"/>
                  <a:pt x="364741" y="20140"/>
                </a:cubicBezTo>
                <a:cubicBezTo>
                  <a:pt x="372313" y="21087"/>
                  <a:pt x="367653" y="8128"/>
                  <a:pt x="368235" y="5725"/>
                </a:cubicBezTo>
              </a:path>
            </a:pathLst>
          </a:custGeom>
          <a:noFill/>
          <a:ln w="28575" cap="flat" cmpd="sng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Google Shape;57;p13"/>
          <p:cNvSpPr/>
          <p:nvPr/>
        </p:nvSpPr>
        <p:spPr>
          <a:xfrm>
            <a:off x="-84625" y="3915574"/>
            <a:ext cx="9228625" cy="579925"/>
          </a:xfrm>
          <a:custGeom>
            <a:avLst/>
            <a:gdLst/>
            <a:ahLst/>
            <a:cxnLst/>
            <a:rect l="l" t="t" r="r" b="b"/>
            <a:pathLst>
              <a:path w="369145" h="23197" extrusionOk="0">
                <a:moveTo>
                  <a:pt x="0" y="23197"/>
                </a:moveTo>
                <a:cubicBezTo>
                  <a:pt x="9173" y="20358"/>
                  <a:pt x="33561" y="6379"/>
                  <a:pt x="55038" y="6161"/>
                </a:cubicBezTo>
                <a:cubicBezTo>
                  <a:pt x="76515" y="5943"/>
                  <a:pt x="103670" y="22833"/>
                  <a:pt x="128860" y="21887"/>
                </a:cubicBezTo>
                <a:cubicBezTo>
                  <a:pt x="154050" y="20941"/>
                  <a:pt x="180769" y="1138"/>
                  <a:pt x="206177" y="483"/>
                </a:cubicBezTo>
                <a:cubicBezTo>
                  <a:pt x="231585" y="-172"/>
                  <a:pt x="261871" y="18028"/>
                  <a:pt x="281309" y="17955"/>
                </a:cubicBezTo>
                <a:cubicBezTo>
                  <a:pt x="300747" y="17882"/>
                  <a:pt x="308901" y="-318"/>
                  <a:pt x="322806" y="46"/>
                </a:cubicBezTo>
                <a:cubicBezTo>
                  <a:pt x="336711" y="410"/>
                  <a:pt x="357170" y="19194"/>
                  <a:pt x="364741" y="20140"/>
                </a:cubicBezTo>
                <a:cubicBezTo>
                  <a:pt x="372313" y="21087"/>
                  <a:pt x="367653" y="8128"/>
                  <a:pt x="368235" y="5725"/>
                </a:cubicBezTo>
              </a:path>
            </a:pathLst>
          </a:custGeom>
          <a:noFill/>
          <a:ln w="28575" cap="flat" cmpd="sng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" name="Google Shape;56;p13"/>
          <p:cNvSpPr/>
          <p:nvPr/>
        </p:nvSpPr>
        <p:spPr>
          <a:xfrm>
            <a:off x="-84625" y="886642"/>
            <a:ext cx="9228625" cy="579925"/>
          </a:xfrm>
          <a:custGeom>
            <a:avLst/>
            <a:gdLst/>
            <a:ahLst/>
            <a:cxnLst/>
            <a:rect l="l" t="t" r="r" b="b"/>
            <a:pathLst>
              <a:path w="369145" h="23197" extrusionOk="0">
                <a:moveTo>
                  <a:pt x="0" y="23197"/>
                </a:moveTo>
                <a:cubicBezTo>
                  <a:pt x="9173" y="20358"/>
                  <a:pt x="33561" y="6379"/>
                  <a:pt x="55038" y="6161"/>
                </a:cubicBezTo>
                <a:cubicBezTo>
                  <a:pt x="76515" y="5943"/>
                  <a:pt x="103670" y="22833"/>
                  <a:pt x="128860" y="21887"/>
                </a:cubicBezTo>
                <a:cubicBezTo>
                  <a:pt x="154050" y="20941"/>
                  <a:pt x="180769" y="1138"/>
                  <a:pt x="206177" y="483"/>
                </a:cubicBezTo>
                <a:cubicBezTo>
                  <a:pt x="231585" y="-172"/>
                  <a:pt x="261871" y="18028"/>
                  <a:pt x="281309" y="17955"/>
                </a:cubicBezTo>
                <a:cubicBezTo>
                  <a:pt x="300747" y="17882"/>
                  <a:pt x="308901" y="-318"/>
                  <a:pt x="322806" y="46"/>
                </a:cubicBezTo>
                <a:cubicBezTo>
                  <a:pt x="336711" y="410"/>
                  <a:pt x="357170" y="19194"/>
                  <a:pt x="364741" y="20140"/>
                </a:cubicBezTo>
                <a:cubicBezTo>
                  <a:pt x="372313" y="21087"/>
                  <a:pt x="367653" y="8128"/>
                  <a:pt x="368235" y="5725"/>
                </a:cubicBezTo>
              </a:path>
            </a:pathLst>
          </a:custGeom>
          <a:noFill/>
          <a:ln w="28575" cap="flat" cmpd="sng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Google Shape;57;p13"/>
          <p:cNvSpPr/>
          <p:nvPr/>
        </p:nvSpPr>
        <p:spPr>
          <a:xfrm>
            <a:off x="-84625" y="1115467"/>
            <a:ext cx="9228625" cy="579925"/>
          </a:xfrm>
          <a:custGeom>
            <a:avLst/>
            <a:gdLst/>
            <a:ahLst/>
            <a:cxnLst/>
            <a:rect l="l" t="t" r="r" b="b"/>
            <a:pathLst>
              <a:path w="369145" h="23197" extrusionOk="0">
                <a:moveTo>
                  <a:pt x="0" y="23197"/>
                </a:moveTo>
                <a:cubicBezTo>
                  <a:pt x="9173" y="20358"/>
                  <a:pt x="33561" y="6379"/>
                  <a:pt x="55038" y="6161"/>
                </a:cubicBezTo>
                <a:cubicBezTo>
                  <a:pt x="76515" y="5943"/>
                  <a:pt x="103670" y="22833"/>
                  <a:pt x="128860" y="21887"/>
                </a:cubicBezTo>
                <a:cubicBezTo>
                  <a:pt x="154050" y="20941"/>
                  <a:pt x="180769" y="1138"/>
                  <a:pt x="206177" y="483"/>
                </a:cubicBezTo>
                <a:cubicBezTo>
                  <a:pt x="231585" y="-172"/>
                  <a:pt x="261871" y="18028"/>
                  <a:pt x="281309" y="17955"/>
                </a:cubicBezTo>
                <a:cubicBezTo>
                  <a:pt x="300747" y="17882"/>
                  <a:pt x="308901" y="-318"/>
                  <a:pt x="322806" y="46"/>
                </a:cubicBezTo>
                <a:cubicBezTo>
                  <a:pt x="336711" y="410"/>
                  <a:pt x="357170" y="19194"/>
                  <a:pt x="364741" y="20140"/>
                </a:cubicBezTo>
                <a:cubicBezTo>
                  <a:pt x="372313" y="21087"/>
                  <a:pt x="367653" y="8128"/>
                  <a:pt x="368235" y="5725"/>
                </a:cubicBezTo>
              </a:path>
            </a:pathLst>
          </a:custGeom>
          <a:noFill/>
          <a:ln w="28575" cap="flat" cmpd="sng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67775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2050446" y="1286881"/>
            <a:ext cx="4572000" cy="190821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tabLst>
                <a:tab pos="457200" algn="l"/>
              </a:tabLst>
            </a:pPr>
            <a:r>
              <a:rPr lang="es-MX" sz="2400" b="1" dirty="0">
                <a:solidFill>
                  <a:schemeClr val="tx1"/>
                </a:solidFill>
                <a:latin typeface="Candara Light" panose="020E0502030303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Registro</a:t>
            </a:r>
            <a:r>
              <a:rPr lang="es-MX" sz="2400" b="1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 </a:t>
            </a:r>
            <a:r>
              <a:rPr lang="es-MX" sz="2400" b="1" dirty="0">
                <a:solidFill>
                  <a:schemeClr val="tx1"/>
                </a:solidFill>
                <a:latin typeface="Candara Light" panose="020E0502030303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semanal del</a:t>
            </a:r>
            <a:r>
              <a:rPr lang="es-MX" sz="2400" b="1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 </a:t>
            </a:r>
            <a:r>
              <a:rPr lang="es-MX" sz="2400" b="1" dirty="0">
                <a:solidFill>
                  <a:schemeClr val="tx1"/>
                </a:solidFill>
                <a:latin typeface="Candara Light" panose="020E0502030303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Profesor Titular</a:t>
            </a:r>
            <a:r>
              <a:rPr lang="es-MX" sz="2400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 </a:t>
            </a:r>
            <a:endParaRPr lang="es-MX" sz="900" dirty="0">
              <a:solidFill>
                <a:schemeClr val="tx1"/>
              </a:solidFill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tabLst>
                <a:tab pos="457200" algn="l"/>
              </a:tabLst>
            </a:pPr>
            <a:r>
              <a:rPr lang="es-MX" b="1" dirty="0">
                <a:solidFill>
                  <a:schemeClr val="tx1"/>
                </a:solidFill>
                <a:latin typeface="Candara Light" panose="020E0502030303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Jard</a:t>
            </a:r>
            <a:r>
              <a:rPr lang="es-MX" b="1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í</a:t>
            </a:r>
            <a:r>
              <a:rPr lang="es-MX" b="1" dirty="0">
                <a:solidFill>
                  <a:schemeClr val="tx1"/>
                </a:solidFill>
                <a:latin typeface="Candara Light" panose="020E0502030303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n de</a:t>
            </a:r>
            <a:r>
              <a:rPr lang="es-MX" b="1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 </a:t>
            </a:r>
            <a:r>
              <a:rPr lang="es-MX" b="1" dirty="0">
                <a:solidFill>
                  <a:schemeClr val="tx1"/>
                </a:solidFill>
                <a:latin typeface="Candara Light" panose="020E0502030303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ni</a:t>
            </a:r>
            <a:r>
              <a:rPr lang="es-MX" b="1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ñ</a:t>
            </a:r>
            <a:r>
              <a:rPr lang="es-MX" b="1" dirty="0">
                <a:solidFill>
                  <a:schemeClr val="tx1"/>
                </a:solidFill>
                <a:latin typeface="Candara Light" panose="020E0502030303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os:</a:t>
            </a:r>
            <a:r>
              <a:rPr lang="es-MX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 </a:t>
            </a:r>
            <a:r>
              <a:rPr lang="es-MX" dirty="0" smtClean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­­­­­­­­­­­­­­­­­­­­­­­­­­­­­</a:t>
            </a:r>
            <a:r>
              <a:rPr lang="es-MX" dirty="0">
                <a:solidFill>
                  <a:schemeClr val="tx1"/>
                </a:solidFill>
                <a:latin typeface="Candara Light" panose="020E0502030303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</a:t>
            </a:r>
            <a:r>
              <a:rPr lang="es-MX" u="sng" dirty="0" err="1" smtClean="0">
                <a:solidFill>
                  <a:schemeClr val="tx1"/>
                </a:solidFill>
                <a:latin typeface="Candara Light" panose="020E0502030303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Itzcali</a:t>
            </a:r>
            <a:r>
              <a:rPr lang="es-MX" u="sng" dirty="0" smtClean="0">
                <a:solidFill>
                  <a:schemeClr val="tx1"/>
                </a:solidFill>
                <a:latin typeface="Candara Light" panose="020E0502030303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. T.M</a:t>
            </a:r>
            <a:r>
              <a:rPr lang="es-MX" dirty="0" smtClean="0">
                <a:solidFill>
                  <a:schemeClr val="tx1"/>
                </a:solidFill>
                <a:latin typeface="Candara Light" panose="020E0502030303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.                                                     </a:t>
            </a:r>
            <a:r>
              <a:rPr lang="es-MX" sz="900" dirty="0" smtClean="0">
                <a:solidFill>
                  <a:schemeClr val="tx1"/>
                </a:solidFill>
              </a:rPr>
              <a:t> </a:t>
            </a:r>
            <a:r>
              <a:rPr lang="es-MX" b="1" dirty="0" smtClean="0">
                <a:solidFill>
                  <a:schemeClr val="tx1"/>
                </a:solidFill>
                <a:latin typeface="Candara Light" panose="020E0502030303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Estudiante </a:t>
            </a:r>
            <a:r>
              <a:rPr lang="es-MX" b="1" dirty="0">
                <a:solidFill>
                  <a:schemeClr val="tx1"/>
                </a:solidFill>
                <a:latin typeface="Candara Light" panose="020E0502030303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normalista:</a:t>
            </a:r>
            <a:r>
              <a:rPr lang="es-MX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  </a:t>
            </a:r>
            <a:r>
              <a:rPr lang="es-MX" dirty="0" smtClean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Mariana Abigail Avila Olivares </a:t>
            </a:r>
            <a:r>
              <a:rPr lang="es-MX" b="1" dirty="0" smtClean="0">
                <a:solidFill>
                  <a:schemeClr val="tx1"/>
                </a:solidFill>
                <a:latin typeface="Candara Light" panose="020E0502030303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Profesor</a:t>
            </a:r>
            <a:r>
              <a:rPr lang="es-MX" b="1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 </a:t>
            </a:r>
            <a:r>
              <a:rPr lang="es-MX" b="1" dirty="0">
                <a:solidFill>
                  <a:schemeClr val="tx1"/>
                </a:solidFill>
                <a:latin typeface="Candara Light" panose="020E0502030303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titular:</a:t>
            </a:r>
            <a:r>
              <a:rPr lang="es-MX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   </a:t>
            </a:r>
            <a:r>
              <a:rPr lang="es-MX" u="sng" dirty="0" smtClean="0">
                <a:solidFill>
                  <a:schemeClr val="tx1"/>
                </a:solidFill>
                <a:latin typeface="Candara Light" panose="020E0502030303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Blanca Margarita Acevedo Reyna</a:t>
            </a:r>
            <a:endParaRPr lang="es-MX" sz="900" u="sng" dirty="0">
              <a:solidFill>
                <a:schemeClr val="tx1"/>
              </a:solidFill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tabLst>
                <a:tab pos="457200" algn="l"/>
              </a:tabLst>
            </a:pPr>
            <a:r>
              <a:rPr lang="es-MX" b="1" dirty="0">
                <a:solidFill>
                  <a:schemeClr val="tx1"/>
                </a:solidFill>
                <a:latin typeface="Candara Light" panose="020E0502030303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Semana</a:t>
            </a:r>
            <a:r>
              <a:rPr lang="es-MX" b="1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 </a:t>
            </a:r>
            <a:r>
              <a:rPr lang="es-MX" b="1" dirty="0">
                <a:solidFill>
                  <a:schemeClr val="tx1"/>
                </a:solidFill>
                <a:latin typeface="Candara Light" panose="020E0502030303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de pr</a:t>
            </a:r>
            <a:r>
              <a:rPr lang="es-MX" b="1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á</a:t>
            </a:r>
            <a:r>
              <a:rPr lang="es-MX" b="1" dirty="0">
                <a:solidFill>
                  <a:schemeClr val="tx1"/>
                </a:solidFill>
                <a:latin typeface="Candara Light" panose="020E0502030303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ctica:</a:t>
            </a:r>
            <a:r>
              <a:rPr lang="es-MX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 </a:t>
            </a:r>
            <a:r>
              <a:rPr lang="es-MX" dirty="0">
                <a:solidFill>
                  <a:schemeClr val="tx1"/>
                </a:solidFill>
                <a:latin typeface="Candara Light" panose="020E0502030303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</a:t>
            </a:r>
            <a:r>
              <a:rPr lang="es-MX" u="sng" dirty="0" smtClean="0">
                <a:solidFill>
                  <a:schemeClr val="tx1"/>
                </a:solidFill>
                <a:latin typeface="Candara Light" panose="020E0502030303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1 del 4 al 15 de octubre 2021</a:t>
            </a:r>
            <a:endParaRPr lang="es-MX" sz="900" u="sng" dirty="0">
              <a:solidFill>
                <a:schemeClr val="tx1"/>
              </a:solidFill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tabLst>
                <a:tab pos="457200" algn="l"/>
              </a:tabLst>
            </a:pPr>
            <a:r>
              <a:rPr lang="es-MX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 </a:t>
            </a:r>
            <a:endParaRPr lang="es-MX" sz="900" dirty="0">
              <a:solidFill>
                <a:schemeClr val="tx1"/>
              </a:solidFill>
            </a:endParaRPr>
          </a:p>
        </p:txBody>
      </p:sp>
      <p:sp>
        <p:nvSpPr>
          <p:cNvPr id="4" name="Google Shape;56;p13"/>
          <p:cNvSpPr/>
          <p:nvPr/>
        </p:nvSpPr>
        <p:spPr>
          <a:xfrm>
            <a:off x="0" y="4034791"/>
            <a:ext cx="9228625" cy="579925"/>
          </a:xfrm>
          <a:custGeom>
            <a:avLst/>
            <a:gdLst/>
            <a:ahLst/>
            <a:cxnLst/>
            <a:rect l="l" t="t" r="r" b="b"/>
            <a:pathLst>
              <a:path w="369145" h="23197" extrusionOk="0">
                <a:moveTo>
                  <a:pt x="0" y="23197"/>
                </a:moveTo>
                <a:cubicBezTo>
                  <a:pt x="9173" y="20358"/>
                  <a:pt x="33561" y="6379"/>
                  <a:pt x="55038" y="6161"/>
                </a:cubicBezTo>
                <a:cubicBezTo>
                  <a:pt x="76515" y="5943"/>
                  <a:pt x="103670" y="22833"/>
                  <a:pt x="128860" y="21887"/>
                </a:cubicBezTo>
                <a:cubicBezTo>
                  <a:pt x="154050" y="20941"/>
                  <a:pt x="180769" y="1138"/>
                  <a:pt x="206177" y="483"/>
                </a:cubicBezTo>
                <a:cubicBezTo>
                  <a:pt x="231585" y="-172"/>
                  <a:pt x="261871" y="18028"/>
                  <a:pt x="281309" y="17955"/>
                </a:cubicBezTo>
                <a:cubicBezTo>
                  <a:pt x="300747" y="17882"/>
                  <a:pt x="308901" y="-318"/>
                  <a:pt x="322806" y="46"/>
                </a:cubicBezTo>
                <a:cubicBezTo>
                  <a:pt x="336711" y="410"/>
                  <a:pt x="357170" y="19194"/>
                  <a:pt x="364741" y="20140"/>
                </a:cubicBezTo>
                <a:cubicBezTo>
                  <a:pt x="372313" y="21087"/>
                  <a:pt x="367653" y="8128"/>
                  <a:pt x="368235" y="5725"/>
                </a:cubicBezTo>
              </a:path>
            </a:pathLst>
          </a:custGeom>
          <a:noFill/>
          <a:ln w="28575" cap="flat" cmpd="sng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" name="Google Shape;57;p13"/>
          <p:cNvSpPr/>
          <p:nvPr/>
        </p:nvSpPr>
        <p:spPr>
          <a:xfrm>
            <a:off x="0" y="4263616"/>
            <a:ext cx="9228625" cy="579925"/>
          </a:xfrm>
          <a:custGeom>
            <a:avLst/>
            <a:gdLst/>
            <a:ahLst/>
            <a:cxnLst/>
            <a:rect l="l" t="t" r="r" b="b"/>
            <a:pathLst>
              <a:path w="369145" h="23197" extrusionOk="0">
                <a:moveTo>
                  <a:pt x="0" y="23197"/>
                </a:moveTo>
                <a:cubicBezTo>
                  <a:pt x="9173" y="20358"/>
                  <a:pt x="33561" y="6379"/>
                  <a:pt x="55038" y="6161"/>
                </a:cubicBezTo>
                <a:cubicBezTo>
                  <a:pt x="76515" y="5943"/>
                  <a:pt x="103670" y="22833"/>
                  <a:pt x="128860" y="21887"/>
                </a:cubicBezTo>
                <a:cubicBezTo>
                  <a:pt x="154050" y="20941"/>
                  <a:pt x="180769" y="1138"/>
                  <a:pt x="206177" y="483"/>
                </a:cubicBezTo>
                <a:cubicBezTo>
                  <a:pt x="231585" y="-172"/>
                  <a:pt x="261871" y="18028"/>
                  <a:pt x="281309" y="17955"/>
                </a:cubicBezTo>
                <a:cubicBezTo>
                  <a:pt x="300747" y="17882"/>
                  <a:pt x="308901" y="-318"/>
                  <a:pt x="322806" y="46"/>
                </a:cubicBezTo>
                <a:cubicBezTo>
                  <a:pt x="336711" y="410"/>
                  <a:pt x="357170" y="19194"/>
                  <a:pt x="364741" y="20140"/>
                </a:cubicBezTo>
                <a:cubicBezTo>
                  <a:pt x="372313" y="21087"/>
                  <a:pt x="367653" y="8128"/>
                  <a:pt x="368235" y="5725"/>
                </a:cubicBezTo>
              </a:path>
            </a:pathLst>
          </a:custGeom>
          <a:noFill/>
          <a:ln w="28575" cap="flat" cmpd="sng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6684207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Imagen 7" descr="Imagen que contiene dibujo, cuarto, alimentos&#10;&#10;Descripción generada automáticamen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071" y="2872717"/>
            <a:ext cx="307975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" name="Imagen 9" descr="Icono&#10;&#10;Descripción generada automáticamen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041" y="2874452"/>
            <a:ext cx="358775" cy="36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Imagen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4973" y="2884844"/>
            <a:ext cx="352425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Imagen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0824" y="2807777"/>
            <a:ext cx="390525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0" y="776860"/>
            <a:ext cx="9144000" cy="2400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 Light" panose="020E0502030303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Instrucciones: Este instrumento se realizar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á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 Light" panose="020E0502030303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de manera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 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 Light" panose="020E0502030303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semanal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 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 Light" panose="020E0502030303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y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 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 Light" panose="020E0502030303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contendr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á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 Light" panose="020E0502030303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informaci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ó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 Light" panose="020E0502030303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n de lo realizado durante la pr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á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 Light" panose="020E0502030303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ctica, es importante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 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 Light" panose="020E0502030303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el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 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 Light" panose="020E0502030303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llenado de todos los indicadores,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 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 Light" panose="020E0502030303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para de esta manera conocer la din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á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 Light" panose="020E0502030303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mica de trabajo que existe al interior de nuestras instituciones de pr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á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 Light" panose="020E0502030303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ctica.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 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 Light" panose="020E0502030303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Favor de contestar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 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 Light" panose="020E0502030303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de la manera m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á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 Light" panose="020E0502030303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s honesta posible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 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 Light" panose="020E0502030303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y compartir con la alumna estas sugerencias y/o recomendaciones de la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 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 Light" panose="020E0502030303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observado con la finalidad de que la alumna mejore los aspectos en los que presenta 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á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 Light" panose="020E0502030303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reas de oportunidad: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  </a:t>
            </a:r>
            <a:endParaRPr kumimoji="0" lang="es-MX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 Light" panose="020E0502030303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Comunicaci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ó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 Light" panose="020E0502030303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n con el profesor titular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  </a:t>
            </a:r>
            <a:endParaRPr kumimoji="0" lang="es-MX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 Light" panose="020E0502030303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La estudiante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 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 Light" panose="020E0502030303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normalista mantiene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 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 Light" panose="020E0502030303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comunicaci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ó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 Light" panose="020E0502030303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n constante con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 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 Light" panose="020E0502030303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el profesor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 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 Light" panose="020E0502030303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titular: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   </a:t>
            </a:r>
            <a:r>
              <a:rPr kumimoji="0" lang="es-MX" sz="12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 Light" panose="020E0502030303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Si</a:t>
            </a:r>
            <a:r>
              <a:rPr kumimoji="0" lang="es-MX" sz="12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  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     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 Light" panose="020E0502030303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No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 </a:t>
            </a:r>
            <a:endParaRPr kumimoji="0" lang="es-MX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 Light" panose="020E0502030303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Especifica los d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í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 Light" panose="020E0502030303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as de la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 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 Light" panose="020E0502030303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semana</a:t>
            </a:r>
            <a:endParaRPr kumimoji="0" lang="es-MX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  </a:t>
            </a:r>
            <a:endParaRPr kumimoji="0" lang="es-MX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s-MX" sz="12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 Light" panose="020E0502030303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Lunes</a:t>
            </a:r>
            <a:r>
              <a:rPr kumimoji="0" lang="es-MX" sz="12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 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     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 Light" panose="020E0502030303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</a:t>
            </a:r>
            <a:r>
              <a:rPr kumimoji="0" lang="es-MX" sz="12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 Light" panose="020E0502030303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Martes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   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 Light" panose="020E0502030303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</a:t>
            </a:r>
            <a:r>
              <a:rPr kumimoji="0" lang="es-MX" sz="12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 Light" panose="020E0502030303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Mi</a:t>
            </a:r>
            <a:r>
              <a:rPr kumimoji="0" lang="es-MX" sz="12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é</a:t>
            </a:r>
            <a:r>
              <a:rPr kumimoji="0" lang="es-MX" sz="12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 Light" panose="020E0502030303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rcoles</a:t>
            </a:r>
            <a:r>
              <a:rPr kumimoji="0" lang="es-MX" sz="12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 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  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 Light" panose="020E0502030303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</a:t>
            </a:r>
            <a:r>
              <a:rPr kumimoji="0" lang="es-MX" sz="12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 Light" panose="020E0502030303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Jueves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    </a:t>
            </a:r>
            <a:r>
              <a:rPr kumimoji="0" lang="es-MX" sz="12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 Light" panose="020E0502030303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Viernes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 </a:t>
            </a:r>
            <a:endParaRPr kumimoji="0" lang="es-MX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 </a:t>
            </a:r>
            <a:endParaRPr kumimoji="0" lang="es-MX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 Light" panose="020E0502030303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Especifica por favor el medio de comunicaci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ó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 Light" panose="020E0502030303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n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 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 Light" panose="020E0502030303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entre la estudiante normalista y el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 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 Light" panose="020E0502030303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profesor titular: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 </a:t>
            </a:r>
            <a:endParaRPr kumimoji="0" lang="es-MX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s-MX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0" y="3156787"/>
            <a:ext cx="9144000" cy="2354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s-MX" sz="1100" b="0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Segoe UI" panose="020B0502040204020203" pitchFamily="34" charset="0"/>
              </a:rPr>
              <a:t>WhatsApp</a:t>
            </a:r>
            <a:r>
              <a:rPr kumimoji="0" lang="es-MX" sz="11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Segoe UI" panose="020B0502040204020203" pitchFamily="34" charset="0"/>
              </a:rPr>
              <a:t>   </a:t>
            </a:r>
            <a:r>
              <a:rPr kumimoji="0" lang="es-MX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Segoe UI" panose="020B0502040204020203" pitchFamily="34" charset="0"/>
              </a:rPr>
              <a:t>                      Facebook                              Correo electrónico </a:t>
            </a:r>
            <a:r>
              <a:rPr kumimoji="0" lang="es-MX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Segoe UI" panose="020B0502040204020203" pitchFamily="34" charset="0"/>
              </a:rPr>
              <a:t>                                  </a:t>
            </a:r>
            <a:r>
              <a:rPr kumimoji="0" lang="es-MX" sz="11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Segoe UI" panose="020B0502040204020203" pitchFamily="34" charset="0"/>
              </a:rPr>
              <a:t>Llamadas telefónicas  </a:t>
            </a:r>
            <a:endParaRPr kumimoji="0" lang="es-MX" sz="7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s-MX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Segoe UI" panose="020B0502040204020203" pitchFamily="34" charset="0"/>
              </a:rPr>
              <a:t> </a:t>
            </a:r>
            <a:endParaRPr kumimoji="0" lang="es-MX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es-MX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Segoe UI" panose="020B0502040204020203" pitchFamily="34" charset="0"/>
              </a:rPr>
              <a:t>La estudiante normalista envío la planeación para ser revisada de manera oportuna y atendió a las sugerencias de cambio </a:t>
            </a:r>
            <a:endParaRPr kumimoji="0" lang="es-MX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s-MX" sz="11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Segoe UI" panose="020B0502040204020203" pitchFamily="34" charset="0"/>
              </a:rPr>
              <a:t>Sí</a:t>
            </a:r>
            <a:r>
              <a:rPr kumimoji="0" lang="es-MX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Segoe UI" panose="020B0502040204020203" pitchFamily="34" charset="0"/>
              </a:rPr>
              <a:t>                      No </a:t>
            </a:r>
            <a:endParaRPr kumimoji="0" lang="es-MX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s-MX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Segoe UI" panose="020B0502040204020203" pitchFamily="34" charset="0"/>
              </a:rPr>
              <a:t>Recomendaciones y/o sugerencias </a:t>
            </a:r>
            <a:endParaRPr kumimoji="0" lang="es-MX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lang="es-MX" sz="1200" u="sng" dirty="0" smtClean="0">
                <a:latin typeface="+mj-lt"/>
                <a:ea typeface="Times New Roman" panose="02020603050405020304" pitchFamily="18" charset="0"/>
                <a:cs typeface="Segoe UI" panose="020B0502040204020203" pitchFamily="34" charset="0"/>
              </a:rPr>
              <a:t>Realizar actividades donde los padres no tengan que comprar materiales específicos y solicitarlos con anticipación, de preferencia que sea materiales que tengan en casa y prever actividades de repaso para encargar a los alumnos que puedan conectarse de manera virtual o los que solo se contactan por medio de </a:t>
            </a:r>
            <a:r>
              <a:rPr lang="es-MX" sz="1200" u="sng" dirty="0" err="1" smtClean="0">
                <a:latin typeface="+mj-lt"/>
                <a:ea typeface="Times New Roman" panose="02020603050405020304" pitchFamily="18" charset="0"/>
                <a:cs typeface="Segoe UI" panose="020B0502040204020203" pitchFamily="34" charset="0"/>
              </a:rPr>
              <a:t>whatsapp</a:t>
            </a:r>
            <a:r>
              <a:rPr lang="es-MX" sz="1200" u="sng" dirty="0" smtClean="0">
                <a:latin typeface="+mj-lt"/>
                <a:ea typeface="Times New Roman" panose="02020603050405020304" pitchFamily="18" charset="0"/>
                <a:cs typeface="Segoe UI" panose="020B0502040204020203" pitchFamily="34" charset="0"/>
              </a:rPr>
              <a:t>, ya que la indicación es realizar 2 actividades diarias.        </a:t>
            </a:r>
            <a:r>
              <a:rPr kumimoji="0" lang="es-MX" sz="11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Segoe UI" panose="020B0502040204020203" pitchFamily="34" charset="0"/>
              </a:rPr>
              <a:t>Referente al trabajo con el grupo</a:t>
            </a:r>
            <a:r>
              <a:rPr kumimoji="0" lang="es-MX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Segoe UI" panose="020B0502040204020203" pitchFamily="34" charset="0"/>
              </a:rPr>
              <a:t> 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es-MX" sz="1100" dirty="0">
              <a:latin typeface="+mj-lt"/>
              <a:cs typeface="Segoe UI" panose="020B0502040204020203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s-MX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es-MX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Segoe UI" panose="020B0502040204020203" pitchFamily="34" charset="0"/>
              </a:rPr>
              <a:t>Medios por el cual realizan las clases virtuales: </a:t>
            </a:r>
            <a:endParaRPr kumimoji="0" lang="es-MX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s-MX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264613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Imagen 5" descr="Imagen que contiene dibujo, cuarto, alimentos&#10;&#10;Descripción generada automáticamen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5929" y="228600"/>
            <a:ext cx="476250" cy="471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7" name="Imagen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525" y="266836"/>
            <a:ext cx="314325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Imagen 3" descr="Icono&#10;&#10;Descripción generada automáticament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5779" y="191679"/>
            <a:ext cx="542925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Imagen 1" descr="Icono&#10;&#10;Descripción generada automáticament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91" y="234540"/>
            <a:ext cx="404813" cy="40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Imagen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0334" y="263116"/>
            <a:ext cx="371475" cy="35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84229" y="800236"/>
            <a:ext cx="9512209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200" b="0" i="0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ndara Light" panose="020E0502030303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WhatsApp</a:t>
            </a:r>
            <a:r>
              <a:rPr kumimoji="0" lang="es-MX" sz="12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     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                   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 Light" panose="020E0502030303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Facebook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                  </a:t>
            </a:r>
            <a:r>
              <a:rPr kumimoji="0" lang="es-MX" sz="12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 </a:t>
            </a:r>
            <a:r>
              <a:rPr kumimoji="0" lang="es-MX" sz="12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 Light" panose="020E0502030303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Zoom</a:t>
            </a:r>
            <a:r>
              <a:rPr kumimoji="0" lang="es-MX" sz="12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  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                   </a:t>
            </a:r>
            <a:r>
              <a:rPr kumimoji="0" lang="es-MX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ndara Light" panose="020E0502030303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Classroom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                  </a:t>
            </a:r>
            <a:r>
              <a:rPr kumimoji="0" lang="es-MX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ndara Light" panose="020E0502030303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Meet</a:t>
            </a:r>
            <a:r>
              <a: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  </a:t>
            </a:r>
            <a:endParaRPr kumimoji="0" lang="es-MX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0" y="1143272"/>
            <a:ext cx="9144000" cy="1179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 fontAlgn="base">
              <a:lnSpc>
                <a:spcPct val="107000"/>
              </a:lnSpc>
            </a:pPr>
            <a:r>
              <a:rPr lang="es-MX" dirty="0">
                <a:latin typeface="Candara Light" panose="020E0502030303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Otro (especifica por favor): _______________________________________________ </a:t>
            </a:r>
            <a:endParaRPr lang="es-MX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ctr" fontAlgn="base">
              <a:lnSpc>
                <a:spcPct val="107000"/>
              </a:lnSpc>
            </a:pPr>
            <a:r>
              <a:rPr lang="es-MX" dirty="0">
                <a:latin typeface="Candara Light" panose="020E0502030303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 </a:t>
            </a:r>
            <a:endParaRPr lang="es-MX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ctr" fontAlgn="base">
              <a:lnSpc>
                <a:spcPct val="107000"/>
              </a:lnSpc>
            </a:pPr>
            <a:r>
              <a:rPr lang="es-MX" sz="1200" dirty="0">
                <a:latin typeface="Candara Light" panose="020E0502030303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Día de la semana en que se impartió Lunes       Martes    </a:t>
            </a:r>
            <a:r>
              <a:rPr lang="es-MX" sz="1200" u="sng" dirty="0">
                <a:latin typeface="Candara Light" panose="020E0502030303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Miércoles </a:t>
            </a:r>
            <a:r>
              <a:rPr lang="es-MX" sz="1200" dirty="0">
                <a:latin typeface="Candara Light" panose="020E0502030303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   Jueves     </a:t>
            </a:r>
            <a:r>
              <a:rPr lang="es-MX" sz="1200" u="sng" dirty="0">
                <a:latin typeface="Candara Light" panose="020E0502030303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Viernes </a:t>
            </a:r>
            <a:endParaRPr lang="es-MX" sz="1100" u="sng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ctr" fontAlgn="base">
              <a:lnSpc>
                <a:spcPct val="107000"/>
              </a:lnSpc>
            </a:pPr>
            <a:r>
              <a:rPr lang="es-MX" sz="1200" dirty="0">
                <a:latin typeface="Candara Light" panose="020E0502030303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 </a:t>
            </a:r>
            <a:endParaRPr lang="es-MX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ctr" fontAlgn="base">
              <a:lnSpc>
                <a:spcPct val="107000"/>
              </a:lnSpc>
            </a:pPr>
            <a:r>
              <a:rPr lang="es-MX" dirty="0">
                <a:latin typeface="Candara Light" panose="020E0502030303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Tiempo de duración </a:t>
            </a:r>
            <a:r>
              <a:rPr lang="es-MX" u="sng" dirty="0" smtClean="0">
                <a:latin typeface="Candara Light" panose="020E0502030303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30 minutos</a:t>
            </a:r>
            <a:r>
              <a:rPr lang="es-MX" dirty="0">
                <a:latin typeface="Candara Light" panose="020E0502030303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 </a:t>
            </a:r>
            <a:endParaRPr lang="es-MX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271406" y="3076366"/>
            <a:ext cx="8601188" cy="2068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07000"/>
              </a:lnSpc>
              <a:buFont typeface="+mj-lt"/>
              <a:buAutoNum type="arabicPeriod" startAt="4"/>
              <a:tabLst>
                <a:tab pos="457200" algn="l"/>
              </a:tabLst>
            </a:pPr>
            <a:r>
              <a:rPr lang="es-MX" sz="2400" dirty="0">
                <a:latin typeface="Candara Light" panose="020E0502030303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En las clases virtuales o presenciales ¿cuál es el desempeño de la alumna? </a:t>
            </a:r>
            <a:endParaRPr lang="es-MX" sz="2400" dirty="0" smtClean="0">
              <a:latin typeface="Candara Light" panose="020E0502030303020204" pitchFamily="34" charset="0"/>
              <a:ea typeface="Times New Roman" panose="02020603050405020304" pitchFamily="18" charset="0"/>
              <a:cs typeface="Segoe UI" panose="020B0502040204020203" pitchFamily="34" charset="0"/>
            </a:endParaRPr>
          </a:p>
          <a:p>
            <a:pPr lvl="0" algn="ctr" fontAlgn="base">
              <a:lnSpc>
                <a:spcPct val="107000"/>
              </a:lnSpc>
              <a:tabLst>
                <a:tab pos="457200" algn="l"/>
              </a:tabLst>
            </a:pPr>
            <a:r>
              <a:rPr lang="es-MX" sz="2400" dirty="0" smtClean="0">
                <a:latin typeface="Candara Light" panose="020E0502030303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Se desempeña con seguridad y entusiasmo, motiva la participación de los alumnos.</a:t>
            </a:r>
          </a:p>
          <a:p>
            <a:pPr marL="342900" lvl="0" indent="-342900" algn="ctr" fontAlgn="base">
              <a:lnSpc>
                <a:spcPct val="107000"/>
              </a:lnSpc>
              <a:buFont typeface="+mj-lt"/>
              <a:buAutoNum type="arabicPeriod" startAt="4"/>
              <a:tabLst>
                <a:tab pos="457200" algn="l"/>
              </a:tabLst>
            </a:pPr>
            <a:endParaRPr lang="es-MX" sz="2400" dirty="0">
              <a:latin typeface="Candara Light" panose="020E0502030303020204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20288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7848740"/>
              </p:ext>
            </p:extLst>
          </p:nvPr>
        </p:nvGraphicFramePr>
        <p:xfrm>
          <a:off x="0" y="0"/>
          <a:ext cx="9143999" cy="514349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50224"/>
                <a:gridCol w="2323587"/>
                <a:gridCol w="2323587"/>
                <a:gridCol w="2446601"/>
              </a:tblGrid>
              <a:tr h="190001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Competente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Satisfactorio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Regular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Básico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525750"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Las actividades son retadoras y significativas para el niño. 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Las actividades son retadoras o significativas para el niño.  </a:t>
                      </a:r>
                    </a:p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La actividad implementada implica muy poco reto para los alumnos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Las actividades no presentan ningún reto para los niños  </a:t>
                      </a:r>
                    </a:p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0500"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La actividad logra el aprendizaje esperado. 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La actividad favorece el aprendizaje esperado. 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La actividad tiene poca relación con el aprendizaje esperado.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La actividad no tiene relación con el aprendizaje esperado.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01000"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La clase virtual o presencial presenta una secuencia lógica de inicio, desarrollo y cierre de la actividad.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La clase virtual o presencial presenta una secuencia lógica de inicio y desarrollo, pero no muestra cierre de la actividad.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La clase virtual o presencial presenta solo el, desarrollo de la actividad, sin inicio ni cierre de la actividad.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La clase virtual o presencial no presenta secuencia.  </a:t>
                      </a:r>
                    </a:p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01000"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La alumna normalista logra el control de grupo y la participación activa y ordenada del grupo.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La alumna normalista presenta algunas dificultades para el control grupo y para la participación activa. 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La alumna normalista presenta mucha dificultad para mantener el control del grupo y tiene poca participación activa de los alumnos.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La alumna no presenta control de grupo y omite la participación de los alumnos. 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48998"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La estudiante normalista aplica diferentes estrategias para lograr captar la atención del grupo. 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La estudiante normalista aplica diferentes estrategias para lograr captar la atención de la mayoría del grupo. 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La estudiante normalista no aplica estrategias por lo que capta la atención de muy pocos integrantes grupo. 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La estudiante normalista no logra atraer la atención de los alumnos.  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01000"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Modula su voz y utiliza un lenguaje técnico y apropiado al mencionar las indicaciones de las actividades. 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Ocasionalmente modula su voz y utiliza un lenguaje y apropiado al mencionar las indicaciones de las actividades.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No realiza modulación de voz y utiliza un lenguaje coloquial. 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No realiza modulación de voz y el lenguaje es inapropiado para la edad del alumno. 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76250"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La alumna normalista utiliza material llamativo, colorido, de buen tamaño, con relación al contenido de las actividades 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La alumna normalista presenta material llamativo y colorido, pero de tamaño poco apreciable y con relación al contenido de la actividad </a:t>
                      </a:r>
                      <a:endParaRPr lang="es-MX" sz="10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La alumna normalista presenta material poco colorido de tamaño pequeño, sin relación al contenido de la actividad.  </a:t>
                      </a:r>
                    </a:p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La alumna normalista no presenta material.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48998"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Promueve un ambiente de aprendizaje adecuado al nivel y características grupo.   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Promueve un ambiente de aprendizaje poco adecuado al nivel y características del grupo.   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Promueve un ambiente de aprendizaje tomando en cuenta solo el nivel o las características del grupo.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No favorece un ambiente de aprendizaje ni toma en cuenta el nivel y características del grupo. 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55156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289560" y="701040"/>
            <a:ext cx="8503920" cy="306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fontAlgn="base">
              <a:lnSpc>
                <a:spcPct val="107000"/>
              </a:lnSpc>
            </a:pPr>
            <a:r>
              <a:rPr lang="es-MX" sz="1050" dirty="0">
                <a:latin typeface="Century Gothic" panose="020B0502020202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Sugerencias y/o recomendaciones para la estudiante </a:t>
            </a:r>
            <a:r>
              <a:rPr lang="es-MX" sz="1050" dirty="0" smtClean="0">
                <a:latin typeface="Century Gothic" panose="020B050202020202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normalista</a:t>
            </a:r>
          </a:p>
          <a:p>
            <a:pPr marL="457200" fontAlgn="base">
              <a:lnSpc>
                <a:spcPct val="107000"/>
              </a:lnSpc>
            </a:pPr>
            <a:endParaRPr lang="es-MX" sz="1050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fontAlgn="base"/>
            <a:r>
              <a:rPr lang="es-MX" sz="1050" dirty="0">
                <a:latin typeface="Century Gothic" panose="020B0502020202020204" pitchFamily="34" charset="0"/>
                <a:ea typeface="Times New Roman" panose="02020603050405020304" pitchFamily="18" charset="0"/>
              </a:rPr>
              <a:t>De que otra manera podría intervenir: </a:t>
            </a:r>
            <a:endParaRPr lang="es-MX" sz="1050" dirty="0" smtClean="0"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marL="457200" fontAlgn="base"/>
            <a:endParaRPr lang="es-MX" sz="1050" dirty="0"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marL="457200" fontAlgn="base">
              <a:lnSpc>
                <a:spcPct val="107000"/>
              </a:lnSpc>
            </a:pPr>
            <a:r>
              <a:rPr lang="es-MX" sz="1050" u="sng" dirty="0" smtClean="0">
                <a:latin typeface="Century Gothic" panose="020B0502020202020204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Para ser la primer semana su participación fue muy buena y esperada por los alumnos, </a:t>
            </a:r>
            <a:r>
              <a:rPr lang="es-MX" sz="1050" u="sng" dirty="0" smtClean="0">
                <a:latin typeface="Century Gothic" panose="020B0502020202020204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estaban ansiosos ya </a:t>
            </a:r>
            <a:r>
              <a:rPr lang="es-MX" sz="1050" u="sng" dirty="0" smtClean="0">
                <a:latin typeface="Century Gothic" panose="020B0502020202020204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que no habían tenido clases virtuales, así que resulto novedoso y del agrado de todos, logrando muy buen resultado.</a:t>
            </a:r>
          </a:p>
          <a:p>
            <a:pPr marL="457200" fontAlgn="base">
              <a:lnSpc>
                <a:spcPct val="107000"/>
              </a:lnSpc>
            </a:pPr>
            <a:endParaRPr lang="es-MX" sz="1050" u="sng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fontAlgn="base"/>
            <a:r>
              <a:rPr lang="es-MX" sz="1050" dirty="0">
                <a:latin typeface="Century Gothic" panose="020B0502020202020204" pitchFamily="34" charset="0"/>
                <a:ea typeface="Times New Roman" panose="02020603050405020304" pitchFamily="18" charset="0"/>
              </a:rPr>
              <a:t>Que no debe olvidar la alumna al desempeñar su intervención: </a:t>
            </a:r>
            <a:endParaRPr lang="es-MX" sz="1050" dirty="0" smtClean="0"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indent="449580" fontAlgn="base"/>
            <a:endParaRPr lang="es-MX" sz="1050" dirty="0"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marL="457200" fontAlgn="base">
              <a:lnSpc>
                <a:spcPct val="107000"/>
              </a:lnSpc>
            </a:pPr>
            <a:r>
              <a:rPr lang="es-MX" sz="1050" u="sng" dirty="0" smtClean="0">
                <a:latin typeface="Century Gothic" panose="020B0502020202020204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Dar indicaciones claras y sencillas y tomar en cuenta a todos los alumnos.</a:t>
            </a:r>
            <a:endParaRPr lang="es-MX" sz="1050" u="sng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fontAlgn="base"/>
            <a:r>
              <a:rPr lang="es-MX" sz="1050" dirty="0">
                <a:latin typeface="Century Gothic" panose="020B0502020202020204" pitchFamily="34" charset="0"/>
                <a:ea typeface="Times New Roman" panose="02020603050405020304" pitchFamily="18" charset="0"/>
              </a:rPr>
              <a:t> </a:t>
            </a:r>
          </a:p>
          <a:p>
            <a:pPr fontAlgn="base"/>
            <a:r>
              <a:rPr lang="es-MX" sz="1050" dirty="0">
                <a:latin typeface="Century Gothic" panose="020B0502020202020204" pitchFamily="34" charset="0"/>
                <a:ea typeface="Times New Roman" panose="02020603050405020304" pitchFamily="18" charset="0"/>
              </a:rPr>
              <a:t> </a:t>
            </a:r>
          </a:p>
          <a:p>
            <a:pPr lvl="0" fontAlgn="base">
              <a:tabLst>
                <a:tab pos="883920" algn="l"/>
              </a:tabLst>
            </a:pPr>
            <a:r>
              <a:rPr lang="es-MX" sz="1050" dirty="0" smtClean="0">
                <a:latin typeface="Century Gothic" panose="020B0502020202020204" pitchFamily="34" charset="0"/>
                <a:ea typeface="Times New Roman" panose="02020603050405020304" pitchFamily="18" charset="0"/>
              </a:rPr>
              <a:t>            Suceso </a:t>
            </a:r>
            <a:r>
              <a:rPr lang="es-MX" sz="1050" dirty="0">
                <a:latin typeface="Century Gothic" panose="020B0502020202020204" pitchFamily="34" charset="0"/>
                <a:ea typeface="Times New Roman" panose="02020603050405020304" pitchFamily="18" charset="0"/>
              </a:rPr>
              <a:t>relevante o particular ocurrido durante la semana que considere importante mencionar al profesor </a:t>
            </a:r>
            <a:r>
              <a:rPr lang="es-MX" sz="1050" dirty="0" smtClean="0">
                <a:latin typeface="Century Gothic" panose="020B0502020202020204" pitchFamily="34" charset="0"/>
                <a:ea typeface="Times New Roman" panose="02020603050405020304" pitchFamily="18" charset="0"/>
              </a:rPr>
              <a:t>         de</a:t>
            </a:r>
            <a:r>
              <a:rPr lang="es-MX" sz="1050" dirty="0">
                <a:latin typeface="Century Gothic" panose="020B0502020202020204" pitchFamily="34" charset="0"/>
                <a:ea typeface="Times New Roman" panose="02020603050405020304" pitchFamily="18" charset="0"/>
              </a:rPr>
              <a:t> aprendizaje en el servicio</a:t>
            </a:r>
            <a:r>
              <a:rPr lang="es-MX" sz="1050" dirty="0" smtClean="0">
                <a:latin typeface="Century Gothic" panose="020B0502020202020204" pitchFamily="34" charset="0"/>
                <a:ea typeface="Times New Roman" panose="02020603050405020304" pitchFamily="18" charset="0"/>
              </a:rPr>
              <a:t>.</a:t>
            </a:r>
          </a:p>
          <a:p>
            <a:pPr lvl="0" fontAlgn="base">
              <a:tabLst>
                <a:tab pos="883920" algn="l"/>
              </a:tabLst>
            </a:pPr>
            <a:endParaRPr lang="es-MX" sz="1050" dirty="0" smtClean="0"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lvl="0" fontAlgn="base">
              <a:tabLst>
                <a:tab pos="883920" algn="l"/>
              </a:tabLst>
            </a:pPr>
            <a:r>
              <a:rPr lang="es-MX" sz="1050" dirty="0" smtClean="0">
                <a:latin typeface="Century Gothic" panose="020B0502020202020204" pitchFamily="34" charset="0"/>
                <a:ea typeface="Times New Roman" panose="02020603050405020304" pitchFamily="18" charset="0"/>
              </a:rPr>
              <a:t>           Durante mi intervención en clase virtual, la abuelita de una alumna se molesto porque no vi que la niña levanto la mano para participar y no me di cuenta y la señora se salió de la clase de manera inmediata, a los 5 minutos de iniciar la clase. Lo platique con la alumna normalista, ´para evitar que a ella le suceda otra situación similar.</a:t>
            </a:r>
            <a:endParaRPr lang="es-MX" sz="1050" dirty="0"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15825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>
            <a:spLocks noGrp="1"/>
          </p:cNvSpPr>
          <p:nvPr>
            <p:ph type="ctrTitle"/>
          </p:nvPr>
        </p:nvSpPr>
        <p:spPr>
          <a:xfrm>
            <a:off x="0" y="168023"/>
            <a:ext cx="9144000" cy="908100"/>
          </a:xfrm>
          <a:prstGeom prst="rect">
            <a:avLst/>
          </a:prstGeom>
          <a:solidFill>
            <a:srgbClr val="EA9999"/>
          </a:solidFill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1">
                <a:solidFill>
                  <a:srgbClr val="134F5C"/>
                </a:solidFill>
                <a:latin typeface="Amatic SC"/>
                <a:ea typeface="Amatic SC"/>
                <a:cs typeface="Amatic SC"/>
                <a:sym typeface="Amatic SC"/>
              </a:rPr>
              <a:t>áreas de oportunidad </a:t>
            </a:r>
            <a:endParaRPr b="1">
              <a:solidFill>
                <a:srgbClr val="134F5C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76" name="Google Shape;76;p15"/>
          <p:cNvSpPr txBox="1">
            <a:spLocks noGrp="1"/>
          </p:cNvSpPr>
          <p:nvPr>
            <p:ph type="subTitle" idx="1"/>
          </p:nvPr>
        </p:nvSpPr>
        <p:spPr>
          <a:xfrm>
            <a:off x="244896" y="1330032"/>
            <a:ext cx="1505860" cy="3439800"/>
          </a:xfrm>
          <a:prstGeom prst="rect">
            <a:avLst/>
          </a:prstGeom>
          <a:ln w="38100" cap="flat" cmpd="sng">
            <a:solidFill>
              <a:srgbClr val="A64D7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mfortaa"/>
              <a:buChar char="●"/>
            </a:pPr>
            <a:r>
              <a:rPr lang="es-MX" sz="1200" dirty="0" smtClean="0">
                <a:latin typeface="Comfortaa"/>
                <a:ea typeface="Comfortaa"/>
                <a:cs typeface="Comfortaa"/>
                <a:sym typeface="Comfortaa"/>
              </a:rPr>
              <a:t>Día 1</a:t>
            </a:r>
          </a:p>
          <a:p>
            <a:pPr marL="457200" lvl="0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mfortaa"/>
              <a:buChar char="●"/>
            </a:pPr>
            <a:endParaRPr lang="es-MX" sz="1200" dirty="0" smtClean="0">
              <a:latin typeface="Comfortaa"/>
              <a:ea typeface="Comfortaa"/>
              <a:cs typeface="Comfortaa"/>
              <a:sym typeface="Comfortaa"/>
            </a:endParaRPr>
          </a:p>
          <a:p>
            <a:pPr marL="1524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</a:pPr>
            <a:r>
              <a:rPr lang="es-MX" sz="1200" dirty="0" smtClean="0">
                <a:latin typeface="Comfortaa"/>
                <a:ea typeface="Comfortaa"/>
                <a:cs typeface="Comfortaa"/>
                <a:sym typeface="Comfortaa"/>
              </a:rPr>
              <a:t>Me apoyo con mi enlace con el grupo que no se realizo como lo planee, por fallas técnicas.</a:t>
            </a:r>
            <a:endParaRPr sz="1200" dirty="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77" name="Google Shape;77;p15"/>
          <p:cNvSpPr txBox="1">
            <a:spLocks noGrp="1"/>
          </p:cNvSpPr>
          <p:nvPr>
            <p:ph type="subTitle" idx="1"/>
          </p:nvPr>
        </p:nvSpPr>
        <p:spPr>
          <a:xfrm>
            <a:off x="1953360" y="1327793"/>
            <a:ext cx="1559692" cy="3442039"/>
          </a:xfrm>
          <a:prstGeom prst="rect">
            <a:avLst/>
          </a:prstGeom>
          <a:ln w="38100" cap="flat" cmpd="sng">
            <a:solidFill>
              <a:srgbClr val="A64D7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mfortaa"/>
              <a:buChar char="●"/>
            </a:pPr>
            <a:r>
              <a:rPr lang="es-MX" sz="1200" dirty="0" smtClean="0">
                <a:latin typeface="Comfortaa"/>
                <a:ea typeface="Comfortaa"/>
                <a:cs typeface="Comfortaa"/>
                <a:sym typeface="Comfortaa"/>
              </a:rPr>
              <a:t>Día 2</a:t>
            </a:r>
            <a:endParaRPr sz="1200" dirty="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6" name="Google Shape;77;p15"/>
          <p:cNvSpPr txBox="1">
            <a:spLocks/>
          </p:cNvSpPr>
          <p:nvPr/>
        </p:nvSpPr>
        <p:spPr>
          <a:xfrm>
            <a:off x="3715656" y="1327793"/>
            <a:ext cx="1559692" cy="3442039"/>
          </a:xfrm>
          <a:prstGeom prst="rect">
            <a:avLst/>
          </a:prstGeom>
          <a:noFill/>
          <a:ln w="38100" cap="flat" cmpd="sng">
            <a:solidFill>
              <a:srgbClr val="A64D7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-304800" algn="l">
              <a:lnSpc>
                <a:spcPct val="150000"/>
              </a:lnSpc>
              <a:buSzPts val="1200"/>
              <a:buFont typeface="Comfortaa"/>
              <a:buChar char="●"/>
            </a:pPr>
            <a:r>
              <a:rPr lang="es-MX" sz="1200" dirty="0" smtClean="0">
                <a:latin typeface="Comfortaa"/>
                <a:ea typeface="Comfortaa"/>
                <a:cs typeface="Comfortaa"/>
                <a:sym typeface="Comfortaa"/>
              </a:rPr>
              <a:t>Día 3</a:t>
            </a:r>
            <a:endParaRPr lang="es-MX" sz="1200" dirty="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7" name="Google Shape;77;p15"/>
          <p:cNvSpPr txBox="1">
            <a:spLocks/>
          </p:cNvSpPr>
          <p:nvPr/>
        </p:nvSpPr>
        <p:spPr>
          <a:xfrm>
            <a:off x="5477952" y="1327792"/>
            <a:ext cx="1559692" cy="3442039"/>
          </a:xfrm>
          <a:prstGeom prst="rect">
            <a:avLst/>
          </a:prstGeom>
          <a:noFill/>
          <a:ln w="38100" cap="flat" cmpd="sng">
            <a:solidFill>
              <a:srgbClr val="A64D7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-304800" algn="l">
              <a:lnSpc>
                <a:spcPct val="150000"/>
              </a:lnSpc>
              <a:buSzPts val="1200"/>
              <a:buFont typeface="Comfortaa"/>
              <a:buChar char="●"/>
            </a:pPr>
            <a:r>
              <a:rPr lang="es-MX" sz="1200" dirty="0" smtClean="0">
                <a:latin typeface="Comfortaa"/>
                <a:ea typeface="Comfortaa"/>
                <a:cs typeface="Comfortaa"/>
                <a:sym typeface="Comfortaa"/>
              </a:rPr>
              <a:t>Día 4</a:t>
            </a:r>
          </a:p>
          <a:p>
            <a:pPr indent="-304800" algn="l">
              <a:lnSpc>
                <a:spcPct val="150000"/>
              </a:lnSpc>
              <a:buSzPts val="1200"/>
              <a:buFont typeface="Comfortaa"/>
              <a:buChar char="●"/>
            </a:pPr>
            <a:endParaRPr lang="es-MX" sz="1200" dirty="0">
              <a:latin typeface="Comfortaa"/>
              <a:ea typeface="Comfortaa"/>
              <a:cs typeface="Comfortaa"/>
              <a:sym typeface="Comfortaa"/>
            </a:endParaRPr>
          </a:p>
          <a:p>
            <a:pPr marL="152400" indent="0" algn="l">
              <a:lnSpc>
                <a:spcPct val="150000"/>
              </a:lnSpc>
              <a:buSzPts val="1200"/>
            </a:pPr>
            <a:r>
              <a:rPr lang="es-MX" sz="1200" dirty="0" smtClean="0">
                <a:latin typeface="Comfortaa"/>
                <a:ea typeface="Comfortaa"/>
                <a:cs typeface="Comfortaa"/>
                <a:sym typeface="Comfortaa"/>
              </a:rPr>
              <a:t>Se realizo el enlace que tenia pendiente el lunes, para que la maestra normalista </a:t>
            </a:r>
            <a:r>
              <a:rPr lang="es-MX" sz="1200" dirty="0" err="1" smtClean="0">
                <a:latin typeface="Comfortaa"/>
                <a:ea typeface="Comfortaa"/>
                <a:cs typeface="Comfortaa"/>
                <a:sym typeface="Comfortaa"/>
              </a:rPr>
              <a:t>puediera</a:t>
            </a:r>
            <a:r>
              <a:rPr lang="es-MX" sz="1200" dirty="0" smtClean="0">
                <a:latin typeface="Comfortaa"/>
                <a:ea typeface="Comfortaa"/>
                <a:cs typeface="Comfortaa"/>
                <a:sym typeface="Comfortaa"/>
              </a:rPr>
              <a:t> observarme, pero por una confusión no fue posible.</a:t>
            </a:r>
          </a:p>
        </p:txBody>
      </p:sp>
      <p:sp>
        <p:nvSpPr>
          <p:cNvPr id="8" name="Google Shape;77;p15"/>
          <p:cNvSpPr txBox="1">
            <a:spLocks/>
          </p:cNvSpPr>
          <p:nvPr/>
        </p:nvSpPr>
        <p:spPr>
          <a:xfrm>
            <a:off x="7240248" y="1327791"/>
            <a:ext cx="1559692" cy="3442039"/>
          </a:xfrm>
          <a:prstGeom prst="rect">
            <a:avLst/>
          </a:prstGeom>
          <a:noFill/>
          <a:ln w="38100" cap="flat" cmpd="sng">
            <a:solidFill>
              <a:srgbClr val="A64D7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-304800" algn="l">
              <a:lnSpc>
                <a:spcPct val="150000"/>
              </a:lnSpc>
              <a:buSzPts val="1200"/>
              <a:buFont typeface="Comfortaa"/>
              <a:buChar char="●"/>
            </a:pPr>
            <a:r>
              <a:rPr lang="es-MX" sz="1200" dirty="0" smtClean="0">
                <a:latin typeface="Comfortaa"/>
                <a:ea typeface="Comfortaa"/>
                <a:cs typeface="Comfortaa"/>
                <a:sym typeface="Comfortaa"/>
              </a:rPr>
              <a:t>Día 5</a:t>
            </a:r>
            <a:endParaRPr lang="es-MX" sz="1200" dirty="0"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</TotalTime>
  <Words>1161</Words>
  <Application>Microsoft Office PowerPoint</Application>
  <PresentationFormat>Presentación en pantalla (16:9)</PresentationFormat>
  <Paragraphs>212</Paragraphs>
  <Slides>22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11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34" baseType="lpstr">
      <vt:lpstr>Pacifico</vt:lpstr>
      <vt:lpstr>Amatic SC</vt:lpstr>
      <vt:lpstr>Century Gothic</vt:lpstr>
      <vt:lpstr>Calibri</vt:lpstr>
      <vt:lpstr>Comfortaa</vt:lpstr>
      <vt:lpstr>Segoe UI</vt:lpstr>
      <vt:lpstr>Times New Roman</vt:lpstr>
      <vt:lpstr>Bebas Neue</vt:lpstr>
      <vt:lpstr>Candara Light</vt:lpstr>
      <vt:lpstr>Arial</vt:lpstr>
      <vt:lpstr>Goudy Stout</vt:lpstr>
      <vt:lpstr>Simple Light</vt:lpstr>
      <vt:lpstr>Escuela Normal de Educación Preescolar </vt:lpstr>
      <vt:lpstr>Diario de la educadora.  </vt:lpstr>
      <vt:lpstr>Primera jornada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áreas de oportunidad </vt:lpstr>
      <vt:lpstr>observación </vt:lpstr>
      <vt:lpstr>FORTALEZAS  </vt:lpstr>
      <vt:lpstr>Presentación de PowerPoint</vt:lpstr>
      <vt:lpstr>segunda jornada</vt:lpstr>
      <vt:lpstr>Presentación de PowerPoint</vt:lpstr>
      <vt:lpstr>Presentación de PowerPoint</vt:lpstr>
      <vt:lpstr>Presentación de PowerPoint</vt:lpstr>
      <vt:lpstr>Presentación de PowerPoint</vt:lpstr>
      <vt:lpstr>áreas de oportunidad </vt:lpstr>
      <vt:lpstr>observación </vt:lpstr>
      <vt:lpstr>FORTALEZAS  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Escuela Normal de Educación Preescolar</dc:title>
  <dc:creator>Mariana Olivares</dc:creator>
  <cp:lastModifiedBy>MARIO ALBERTO GAMEZ ACEVEDO</cp:lastModifiedBy>
  <cp:revision>50</cp:revision>
  <dcterms:modified xsi:type="dcterms:W3CDTF">2021-10-18T18:54:11Z</dcterms:modified>
</cp:coreProperties>
</file>