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3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3756151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148712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3273512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270891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272160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2045348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82329" y="2505075"/>
            <a:ext cx="4190702"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014913" y="2505075"/>
            <a:ext cx="4211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282882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1007175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544676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4155272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9428B9C3-64F4-4073-AE48-AEEE1B89530A}"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9FB106-DC3A-4AE0-9825-3193A7DFF721}" type="slidenum">
              <a:rPr lang="en-US" smtClean="0"/>
              <a:t>‹Nº›</a:t>
            </a:fld>
            <a:endParaRPr lang="en-US" dirty="0"/>
          </a:p>
        </p:txBody>
      </p:sp>
    </p:spTree>
    <p:extLst>
      <p:ext uri="{BB962C8B-B14F-4D97-AF65-F5344CB8AC3E}">
        <p14:creationId xmlns:p14="http://schemas.microsoft.com/office/powerpoint/2010/main" val="3823165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28B9C3-64F4-4073-AE48-AEEE1B89530A}" type="datetimeFigureOut">
              <a:rPr lang="en-US" smtClean="0"/>
              <a:t>10/14/2021</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FB106-DC3A-4AE0-9825-3193A7DFF721}" type="slidenum">
              <a:rPr lang="en-US" smtClean="0"/>
              <a:t>‹Nº›</a:t>
            </a:fld>
            <a:endParaRPr lang="en-US" dirty="0"/>
          </a:p>
        </p:txBody>
      </p:sp>
    </p:spTree>
    <p:extLst>
      <p:ext uri="{BB962C8B-B14F-4D97-AF65-F5344CB8AC3E}">
        <p14:creationId xmlns:p14="http://schemas.microsoft.com/office/powerpoint/2010/main" val="1018999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558426" y="1662418"/>
            <a:ext cx="4394574" cy="808594"/>
          </a:xfrm>
          <a:prstGeom prst="roundRect">
            <a:avLst>
              <a:gd name="adj" fmla="val 48871"/>
            </a:avLst>
          </a:prstGeom>
          <a:solidFill>
            <a:srgbClr val="C4E2CE"/>
          </a:solidFill>
          <a:ln>
            <a:solidFill>
              <a:srgbClr val="C4E2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Modern Love Caps" panose="04070805081001020A01" pitchFamily="82" charset="0"/>
              </a:rPr>
              <a:t>Lev Vygotsky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Modern Love Caps" panose="04070805081001020A01" pitchFamily="82" charset="0"/>
              </a:rPr>
              <a:t>(1896-1934)</a:t>
            </a:r>
          </a:p>
        </p:txBody>
      </p:sp>
      <p:sp>
        <p:nvSpPr>
          <p:cNvPr id="4" name="Rectángulo redondeado 3"/>
          <p:cNvSpPr/>
          <p:nvPr/>
        </p:nvSpPr>
        <p:spPr>
          <a:xfrm>
            <a:off x="558425" y="2557245"/>
            <a:ext cx="4394573" cy="4163883"/>
          </a:xfrm>
          <a:prstGeom prst="roundRect">
            <a:avLst>
              <a:gd name="adj" fmla="val 5842"/>
            </a:avLst>
          </a:prstGeom>
          <a:solidFill>
            <a:srgbClr val="CFE7D7"/>
          </a:solidFill>
          <a:ln>
            <a:solidFill>
              <a:srgbClr val="CFE7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300" b="0" i="0" u="none" strike="noStrike" kern="1200" cap="none" spc="0" normalizeH="0" baseline="0" noProof="0" dirty="0">
                <a:ln>
                  <a:noFill/>
                </a:ln>
                <a:solidFill>
                  <a:sysClr val="windowText" lastClr="000000"/>
                </a:solidFill>
                <a:effectLst/>
                <a:uLnTx/>
                <a:uFillTx/>
                <a:latin typeface="Comic Sans MS" panose="030F0702030302020204" pitchFamily="66" charset="0"/>
                <a:ea typeface="Hynings Handwriting V2" panose="02000503000000000000" pitchFamily="2" charset="0"/>
                <a:cs typeface="+mn-cs"/>
              </a:rPr>
              <a:t>Para Vygotski, el desarrollo sigue al aprendizaje y no viceversa. Es decir, para que haya desarrollo, las personas tenemos que aprender primero. Y el aprendizaje se produce en situaciones sociales significativas en las que se producen procesos de mediación. Desde este punto de vista, todo avance en el desarrollo de una persona se produce primero fuera, en un entorno de interacción social, para después internalizarse y convertirse en pensamiento «individual». Esto es a lo que Vygotski llama ley de la doble formación de los procesos psicológicos superiores, según la cuál «en el desarrollo cultural del niño, toda función aparece dos veces: primero, a nivel social, y mas tarde, a nivel individual; primero entre personas (interpsicológica), y después en el interior del propio niño (intrapsicológica).»</a:t>
            </a:r>
          </a:p>
        </p:txBody>
      </p:sp>
      <p:sp>
        <p:nvSpPr>
          <p:cNvPr id="8" name="Rectángulo redondeado 7"/>
          <p:cNvSpPr/>
          <p:nvPr/>
        </p:nvSpPr>
        <p:spPr>
          <a:xfrm>
            <a:off x="5069168" y="1642770"/>
            <a:ext cx="4394573" cy="828242"/>
          </a:xfrm>
          <a:prstGeom prst="roundRect">
            <a:avLst>
              <a:gd name="adj" fmla="val 48871"/>
            </a:avLst>
          </a:prstGeom>
          <a:solidFill>
            <a:srgbClr val="EAB79E"/>
          </a:solidFill>
          <a:ln>
            <a:solidFill>
              <a:srgbClr val="EAB7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Modern Love Caps" panose="04070805081001020A01" pitchFamily="82" charset="0"/>
              </a:rPr>
              <a:t>Jean Piaget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Modern Love Caps" panose="04070805081001020A01" pitchFamily="82" charset="0"/>
              </a:rPr>
              <a:t>(1896 – 1980)</a:t>
            </a:r>
          </a:p>
        </p:txBody>
      </p:sp>
      <p:sp>
        <p:nvSpPr>
          <p:cNvPr id="9" name="Rectángulo redondeado 8"/>
          <p:cNvSpPr/>
          <p:nvPr/>
        </p:nvSpPr>
        <p:spPr>
          <a:xfrm>
            <a:off x="5069169" y="2557245"/>
            <a:ext cx="4394572" cy="4163883"/>
          </a:xfrm>
          <a:prstGeom prst="roundRect">
            <a:avLst>
              <a:gd name="adj" fmla="val 5842"/>
            </a:avLst>
          </a:prstGeom>
          <a:solidFill>
            <a:srgbClr val="F1BDA7"/>
          </a:solidFill>
          <a:ln>
            <a:solidFill>
              <a:srgbClr val="F1BD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300" b="0" i="0" u="none" strike="noStrike" kern="1200" cap="none" spc="0" normalizeH="0" baseline="0" noProof="0" dirty="0">
                <a:ln>
                  <a:noFill/>
                </a:ln>
                <a:solidFill>
                  <a:sysClr val="windowText" lastClr="000000"/>
                </a:solidFill>
                <a:effectLst/>
                <a:uLnTx/>
                <a:uFillTx/>
                <a:latin typeface="Comic Sans MS" panose="030F0702030302020204" pitchFamily="66" charset="0"/>
                <a:ea typeface="Hynings Handwriting V2" panose="02000503000000000000" pitchFamily="2" charset="0"/>
                <a:cs typeface="+mn-cs"/>
              </a:rPr>
              <a:t>Según Piaget, el aprendizaje es un proceso que sólo tiene sentido ante situaciones de cambio. Por eso, aprender es en parte saber adaptarse a esas novedades. Este psicólogo explica la dinámica de adaptación mediante dos procesos que veremos a continuación: la asimilación y la acomodación.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300" b="0" i="0" u="none" strike="noStrike" kern="1200" cap="none" spc="0" normalizeH="0" baseline="0" noProof="0" dirty="0">
                <a:ln>
                  <a:noFill/>
                </a:ln>
                <a:solidFill>
                  <a:schemeClr val="tx1"/>
                </a:solidFill>
                <a:effectLst/>
                <a:uLnTx/>
                <a:uFillTx/>
                <a:latin typeface="Comic Sans MS" panose="030F0702030302020204" pitchFamily="66" charset="0"/>
              </a:rPr>
              <a:t>La asimilación hace referencia a la manera en que un organismo afronta un estímulo externo en base a sus leyes de organización presentes. Según este principio de la adaptación en el aprendizaje, los estímulos, ideas u objetos externos son siempre asimilados por algún esquema mental preexistente en el individuo.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300" b="0" i="0" u="none" strike="noStrike" kern="1200" cap="none" spc="0" normalizeH="0" baseline="0" noProof="0" dirty="0">
                <a:ln>
                  <a:noFill/>
                </a:ln>
                <a:solidFill>
                  <a:schemeClr val="tx1"/>
                </a:solidFill>
                <a:effectLst/>
                <a:uLnTx/>
                <a:uFillTx/>
                <a:latin typeface="Comic Sans MS" panose="030F0702030302020204" pitchFamily="66" charset="0"/>
              </a:rPr>
              <a:t>La acomodación, por el contrario, involucra una modificación en la organización presente en respuesta a las exigencias del medio. Allí donde hay nuevos estímulos que comprometen demasiado la coherencia interna del esquema, hay acomodación. Es un proceso contrapuesto al de asimilación.</a:t>
            </a:r>
          </a:p>
        </p:txBody>
      </p:sp>
      <p:grpSp>
        <p:nvGrpSpPr>
          <p:cNvPr id="49" name="Grupo 48"/>
          <p:cNvGrpSpPr/>
          <p:nvPr/>
        </p:nvGrpSpPr>
        <p:grpSpPr>
          <a:xfrm>
            <a:off x="176635" y="182303"/>
            <a:ext cx="9481456" cy="1487669"/>
            <a:chOff x="163287" y="74617"/>
            <a:chExt cx="9481456" cy="1487669"/>
          </a:xfrm>
        </p:grpSpPr>
        <p:sp>
          <p:nvSpPr>
            <p:cNvPr id="10" name="Elipse 9"/>
            <p:cNvSpPr/>
            <p:nvPr/>
          </p:nvSpPr>
          <p:spPr>
            <a:xfrm>
              <a:off x="163287" y="211610"/>
              <a:ext cx="816427" cy="781167"/>
            </a:xfrm>
            <a:prstGeom prst="ellipse">
              <a:avLst/>
            </a:prstGeom>
            <a:solidFill>
              <a:srgbClr val="C4E2CE"/>
            </a:solidFill>
            <a:ln>
              <a:solidFill>
                <a:srgbClr val="C4E2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Elipse 12"/>
            <p:cNvSpPr/>
            <p:nvPr/>
          </p:nvSpPr>
          <p:spPr>
            <a:xfrm>
              <a:off x="979714" y="817754"/>
              <a:ext cx="627017" cy="619160"/>
            </a:xfrm>
            <a:prstGeom prst="ellipse">
              <a:avLst/>
            </a:prstGeom>
            <a:solidFill>
              <a:srgbClr val="F1BDA7"/>
            </a:solidFill>
            <a:ln>
              <a:solidFill>
                <a:srgbClr val="F1BD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Elipse 13"/>
            <p:cNvSpPr/>
            <p:nvPr/>
          </p:nvSpPr>
          <p:spPr>
            <a:xfrm>
              <a:off x="163287" y="1092074"/>
              <a:ext cx="465315" cy="444137"/>
            </a:xfrm>
            <a:prstGeom prst="ellipse">
              <a:avLst/>
            </a:prstGeom>
            <a:solidFill>
              <a:srgbClr val="EED7AE"/>
            </a:solidFill>
            <a:ln>
              <a:solidFill>
                <a:srgbClr val="EED7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Elipse 14"/>
            <p:cNvSpPr/>
            <p:nvPr/>
          </p:nvSpPr>
          <p:spPr>
            <a:xfrm>
              <a:off x="1393892" y="108432"/>
              <a:ext cx="465315" cy="444137"/>
            </a:xfrm>
            <a:prstGeom prst="ellipse">
              <a:avLst/>
            </a:prstGeom>
            <a:solidFill>
              <a:srgbClr val="F5EAD8"/>
            </a:solidFill>
            <a:ln>
              <a:solidFill>
                <a:srgbClr val="F5EA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Elipse 15"/>
            <p:cNvSpPr/>
            <p:nvPr/>
          </p:nvSpPr>
          <p:spPr>
            <a:xfrm>
              <a:off x="2460538" y="83680"/>
              <a:ext cx="627017" cy="619160"/>
            </a:xfrm>
            <a:prstGeom prst="ellipse">
              <a:avLst/>
            </a:prstGeom>
            <a:solidFill>
              <a:srgbClr val="F1BDA7"/>
            </a:solidFill>
            <a:ln>
              <a:solidFill>
                <a:srgbClr val="F1BD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Elipse 16"/>
            <p:cNvSpPr/>
            <p:nvPr/>
          </p:nvSpPr>
          <p:spPr>
            <a:xfrm>
              <a:off x="2935525" y="867427"/>
              <a:ext cx="465315" cy="444137"/>
            </a:xfrm>
            <a:prstGeom prst="ellipse">
              <a:avLst/>
            </a:prstGeom>
            <a:solidFill>
              <a:srgbClr val="EED7AE"/>
            </a:solidFill>
            <a:ln>
              <a:solidFill>
                <a:srgbClr val="EED7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Elipse 17"/>
            <p:cNvSpPr/>
            <p:nvPr/>
          </p:nvSpPr>
          <p:spPr>
            <a:xfrm>
              <a:off x="1796141" y="589130"/>
              <a:ext cx="816427" cy="781167"/>
            </a:xfrm>
            <a:prstGeom prst="ellipse">
              <a:avLst/>
            </a:prstGeom>
            <a:solidFill>
              <a:srgbClr val="C4E2CE"/>
            </a:solidFill>
            <a:ln>
              <a:solidFill>
                <a:srgbClr val="C4E2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Elipse 18"/>
            <p:cNvSpPr/>
            <p:nvPr/>
          </p:nvSpPr>
          <p:spPr>
            <a:xfrm>
              <a:off x="3400840" y="83680"/>
              <a:ext cx="816427" cy="781167"/>
            </a:xfrm>
            <a:prstGeom prst="ellipse">
              <a:avLst/>
            </a:prstGeom>
            <a:solidFill>
              <a:srgbClr val="F2E3CA"/>
            </a:solidFill>
            <a:ln>
              <a:solidFill>
                <a:srgbClr val="F2E3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Elipse 19"/>
            <p:cNvSpPr/>
            <p:nvPr/>
          </p:nvSpPr>
          <p:spPr>
            <a:xfrm>
              <a:off x="4694072" y="96693"/>
              <a:ext cx="465315" cy="444137"/>
            </a:xfrm>
            <a:prstGeom prst="ellipse">
              <a:avLst/>
            </a:prstGeom>
            <a:solidFill>
              <a:srgbClr val="C4E2CE"/>
            </a:solidFill>
            <a:ln>
              <a:solidFill>
                <a:srgbClr val="C4E2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Elipse 20"/>
            <p:cNvSpPr/>
            <p:nvPr/>
          </p:nvSpPr>
          <p:spPr>
            <a:xfrm>
              <a:off x="5085510" y="552569"/>
              <a:ext cx="816427" cy="781167"/>
            </a:xfrm>
            <a:prstGeom prst="ellipse">
              <a:avLst/>
            </a:prstGeom>
            <a:solidFill>
              <a:srgbClr val="EED7AE"/>
            </a:solidFill>
            <a:ln>
              <a:solidFill>
                <a:srgbClr val="EED7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Elipse 21"/>
            <p:cNvSpPr/>
            <p:nvPr/>
          </p:nvSpPr>
          <p:spPr>
            <a:xfrm>
              <a:off x="4142049" y="790423"/>
              <a:ext cx="627017" cy="619160"/>
            </a:xfrm>
            <a:prstGeom prst="ellipse">
              <a:avLst/>
            </a:prstGeom>
            <a:solidFill>
              <a:srgbClr val="F1BDA7"/>
            </a:solidFill>
            <a:ln>
              <a:solidFill>
                <a:srgbClr val="F1BD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Elipse 22"/>
            <p:cNvSpPr/>
            <p:nvPr/>
          </p:nvSpPr>
          <p:spPr>
            <a:xfrm>
              <a:off x="5823784" y="74617"/>
              <a:ext cx="627017" cy="619160"/>
            </a:xfrm>
            <a:prstGeom prst="ellipse">
              <a:avLst/>
            </a:prstGeom>
            <a:solidFill>
              <a:srgbClr val="F2E3CA"/>
            </a:solidFill>
            <a:ln>
              <a:solidFill>
                <a:srgbClr val="F2E3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 name="Elipse 23"/>
            <p:cNvSpPr/>
            <p:nvPr/>
          </p:nvSpPr>
          <p:spPr>
            <a:xfrm>
              <a:off x="6218381" y="817754"/>
              <a:ext cx="465315" cy="444137"/>
            </a:xfrm>
            <a:prstGeom prst="ellipse">
              <a:avLst/>
            </a:prstGeom>
            <a:solidFill>
              <a:srgbClr val="C4E2CE"/>
            </a:solidFill>
            <a:ln>
              <a:solidFill>
                <a:srgbClr val="C4E2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 name="Elipse 24"/>
            <p:cNvSpPr/>
            <p:nvPr/>
          </p:nvSpPr>
          <p:spPr>
            <a:xfrm>
              <a:off x="6752585" y="108432"/>
              <a:ext cx="816427" cy="781167"/>
            </a:xfrm>
            <a:prstGeom prst="ellipse">
              <a:avLst/>
            </a:prstGeom>
            <a:solidFill>
              <a:srgbClr val="F1BDA7"/>
            </a:solidFill>
            <a:ln>
              <a:solidFill>
                <a:srgbClr val="F1BD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6" name="Elipse 25"/>
            <p:cNvSpPr/>
            <p:nvPr/>
          </p:nvSpPr>
          <p:spPr>
            <a:xfrm>
              <a:off x="7550238" y="692404"/>
              <a:ext cx="627017" cy="619160"/>
            </a:xfrm>
            <a:prstGeom prst="ellipse">
              <a:avLst/>
            </a:prstGeom>
            <a:solidFill>
              <a:srgbClr val="F2E3CA"/>
            </a:solidFill>
            <a:ln>
              <a:solidFill>
                <a:srgbClr val="F2E3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7" name="Elipse 26"/>
            <p:cNvSpPr/>
            <p:nvPr/>
          </p:nvSpPr>
          <p:spPr>
            <a:xfrm>
              <a:off x="8028625" y="96692"/>
              <a:ext cx="465315" cy="444137"/>
            </a:xfrm>
            <a:prstGeom prst="ellipse">
              <a:avLst/>
            </a:prstGeom>
            <a:solidFill>
              <a:srgbClr val="EED7AE"/>
            </a:solidFill>
            <a:ln>
              <a:solidFill>
                <a:srgbClr val="EED7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 name="Elipse 28"/>
            <p:cNvSpPr/>
            <p:nvPr/>
          </p:nvSpPr>
          <p:spPr>
            <a:xfrm>
              <a:off x="8411875" y="522685"/>
              <a:ext cx="816427" cy="781167"/>
            </a:xfrm>
            <a:prstGeom prst="ellipse">
              <a:avLst/>
            </a:prstGeom>
            <a:solidFill>
              <a:srgbClr val="C4E2CE"/>
            </a:solidFill>
            <a:ln>
              <a:solidFill>
                <a:srgbClr val="C4E2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 name="Elipse 29"/>
            <p:cNvSpPr/>
            <p:nvPr/>
          </p:nvSpPr>
          <p:spPr>
            <a:xfrm>
              <a:off x="9104145" y="108432"/>
              <a:ext cx="465315" cy="444137"/>
            </a:xfrm>
            <a:prstGeom prst="ellipse">
              <a:avLst/>
            </a:prstGeom>
            <a:solidFill>
              <a:srgbClr val="F1BDA7"/>
            </a:solidFill>
            <a:ln>
              <a:solidFill>
                <a:srgbClr val="F1BD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Elipse 30"/>
            <p:cNvSpPr/>
            <p:nvPr/>
          </p:nvSpPr>
          <p:spPr>
            <a:xfrm>
              <a:off x="238570" y="237685"/>
              <a:ext cx="816427" cy="78116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 name="Elipse 31"/>
            <p:cNvSpPr/>
            <p:nvPr/>
          </p:nvSpPr>
          <p:spPr>
            <a:xfrm>
              <a:off x="1054997" y="843829"/>
              <a:ext cx="627017" cy="619160"/>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Elipse 32"/>
            <p:cNvSpPr/>
            <p:nvPr/>
          </p:nvSpPr>
          <p:spPr>
            <a:xfrm>
              <a:off x="238570" y="1118149"/>
              <a:ext cx="465315" cy="44413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 name="Elipse 33"/>
            <p:cNvSpPr/>
            <p:nvPr/>
          </p:nvSpPr>
          <p:spPr>
            <a:xfrm>
              <a:off x="1469175" y="134507"/>
              <a:ext cx="465315" cy="44413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Elipse 34"/>
            <p:cNvSpPr/>
            <p:nvPr/>
          </p:nvSpPr>
          <p:spPr>
            <a:xfrm>
              <a:off x="2535821" y="109755"/>
              <a:ext cx="627017" cy="619160"/>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 name="Elipse 35"/>
            <p:cNvSpPr/>
            <p:nvPr/>
          </p:nvSpPr>
          <p:spPr>
            <a:xfrm>
              <a:off x="3010808" y="893502"/>
              <a:ext cx="465315" cy="44413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 name="Elipse 36"/>
            <p:cNvSpPr/>
            <p:nvPr/>
          </p:nvSpPr>
          <p:spPr>
            <a:xfrm>
              <a:off x="1871424" y="615205"/>
              <a:ext cx="816427" cy="78116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 name="Elipse 37"/>
            <p:cNvSpPr/>
            <p:nvPr/>
          </p:nvSpPr>
          <p:spPr>
            <a:xfrm>
              <a:off x="3476123" y="109755"/>
              <a:ext cx="816427" cy="78116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Elipse 38"/>
            <p:cNvSpPr/>
            <p:nvPr/>
          </p:nvSpPr>
          <p:spPr>
            <a:xfrm>
              <a:off x="4769355" y="122768"/>
              <a:ext cx="465315" cy="44413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0" name="Elipse 39"/>
            <p:cNvSpPr/>
            <p:nvPr/>
          </p:nvSpPr>
          <p:spPr>
            <a:xfrm>
              <a:off x="5160793" y="578644"/>
              <a:ext cx="816427" cy="78116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1" name="Elipse 40"/>
            <p:cNvSpPr/>
            <p:nvPr/>
          </p:nvSpPr>
          <p:spPr>
            <a:xfrm>
              <a:off x="4217332" y="816498"/>
              <a:ext cx="627017" cy="619160"/>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2" name="Elipse 41"/>
            <p:cNvSpPr/>
            <p:nvPr/>
          </p:nvSpPr>
          <p:spPr>
            <a:xfrm>
              <a:off x="5899067" y="100692"/>
              <a:ext cx="627017" cy="619160"/>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Elipse 42"/>
            <p:cNvSpPr/>
            <p:nvPr/>
          </p:nvSpPr>
          <p:spPr>
            <a:xfrm>
              <a:off x="6293664" y="843829"/>
              <a:ext cx="465315" cy="44413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 name="Elipse 43"/>
            <p:cNvSpPr/>
            <p:nvPr/>
          </p:nvSpPr>
          <p:spPr>
            <a:xfrm>
              <a:off x="6827868" y="134507"/>
              <a:ext cx="816427" cy="78116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5" name="Elipse 44"/>
            <p:cNvSpPr/>
            <p:nvPr/>
          </p:nvSpPr>
          <p:spPr>
            <a:xfrm>
              <a:off x="7625521" y="718479"/>
              <a:ext cx="627017" cy="619160"/>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 name="Elipse 45"/>
            <p:cNvSpPr/>
            <p:nvPr/>
          </p:nvSpPr>
          <p:spPr>
            <a:xfrm>
              <a:off x="8103908" y="122767"/>
              <a:ext cx="465315" cy="44413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 name="Elipse 46"/>
            <p:cNvSpPr/>
            <p:nvPr/>
          </p:nvSpPr>
          <p:spPr>
            <a:xfrm>
              <a:off x="8487158" y="548760"/>
              <a:ext cx="816427" cy="78116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8" name="Elipse 47"/>
            <p:cNvSpPr/>
            <p:nvPr/>
          </p:nvSpPr>
          <p:spPr>
            <a:xfrm>
              <a:off x="9179428" y="134507"/>
              <a:ext cx="465315" cy="444137"/>
            </a:xfrm>
            <a:prstGeom prst="ellipse">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50" name="Rectángulo 49"/>
          <p:cNvSpPr/>
          <p:nvPr/>
        </p:nvSpPr>
        <p:spPr>
          <a:xfrm>
            <a:off x="1108714" y="479435"/>
            <a:ext cx="7724722" cy="10378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a:ln>
                  <a:noFill/>
                </a:ln>
                <a:solidFill>
                  <a:srgbClr val="E7E6E6">
                    <a:lumMod val="25000"/>
                  </a:srgbClr>
                </a:solidFill>
                <a:effectLst>
                  <a:glow rad="228600">
                    <a:prstClr val="white"/>
                  </a:glow>
                </a:effectLst>
                <a:uLnTx/>
                <a:uFillTx/>
                <a:latin typeface="Muthiara -Demo Version-" panose="02000500000000000000" pitchFamily="2" charset="0"/>
              </a:rPr>
              <a:t>Cuadro Comparativo</a:t>
            </a:r>
            <a:endParaRPr kumimoji="0" lang="en-US" sz="4800" b="0" i="0" u="none" strike="noStrike" kern="1200" cap="none" spc="0" normalizeH="0" baseline="0" noProof="0" dirty="0">
              <a:ln>
                <a:noFill/>
              </a:ln>
              <a:solidFill>
                <a:srgbClr val="E7E6E6">
                  <a:lumMod val="25000"/>
                </a:srgbClr>
              </a:solidFill>
              <a:effectLst>
                <a:glow rad="228600">
                  <a:prstClr val="white"/>
                </a:glow>
              </a:effectLst>
              <a:uLnTx/>
              <a:uFillTx/>
              <a:latin typeface="Muthiara -Demo Version-" panose="02000500000000000000" pitchFamily="2" charset="0"/>
            </a:endParaRPr>
          </a:p>
        </p:txBody>
      </p:sp>
    </p:spTree>
    <p:extLst>
      <p:ext uri="{BB962C8B-B14F-4D97-AF65-F5344CB8AC3E}">
        <p14:creationId xmlns:p14="http://schemas.microsoft.com/office/powerpoint/2010/main" val="88630586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972</TotalTime>
  <Words>312</Words>
  <Application>Microsoft Office PowerPoint</Application>
  <PresentationFormat>A4 (210 x 297 mm)</PresentationFormat>
  <Paragraphs>9</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Calibri Light</vt:lpstr>
      <vt:lpstr>Comic Sans MS</vt:lpstr>
      <vt:lpstr>Modern Love Caps</vt:lpstr>
      <vt:lpstr>Muthiara -Demo Version-</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CRISTY RI</cp:lastModifiedBy>
  <cp:revision>3</cp:revision>
  <dcterms:created xsi:type="dcterms:W3CDTF">2021-09-17T02:29:17Z</dcterms:created>
  <dcterms:modified xsi:type="dcterms:W3CDTF">2021-10-15T19:32:15Z</dcterms:modified>
</cp:coreProperties>
</file>