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75DCB02-9BB8-47FD-8907-85C794F793BA}" styleName="Estilo temático 1 - Énfasis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84E427A-3D55-4303-BF80-6455036E1DE7}" styleName="Estilo temático 1 - Énfasis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8" autoAdjust="0"/>
    <p:restoredTop sz="94660"/>
  </p:normalViewPr>
  <p:slideViewPr>
    <p:cSldViewPr snapToGrid="0">
      <p:cViewPr>
        <p:scale>
          <a:sx n="80" d="100"/>
          <a:sy n="80" d="100"/>
        </p:scale>
        <p:origin x="84" y="-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D8C78-2AD0-447A-B7F0-C4CCFCEE1AC9}" type="datetimeFigureOut">
              <a:rPr lang="es-MX" smtClean="0"/>
              <a:t>18/10/2021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99982-7846-41CB-838C-9028E0161B1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29016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D8C78-2AD0-447A-B7F0-C4CCFCEE1AC9}" type="datetimeFigureOut">
              <a:rPr lang="es-MX" smtClean="0"/>
              <a:t>18/10/2021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99982-7846-41CB-838C-9028E0161B1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55596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D8C78-2AD0-447A-B7F0-C4CCFCEE1AC9}" type="datetimeFigureOut">
              <a:rPr lang="es-MX" smtClean="0"/>
              <a:t>18/10/2021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99982-7846-41CB-838C-9028E0161B1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0589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D8C78-2AD0-447A-B7F0-C4CCFCEE1AC9}" type="datetimeFigureOut">
              <a:rPr lang="es-MX" smtClean="0"/>
              <a:t>18/10/2021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99982-7846-41CB-838C-9028E0161B1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7231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D8C78-2AD0-447A-B7F0-C4CCFCEE1AC9}" type="datetimeFigureOut">
              <a:rPr lang="es-MX" smtClean="0"/>
              <a:t>18/10/2021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99982-7846-41CB-838C-9028E0161B1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17436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D8C78-2AD0-447A-B7F0-C4CCFCEE1AC9}" type="datetimeFigureOut">
              <a:rPr lang="es-MX" smtClean="0"/>
              <a:t>18/10/2021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99982-7846-41CB-838C-9028E0161B1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38177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D8C78-2AD0-447A-B7F0-C4CCFCEE1AC9}" type="datetimeFigureOut">
              <a:rPr lang="es-MX" smtClean="0"/>
              <a:t>18/10/2021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99982-7846-41CB-838C-9028E0161B1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87345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D8C78-2AD0-447A-B7F0-C4CCFCEE1AC9}" type="datetimeFigureOut">
              <a:rPr lang="es-MX" smtClean="0"/>
              <a:t>18/10/2021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99982-7846-41CB-838C-9028E0161B1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94549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D8C78-2AD0-447A-B7F0-C4CCFCEE1AC9}" type="datetimeFigureOut">
              <a:rPr lang="es-MX" smtClean="0"/>
              <a:t>18/10/2021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99982-7846-41CB-838C-9028E0161B1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6685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D8C78-2AD0-447A-B7F0-C4CCFCEE1AC9}" type="datetimeFigureOut">
              <a:rPr lang="es-MX" smtClean="0"/>
              <a:t>18/10/2021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99982-7846-41CB-838C-9028E0161B1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253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AD8C78-2AD0-447A-B7F0-C4CCFCEE1AC9}" type="datetimeFigureOut">
              <a:rPr lang="es-MX" smtClean="0"/>
              <a:t>18/10/2021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99982-7846-41CB-838C-9028E0161B1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13634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AD8C78-2AD0-447A-B7F0-C4CCFCEE1AC9}" type="datetimeFigureOut">
              <a:rPr lang="es-MX" smtClean="0"/>
              <a:t>18/10/2021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199982-7846-41CB-838C-9028E0161B1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8469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9051" y="0"/>
            <a:ext cx="12172949" cy="66787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MX" sz="4000" b="1" i="0" u="none" strike="noStrike" cap="none" normalizeH="0" baseline="0" dirty="0" smtClean="0">
                <a:ln w="19050">
                  <a:solidFill>
                    <a:srgbClr val="00B05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ahnschrift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ESCUELA NORMAL DE EDUCACIÓN PREESCOLAR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ES" altLang="es-MX" sz="2800" b="1" dirty="0">
              <a:ln w="19050">
                <a:solidFill>
                  <a:srgbClr val="00B050"/>
                </a:solidFill>
              </a:ln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200" b="0" i="0" u="none" strike="noStrike" cap="none" normalizeH="0" baseline="0" dirty="0" smtClean="0">
              <a:ln w="19050">
                <a:solidFill>
                  <a:srgbClr val="00B050"/>
                </a:solidFill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MX" sz="2400" b="1" i="0" u="none" strike="noStrike" cap="none" normalizeH="0" baseline="0" dirty="0" smtClean="0">
                <a:ln w="19050">
                  <a:solidFill>
                    <a:srgbClr val="00B050"/>
                  </a:solidFill>
                </a:ln>
                <a:solidFill>
                  <a:schemeClr val="bg1"/>
                </a:solidFill>
                <a:effectLst/>
                <a:latin typeface="Bahnschrift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LICENCIATURA EN EDUCACIÓN PREESCOLAR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400" b="1" i="0" u="none" strike="noStrike" cap="none" normalizeH="0" baseline="0" dirty="0" smtClean="0">
              <a:ln w="19050">
                <a:solidFill>
                  <a:srgbClr val="00B050"/>
                </a:solidFill>
              </a:ln>
              <a:solidFill>
                <a:schemeClr val="bg1"/>
              </a:solidFill>
              <a:effectLst/>
              <a:latin typeface="Bahnschrift" panose="020B0502040204020203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MX" sz="2400" b="1" i="0" u="none" strike="noStrike" cap="none" normalizeH="0" baseline="0" dirty="0" smtClean="0">
                <a:ln w="19050">
                  <a:solidFill>
                    <a:srgbClr val="00B050"/>
                  </a:solidFill>
                </a:ln>
                <a:solidFill>
                  <a:schemeClr val="bg1"/>
                </a:solidFill>
                <a:effectLst/>
                <a:latin typeface="Bahnschrift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Estudio del mundo natural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MX" sz="2400" b="1" i="0" u="none" strike="noStrike" cap="none" normalizeH="0" baseline="0" dirty="0" smtClean="0">
              <a:ln w="19050">
                <a:solidFill>
                  <a:srgbClr val="00B050"/>
                </a:solidFill>
              </a:ln>
              <a:solidFill>
                <a:schemeClr val="bg1"/>
              </a:solidFill>
              <a:effectLst/>
              <a:latin typeface="Bahnschrift" panose="020B0502040204020203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400" b="1" i="0" u="none" strike="noStrike" cap="none" normalizeH="0" baseline="0" dirty="0" smtClean="0">
              <a:ln w="19050">
                <a:solidFill>
                  <a:srgbClr val="00B050"/>
                </a:solidFill>
              </a:ln>
              <a:solidFill>
                <a:schemeClr val="bg1"/>
              </a:solidFill>
              <a:effectLst/>
              <a:latin typeface="Bahnschrift" panose="020B0502040204020203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MX" sz="2400" b="1" i="0" u="none" strike="noStrike" cap="none" normalizeH="0" baseline="0" dirty="0" smtClean="0">
                <a:ln w="19050">
                  <a:solidFill>
                    <a:srgbClr val="00B050"/>
                  </a:solidFill>
                </a:ln>
                <a:solidFill>
                  <a:schemeClr val="bg1"/>
                </a:solidFill>
                <a:effectLst/>
                <a:latin typeface="Bahnschrift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Indagación </a:t>
            </a:r>
            <a:endParaRPr kumimoji="0" lang="es-ES" altLang="es-MX" sz="2400" b="1" i="0" u="none" strike="noStrike" cap="none" normalizeH="0" baseline="0" dirty="0" smtClean="0">
              <a:ln w="19050">
                <a:solidFill>
                  <a:srgbClr val="00B050"/>
                </a:solidFill>
              </a:ln>
              <a:solidFill>
                <a:schemeClr val="bg1"/>
              </a:solidFill>
              <a:effectLst/>
              <a:latin typeface="Bahnschrift" panose="020B0502040204020203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MX" sz="2400" b="1" i="0" u="none" strike="noStrike" cap="none" normalizeH="0" baseline="0" dirty="0" smtClean="0">
              <a:ln w="19050">
                <a:solidFill>
                  <a:srgbClr val="00B050"/>
                </a:solidFill>
              </a:ln>
              <a:solidFill>
                <a:schemeClr val="bg1"/>
              </a:solidFill>
              <a:effectLst/>
              <a:latin typeface="Bahnschrift" panose="020B0502040204020203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400" b="1" i="0" u="none" strike="noStrike" cap="none" normalizeH="0" baseline="0" dirty="0" smtClean="0">
              <a:ln w="19050">
                <a:solidFill>
                  <a:srgbClr val="00B050"/>
                </a:solidFill>
              </a:ln>
              <a:solidFill>
                <a:schemeClr val="bg1"/>
              </a:solidFill>
              <a:effectLst/>
              <a:latin typeface="Bahnschrift" panose="020B0502040204020203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MX" sz="2400" b="1" i="0" u="none" strike="noStrike" cap="none" normalizeH="0" baseline="0" dirty="0" smtClean="0">
                <a:ln w="19050">
                  <a:solidFill>
                    <a:srgbClr val="00B050"/>
                  </a:solidFill>
                </a:ln>
                <a:solidFill>
                  <a:schemeClr val="bg1"/>
                </a:solidFill>
                <a:effectLst/>
                <a:latin typeface="Bahnschrift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Titular: Andrea Vallejo de los Santos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400" b="1" i="0" u="none" strike="noStrike" cap="none" normalizeH="0" baseline="0" dirty="0" smtClean="0">
              <a:ln w="19050">
                <a:solidFill>
                  <a:srgbClr val="00B050"/>
                </a:solidFill>
              </a:ln>
              <a:solidFill>
                <a:schemeClr val="bg1"/>
              </a:solidFill>
              <a:effectLst/>
              <a:latin typeface="Bahnschrift" panose="020B0502040204020203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MX" sz="2400" b="1" i="0" u="none" strike="noStrike" cap="none" normalizeH="0" baseline="0" dirty="0" smtClean="0">
                <a:ln w="19050">
                  <a:solidFill>
                    <a:srgbClr val="00B050"/>
                  </a:solidFill>
                </a:ln>
                <a:solidFill>
                  <a:schemeClr val="bg1"/>
                </a:solidFill>
                <a:effectLst/>
                <a:latin typeface="Bahnschrift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Eva Carolina Morón Pérez No. De lista 16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altLang="es-MX" sz="2400" b="1" i="0" u="none" strike="noStrike" cap="none" normalizeH="0" baseline="0" dirty="0" smtClean="0">
              <a:ln w="19050">
                <a:solidFill>
                  <a:srgbClr val="00B050"/>
                </a:solidFill>
              </a:ln>
              <a:solidFill>
                <a:schemeClr val="bg1"/>
              </a:solidFill>
              <a:effectLst/>
              <a:latin typeface="Bahnschrift" panose="020B0502040204020203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400" b="1" i="0" u="none" strike="noStrike" cap="none" normalizeH="0" baseline="0" dirty="0" smtClean="0">
              <a:ln w="19050">
                <a:solidFill>
                  <a:srgbClr val="00B050"/>
                </a:solidFill>
              </a:ln>
              <a:solidFill>
                <a:schemeClr val="bg1"/>
              </a:solidFill>
              <a:effectLst/>
              <a:latin typeface="Bahnschrift" panose="020B0502040204020203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MX" sz="2400" b="1" i="0" u="none" strike="noStrike" cap="none" normalizeH="0" baseline="0" dirty="0" smtClean="0">
                <a:ln w="19050">
                  <a:solidFill>
                    <a:srgbClr val="00B050"/>
                  </a:solidFill>
                </a:ln>
                <a:solidFill>
                  <a:schemeClr val="bg1"/>
                </a:solidFill>
                <a:effectLst/>
                <a:latin typeface="Bahnschrift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1 grado, 1 semestre sección “A”</a:t>
            </a:r>
            <a:endParaRPr kumimoji="0" lang="es-MX" altLang="es-MX" sz="1400" b="1" i="0" u="none" strike="noStrike" cap="none" normalizeH="0" baseline="0" dirty="0" smtClean="0">
              <a:ln w="19050">
                <a:solidFill>
                  <a:srgbClr val="00B050"/>
                </a:solidFill>
              </a:ln>
              <a:solidFill>
                <a:schemeClr val="bg1"/>
              </a:solidFill>
              <a:effectLst/>
              <a:latin typeface="Bahnschrift" panose="020B0502040204020203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MX" sz="2400" b="1" i="0" u="none" strike="noStrike" cap="none" normalizeH="0" baseline="0" dirty="0" smtClean="0">
                <a:ln w="19050">
                  <a:solidFill>
                    <a:srgbClr val="00B050"/>
                  </a:solidFill>
                </a:ln>
                <a:solidFill>
                  <a:schemeClr val="bg1"/>
                </a:solidFill>
                <a:effectLst/>
                <a:latin typeface="Bahnschrift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Ciclo escolar 2021-2022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400" b="1" i="0" u="none" strike="noStrike" cap="none" normalizeH="0" baseline="0" dirty="0" smtClean="0">
              <a:ln w="19050">
                <a:solidFill>
                  <a:srgbClr val="00B050"/>
                </a:solidFill>
              </a:ln>
              <a:solidFill>
                <a:schemeClr val="bg1"/>
              </a:solidFill>
              <a:effectLst/>
              <a:latin typeface="Bahnschrift" panose="020B0502040204020203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altLang="es-MX" sz="2400" b="1" i="0" u="none" strike="noStrike" cap="none" normalizeH="0" baseline="0" dirty="0" smtClean="0">
                <a:ln w="19050">
                  <a:solidFill>
                    <a:srgbClr val="00B050"/>
                  </a:solidFill>
                </a:ln>
                <a:solidFill>
                  <a:schemeClr val="bg1"/>
                </a:solidFill>
                <a:effectLst/>
                <a:latin typeface="Bahnschrift" panose="020B0502040204020203" pitchFamily="34" charset="0"/>
                <a:ea typeface="Calibri" panose="020F0502020204030204" pitchFamily="34" charset="0"/>
                <a:cs typeface="Arial" panose="020B0604020202020204" pitchFamily="34" charset="0"/>
              </a:rPr>
              <a:t>Saltillo, Coahuila de Zaragoza        octubre del 2021</a:t>
            </a:r>
            <a:endParaRPr kumimoji="0" lang="es-ES" altLang="es-MX" sz="2400" b="1" i="0" u="none" strike="noStrike" cap="none" normalizeH="0" baseline="0" dirty="0" smtClean="0">
              <a:ln w="19050">
                <a:solidFill>
                  <a:srgbClr val="00B050"/>
                </a:solidFill>
              </a:ln>
              <a:solidFill>
                <a:schemeClr val="bg1"/>
              </a:solidFill>
              <a:effectLst/>
              <a:latin typeface="Bahnschrift" panose="020B0502040204020203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n 2" descr="escud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834" t="4216" r="21353" b="9637"/>
          <a:stretch>
            <a:fillRect/>
          </a:stretch>
        </p:blipFill>
        <p:spPr bwMode="auto">
          <a:xfrm>
            <a:off x="755282" y="1059476"/>
            <a:ext cx="1658983" cy="19071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73634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7680664"/>
              </p:ext>
            </p:extLst>
          </p:nvPr>
        </p:nvGraphicFramePr>
        <p:xfrm>
          <a:off x="457198" y="404949"/>
          <a:ext cx="11286310" cy="5454961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1222746">
                  <a:extLst>
                    <a:ext uri="{9D8B030D-6E8A-4147-A177-3AD203B41FA5}">
                      <a16:colId xmlns:a16="http://schemas.microsoft.com/office/drawing/2014/main" val="2990063856"/>
                    </a:ext>
                  </a:extLst>
                </a:gridCol>
                <a:gridCol w="2001914">
                  <a:extLst>
                    <a:ext uri="{9D8B030D-6E8A-4147-A177-3AD203B41FA5}">
                      <a16:colId xmlns:a16="http://schemas.microsoft.com/office/drawing/2014/main" val="3320697920"/>
                    </a:ext>
                  </a:extLst>
                </a:gridCol>
                <a:gridCol w="1612330">
                  <a:extLst>
                    <a:ext uri="{9D8B030D-6E8A-4147-A177-3AD203B41FA5}">
                      <a16:colId xmlns:a16="http://schemas.microsoft.com/office/drawing/2014/main" val="810018566"/>
                    </a:ext>
                  </a:extLst>
                </a:gridCol>
                <a:gridCol w="1612330">
                  <a:extLst>
                    <a:ext uri="{9D8B030D-6E8A-4147-A177-3AD203B41FA5}">
                      <a16:colId xmlns:a16="http://schemas.microsoft.com/office/drawing/2014/main" val="2525109419"/>
                    </a:ext>
                  </a:extLst>
                </a:gridCol>
                <a:gridCol w="1612330">
                  <a:extLst>
                    <a:ext uri="{9D8B030D-6E8A-4147-A177-3AD203B41FA5}">
                      <a16:colId xmlns:a16="http://schemas.microsoft.com/office/drawing/2014/main" val="1727177951"/>
                    </a:ext>
                  </a:extLst>
                </a:gridCol>
                <a:gridCol w="1612330">
                  <a:extLst>
                    <a:ext uri="{9D8B030D-6E8A-4147-A177-3AD203B41FA5}">
                      <a16:colId xmlns:a16="http://schemas.microsoft.com/office/drawing/2014/main" val="3105062683"/>
                    </a:ext>
                  </a:extLst>
                </a:gridCol>
                <a:gridCol w="1612330">
                  <a:extLst>
                    <a:ext uri="{9D8B030D-6E8A-4147-A177-3AD203B41FA5}">
                      <a16:colId xmlns:a16="http://schemas.microsoft.com/office/drawing/2014/main" val="3020385824"/>
                    </a:ext>
                  </a:extLst>
                </a:gridCol>
              </a:tblGrid>
              <a:tr h="791521"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/>
                        <a:t>Campo</a:t>
                      </a:r>
                      <a:endParaRPr lang="es-MX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/>
                        <a:t>Aprendizaje</a:t>
                      </a:r>
                      <a:endParaRPr lang="es-MX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/>
                        <a:t>propósito</a:t>
                      </a:r>
                      <a:endParaRPr lang="es-MX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/>
                        <a:t>Secuencia</a:t>
                      </a:r>
                      <a:r>
                        <a:rPr lang="es-MX" sz="2000" baseline="0" dirty="0" smtClean="0"/>
                        <a:t> didáctica</a:t>
                      </a:r>
                      <a:endParaRPr lang="es-MX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/>
                        <a:t>material</a:t>
                      </a:r>
                      <a:endParaRPr lang="es-MX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/>
                        <a:t>Tiempo</a:t>
                      </a:r>
                      <a:endParaRPr lang="es-MX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/>
                        <a:t>Actividad</a:t>
                      </a:r>
                      <a:endParaRPr lang="es-MX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1419359"/>
                  </a:ext>
                </a:extLst>
              </a:tr>
              <a:tr h="1961596">
                <a:tc>
                  <a:txBody>
                    <a:bodyPr/>
                    <a:lstStyle/>
                    <a:p>
                      <a:pPr algn="ctr"/>
                      <a:r>
                        <a:rPr lang="es-MX" sz="1200" dirty="0" smtClean="0"/>
                        <a:t>Cuidado de la salud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 smtClean="0"/>
                        <a:t>Practica hábitos</a:t>
                      </a:r>
                      <a:r>
                        <a:rPr lang="es-MX" sz="1200" baseline="0" dirty="0" smtClean="0"/>
                        <a:t> de higiene personal para mantenerse saludable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 smtClean="0"/>
                        <a:t>Que los niños sean consientes de la importancia que tiene la higiene de las manos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 smtClean="0"/>
                        <a:t>-Se</a:t>
                      </a:r>
                      <a:r>
                        <a:rPr lang="es-MX" sz="1200" baseline="0" dirty="0" smtClean="0"/>
                        <a:t> les explicara a los niños el porque es importante lavarse las manos y las enfermedades que podemos prevenir al lavarlas.</a:t>
                      </a:r>
                    </a:p>
                    <a:p>
                      <a:pPr algn="ctr"/>
                      <a:endParaRPr lang="es-MX" sz="1200" baseline="0" dirty="0" smtClean="0"/>
                    </a:p>
                    <a:p>
                      <a:pPr algn="ctr"/>
                      <a:r>
                        <a:rPr lang="es-MX" sz="1200" baseline="0" dirty="0" smtClean="0"/>
                        <a:t>-se les pregunta como se lavan ellos las manos.</a:t>
                      </a:r>
                    </a:p>
                    <a:p>
                      <a:pPr algn="ctr"/>
                      <a:endParaRPr lang="es-MX" sz="1200" baseline="0" dirty="0" smtClean="0"/>
                    </a:p>
                    <a:p>
                      <a:pPr algn="ctr"/>
                      <a:r>
                        <a:rPr lang="es-MX" sz="1200" baseline="0" dirty="0" smtClean="0"/>
                        <a:t>-comparan la forma de lavárselas con sus compañeros</a:t>
                      </a:r>
                    </a:p>
                    <a:p>
                      <a:pPr algn="ctr"/>
                      <a:endParaRPr lang="es-MX" sz="1200" baseline="0" dirty="0" smtClean="0"/>
                    </a:p>
                    <a:p>
                      <a:pPr algn="ctr"/>
                      <a:r>
                        <a:rPr lang="es-MX" sz="1200" baseline="0" dirty="0" smtClean="0"/>
                        <a:t>-la maestra pregunta cual creen ellos que sea la manera mas completa para lavar sus manos</a:t>
                      </a:r>
                    </a:p>
                    <a:p>
                      <a:pPr algn="ctr"/>
                      <a:endParaRPr lang="es-MX" sz="1200" baseline="0" dirty="0" smtClean="0"/>
                    </a:p>
                    <a:p>
                      <a:pPr algn="ctr"/>
                      <a:r>
                        <a:rPr lang="es-MX" sz="1200" baseline="0" dirty="0" smtClean="0"/>
                        <a:t>-al final eligen la mas adecuada y se lavan las manos.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r>
                        <a:rPr lang="es-MX" sz="1200" dirty="0" smtClean="0"/>
                        <a:t>Imágenes</a:t>
                      </a:r>
                      <a:r>
                        <a:rPr lang="es-MX" sz="1200" baseline="0" dirty="0" smtClean="0"/>
                        <a:t> donde se muestre cuando se ensucian las manos.</a:t>
                      </a:r>
                    </a:p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r>
                        <a:rPr lang="es-MX" sz="1200" baseline="0" dirty="0" smtClean="0"/>
                        <a:t>Jabón.</a:t>
                      </a:r>
                    </a:p>
                    <a:p>
                      <a:pPr marL="285750" indent="-285750" algn="ctr">
                        <a:buFont typeface="Arial" panose="020B0604020202020204" pitchFamily="34" charset="0"/>
                        <a:buChar char="•"/>
                      </a:pPr>
                      <a:r>
                        <a:rPr lang="es-MX" sz="1200" baseline="0" dirty="0" smtClean="0"/>
                        <a:t>Agua.</a:t>
                      </a:r>
                      <a:endParaRPr lang="es-MX" sz="1200" dirty="0" smtClean="0"/>
                    </a:p>
                    <a:p>
                      <a:pPr algn="ctr"/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 smtClean="0"/>
                        <a:t>30</a:t>
                      </a:r>
                      <a:r>
                        <a:rPr lang="es-MX" sz="1200" baseline="0" dirty="0" smtClean="0"/>
                        <a:t> min</a:t>
                      </a:r>
                      <a:endParaRPr lang="es-MX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 smtClean="0"/>
                        <a:t>¿</a:t>
                      </a:r>
                      <a:r>
                        <a:rPr lang="es-MX" sz="1200" baseline="0" dirty="0" smtClean="0"/>
                        <a:t> como te lavas las manos?</a:t>
                      </a:r>
                      <a:endParaRPr lang="es-MX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34050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735124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1140</TotalTime>
  <Words>181</Words>
  <Application>Microsoft Office PowerPoint</Application>
  <PresentationFormat>Panorámica</PresentationFormat>
  <Paragraphs>44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Bahnschrift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Eva Carolina Moron Perez</dc:creator>
  <cp:lastModifiedBy>Eva Carolina Moron Perez</cp:lastModifiedBy>
  <cp:revision>7</cp:revision>
  <dcterms:created xsi:type="dcterms:W3CDTF">2021-10-18T20:43:13Z</dcterms:created>
  <dcterms:modified xsi:type="dcterms:W3CDTF">2021-10-19T15:43:35Z</dcterms:modified>
</cp:coreProperties>
</file>