
<file path=[Content_Types].xml><?xml version="1.0" encoding="utf-8"?>
<Types xmlns="http://schemas.openxmlformats.org/package/2006/content-types">
  <Default ContentType="image/vnd.ms-photo" Extension="wdp"/>
  <Default ContentType="image/png" Extension="tmp"/>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2.xml"/>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presentation.main+xml" PartName="/ppt/presentation.xml"/>
  <Override ContentType="application/vnd.openxmlformats-officedocument.presentationml.presProps+xml" PartName="/ppt/presProps2.xml"/>
  <Override ContentType="application/vnd.openxmlformats-officedocument.theme+xml" PartName="/ppt/theme/theme1.xml"/>
  <Override ContentType="application/vnd.openxmlformats-officedocument.presentationml.viewProps+xml" PartName="/ppt/viewProps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sldIdLst>
    <p:sldId id="256" r:id="rId6"/>
    <p:sldId id="257" r:id="rId7"/>
    <p:sldId id="258" r:id="rId8"/>
    <p:sldId id="259" r:id="rId9"/>
    <p:sldId id="260" r:id="rId10"/>
    <p:sldId id="261" r:id="rId11"/>
    <p:sldId id="262" r:id="rId12"/>
    <p:sldId id="263" r:id="rId13"/>
  </p:sldIdLst>
  <p:sldSz cy="6858000" cx="9144000"/>
  <p:notesSz cx="6858000" cy="9144000"/>
  <p:defaultTextStyle>
    <a:defPPr lvl="0">
      <a:defRPr lang="en-US"/>
    </a:defPPr>
    <a:lvl1pPr defTabSz="457200" eaLnBrk="1" hangingPunct="1" latinLnBrk="0" lvl="0" marL="0" rtl="0" algn="l">
      <a:defRPr kern="1200" sz="1800">
        <a:solidFill>
          <a:schemeClr val="tx1"/>
        </a:solidFill>
        <a:latin typeface="+mn-lt"/>
        <a:ea typeface="+mn-ea"/>
        <a:cs typeface="+mn-cs"/>
      </a:defRPr>
    </a:lvl1pPr>
    <a:lvl2pPr defTabSz="457200" eaLnBrk="1" hangingPunct="1" latinLnBrk="0" lvl="1" marL="457200" rtl="0" algn="l">
      <a:defRPr kern="1200" sz="1800">
        <a:solidFill>
          <a:schemeClr val="tx1"/>
        </a:solidFill>
        <a:latin typeface="+mn-lt"/>
        <a:ea typeface="+mn-ea"/>
        <a:cs typeface="+mn-cs"/>
      </a:defRPr>
    </a:lvl2pPr>
    <a:lvl3pPr defTabSz="457200" eaLnBrk="1" hangingPunct="1" latinLnBrk="0" lvl="2" marL="914400" rtl="0" algn="l">
      <a:defRPr kern="1200" sz="1800">
        <a:solidFill>
          <a:schemeClr val="tx1"/>
        </a:solidFill>
        <a:latin typeface="+mn-lt"/>
        <a:ea typeface="+mn-ea"/>
        <a:cs typeface="+mn-cs"/>
      </a:defRPr>
    </a:lvl3pPr>
    <a:lvl4pPr defTabSz="457200" eaLnBrk="1" hangingPunct="1" latinLnBrk="0" lvl="3" marL="1371600" rtl="0" algn="l">
      <a:defRPr kern="1200" sz="1800">
        <a:solidFill>
          <a:schemeClr val="tx1"/>
        </a:solidFill>
        <a:latin typeface="+mn-lt"/>
        <a:ea typeface="+mn-ea"/>
        <a:cs typeface="+mn-cs"/>
      </a:defRPr>
    </a:lvl4pPr>
    <a:lvl5pPr defTabSz="457200" eaLnBrk="1" hangingPunct="1" latinLnBrk="0" lvl="4" marL="1828800" rtl="0" algn="l">
      <a:defRPr kern="1200" sz="1800">
        <a:solidFill>
          <a:schemeClr val="tx1"/>
        </a:solidFill>
        <a:latin typeface="+mn-lt"/>
        <a:ea typeface="+mn-ea"/>
        <a:cs typeface="+mn-cs"/>
      </a:defRPr>
    </a:lvl5pPr>
    <a:lvl6pPr defTabSz="457200" eaLnBrk="1" hangingPunct="1" latinLnBrk="0" lvl="5" marL="2286000" rtl="0" algn="l">
      <a:defRPr kern="1200" sz="1800">
        <a:solidFill>
          <a:schemeClr val="tx1"/>
        </a:solidFill>
        <a:latin typeface="+mn-lt"/>
        <a:ea typeface="+mn-ea"/>
        <a:cs typeface="+mn-cs"/>
      </a:defRPr>
    </a:lvl6pPr>
    <a:lvl7pPr defTabSz="457200" eaLnBrk="1" hangingPunct="1" latinLnBrk="0" lvl="6" marL="2743200" rtl="0" algn="l">
      <a:defRPr kern="1200" sz="1800">
        <a:solidFill>
          <a:schemeClr val="tx1"/>
        </a:solidFill>
        <a:latin typeface="+mn-lt"/>
        <a:ea typeface="+mn-ea"/>
        <a:cs typeface="+mn-cs"/>
      </a:defRPr>
    </a:lvl7pPr>
    <a:lvl8pPr defTabSz="457200" eaLnBrk="1" hangingPunct="1" latinLnBrk="0" lvl="7" marL="3200400" rtl="0" algn="l">
      <a:defRPr kern="1200" sz="1800">
        <a:solidFill>
          <a:schemeClr val="tx1"/>
        </a:solidFill>
        <a:latin typeface="+mn-lt"/>
        <a:ea typeface="+mn-ea"/>
        <a:cs typeface="+mn-cs"/>
      </a:defRPr>
    </a:lvl8pPr>
    <a:lvl9pPr defTabSz="457200" eaLnBrk="1" hangingPunct="1" latinLnBrk="0" lvl="8" marL="3657600" rtl="0" algn="l">
      <a:defRPr kern="1200" sz="1800">
        <a:solidFill>
          <a:schemeClr val="tx1"/>
        </a:solidFill>
        <a:latin typeface="+mn-lt"/>
        <a:ea typeface="+mn-ea"/>
        <a:cs typeface="+mn-cs"/>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2.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2.xml><?xml version="1.0" encoding="utf-8"?>
<a:tblStyleLst xmlns:a="http://schemas.openxmlformats.org/drawingml/2006/main" xmlns:r="http://schemas.openxmlformats.org/officeDocument/2006/relationships" def="{75379D5C-EF7D-4E5B-B798-A60C98BDA130}">
  <a:tblStyle styleId="{75379D5C-EF7D-4E5B-B798-A60C98BDA130}" styleName="Table_0">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5940675A-B579-460E-94D1-54222C63F5DA}" styleName="Sin estilo, cuadrícula de la tabla">
    <a:wholeTbl>
      <a:tcTxStyle>
        <a:fontRef idx="minor">
          <a:scrgbClr b="0" g="0" r="0"/>
        </a:fontRef>
        <a:schemeClr val="tx1"/>
      </a:tcTxStyle>
      <a:tcStyle>
        <a:tcBdr>
          <a:left>
            <a:ln cmpd="sng" w="12700">
              <a:solidFill>
                <a:schemeClr val="tx1"/>
              </a:solidFill>
            </a:ln>
          </a:left>
          <a:right>
            <a:ln cmpd="sng" w="12700">
              <a:solidFill>
                <a:schemeClr val="tx1"/>
              </a:solidFill>
            </a:ln>
          </a:right>
          <a:top>
            <a:ln cmpd="sng" w="12700">
              <a:solidFill>
                <a:schemeClr val="tx1"/>
              </a:solidFill>
            </a:ln>
          </a:top>
          <a:bottom>
            <a:ln cmpd="sng" w="12700">
              <a:solidFill>
                <a:schemeClr val="tx1"/>
              </a:solidFill>
            </a:ln>
          </a:bottom>
          <a:insideH>
            <a:ln cmpd="sng" w="12700">
              <a:solidFill>
                <a:schemeClr val="tx1"/>
              </a:solidFill>
            </a:ln>
          </a:insideH>
          <a:insideV>
            <a:ln cmpd="sng" w="12700">
              <a:solidFill>
                <a:schemeClr val="tx1"/>
              </a:solidFill>
            </a:ln>
          </a:insideV>
        </a:tcBdr>
        <a:fill>
          <a:noFill/>
        </a:fill>
      </a:tcStyle>
    </a:wholeTbl>
  </a:tblStyle>
</a:tblStyleLst>
</file>

<file path=ppt/viewProps2.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2.xml"/><Relationship Id="rId3" Type="http://schemas.openxmlformats.org/officeDocument/2006/relationships/presProps" Target="presProps2.xml"/><Relationship Id="rId4" Type="http://schemas.openxmlformats.org/officeDocument/2006/relationships/tableStyles" Target="tableStyles2.xml"/><Relationship Id="rId9" Type="http://schemas.openxmlformats.org/officeDocument/2006/relationships/slide" Target="slides/slide4.xml"/><Relationship Id="rId5" Type="http://schemas.openxmlformats.org/officeDocument/2006/relationships/slideMaster" Target="slideMasters/slide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613D5B9-C525-49E2-897D-E8FC1D47599F}" type="datetimeFigureOut">
              <a:rPr lang="es-MX" smtClean="0"/>
              <a:t>28/10/2021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A0EE66C-A9F7-4A08-AA7B-4B80BB759625}" type="slidenum">
              <a:rPr lang="es-MX" smtClean="0"/>
              <a:t>‹Nº›</a:t>
            </a:fld>
            <a:endParaRPr lang="es-MX"/>
          </a:p>
        </p:txBody>
      </p:sp>
    </p:spTree>
    <p:extLst>
      <p:ext uri="{BB962C8B-B14F-4D97-AF65-F5344CB8AC3E}">
        <p14:creationId xmlns:p14="http://schemas.microsoft.com/office/powerpoint/2010/main" val="454153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613D5B9-C525-49E2-897D-E8FC1D47599F}" type="datetimeFigureOut">
              <a:rPr lang="es-MX" smtClean="0"/>
              <a:t>28/10/2021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A0EE66C-A9F7-4A08-AA7B-4B80BB759625}" type="slidenum">
              <a:rPr lang="es-MX" smtClean="0"/>
              <a:t>‹Nº›</a:t>
            </a:fld>
            <a:endParaRPr lang="es-MX"/>
          </a:p>
        </p:txBody>
      </p:sp>
    </p:spTree>
    <p:extLst>
      <p:ext uri="{BB962C8B-B14F-4D97-AF65-F5344CB8AC3E}">
        <p14:creationId xmlns:p14="http://schemas.microsoft.com/office/powerpoint/2010/main" val="3843907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613D5B9-C525-49E2-897D-E8FC1D47599F}" type="datetimeFigureOut">
              <a:rPr lang="es-MX" smtClean="0"/>
              <a:t>28/10/2021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A0EE66C-A9F7-4A08-AA7B-4B80BB759625}" type="slidenum">
              <a:rPr lang="es-MX" smtClean="0"/>
              <a:t>‹Nº›</a:t>
            </a:fld>
            <a:endParaRPr lang="es-MX"/>
          </a:p>
        </p:txBody>
      </p:sp>
    </p:spTree>
    <p:extLst>
      <p:ext uri="{BB962C8B-B14F-4D97-AF65-F5344CB8AC3E}">
        <p14:creationId xmlns:p14="http://schemas.microsoft.com/office/powerpoint/2010/main" val="3908707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613D5B9-C525-49E2-897D-E8FC1D47599F}" type="datetimeFigureOut">
              <a:rPr lang="es-MX" smtClean="0"/>
              <a:t>28/10/2021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A0EE66C-A9F7-4A08-AA7B-4B80BB759625}" type="slidenum">
              <a:rPr lang="es-MX" smtClean="0"/>
              <a:t>‹Nº›</a:t>
            </a:fld>
            <a:endParaRPr lang="es-MX"/>
          </a:p>
        </p:txBody>
      </p:sp>
    </p:spTree>
    <p:extLst>
      <p:ext uri="{BB962C8B-B14F-4D97-AF65-F5344CB8AC3E}">
        <p14:creationId xmlns:p14="http://schemas.microsoft.com/office/powerpoint/2010/main" val="652736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613D5B9-C525-49E2-897D-E8FC1D47599F}" type="datetimeFigureOut">
              <a:rPr lang="es-MX" smtClean="0"/>
              <a:t>28/10/2021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A0EE66C-A9F7-4A08-AA7B-4B80BB759625}" type="slidenum">
              <a:rPr lang="es-MX" smtClean="0"/>
              <a:t>‹Nº›</a:t>
            </a:fld>
            <a:endParaRPr lang="es-MX"/>
          </a:p>
        </p:txBody>
      </p:sp>
    </p:spTree>
    <p:extLst>
      <p:ext uri="{BB962C8B-B14F-4D97-AF65-F5344CB8AC3E}">
        <p14:creationId xmlns:p14="http://schemas.microsoft.com/office/powerpoint/2010/main" val="1085478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613D5B9-C525-49E2-897D-E8FC1D47599F}" type="datetimeFigureOut">
              <a:rPr lang="es-MX" smtClean="0"/>
              <a:t>28/10/2021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A0EE66C-A9F7-4A08-AA7B-4B80BB759625}" type="slidenum">
              <a:rPr lang="es-MX" smtClean="0"/>
              <a:t>‹Nº›</a:t>
            </a:fld>
            <a:endParaRPr lang="es-MX"/>
          </a:p>
        </p:txBody>
      </p:sp>
    </p:spTree>
    <p:extLst>
      <p:ext uri="{BB962C8B-B14F-4D97-AF65-F5344CB8AC3E}">
        <p14:creationId xmlns:p14="http://schemas.microsoft.com/office/powerpoint/2010/main" val="3397215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613D5B9-C525-49E2-897D-E8FC1D47599F}" type="datetimeFigureOut">
              <a:rPr lang="es-MX" smtClean="0"/>
              <a:t>28/10/2021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A0EE66C-A9F7-4A08-AA7B-4B80BB759625}" type="slidenum">
              <a:rPr lang="es-MX" smtClean="0"/>
              <a:t>‹Nº›</a:t>
            </a:fld>
            <a:endParaRPr lang="es-MX"/>
          </a:p>
        </p:txBody>
      </p:sp>
    </p:spTree>
    <p:extLst>
      <p:ext uri="{BB962C8B-B14F-4D97-AF65-F5344CB8AC3E}">
        <p14:creationId xmlns:p14="http://schemas.microsoft.com/office/powerpoint/2010/main" val="3565085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613D5B9-C525-49E2-897D-E8FC1D47599F}" type="datetimeFigureOut">
              <a:rPr lang="es-MX" smtClean="0"/>
              <a:t>28/10/2021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A0EE66C-A9F7-4A08-AA7B-4B80BB759625}" type="slidenum">
              <a:rPr lang="es-MX" smtClean="0"/>
              <a:t>‹Nº›</a:t>
            </a:fld>
            <a:endParaRPr lang="es-MX"/>
          </a:p>
        </p:txBody>
      </p:sp>
    </p:spTree>
    <p:extLst>
      <p:ext uri="{BB962C8B-B14F-4D97-AF65-F5344CB8AC3E}">
        <p14:creationId xmlns:p14="http://schemas.microsoft.com/office/powerpoint/2010/main" val="490822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13D5B9-C525-49E2-897D-E8FC1D47599F}" type="datetimeFigureOut">
              <a:rPr lang="es-MX" smtClean="0"/>
              <a:t>28/10/2021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A0EE66C-A9F7-4A08-AA7B-4B80BB759625}" type="slidenum">
              <a:rPr lang="es-MX" smtClean="0"/>
              <a:t>‹Nº›</a:t>
            </a:fld>
            <a:endParaRPr lang="es-MX"/>
          </a:p>
        </p:txBody>
      </p:sp>
    </p:spTree>
    <p:extLst>
      <p:ext uri="{BB962C8B-B14F-4D97-AF65-F5344CB8AC3E}">
        <p14:creationId xmlns:p14="http://schemas.microsoft.com/office/powerpoint/2010/main" val="1681286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613D5B9-C525-49E2-897D-E8FC1D47599F}" type="datetimeFigureOut">
              <a:rPr lang="es-MX" smtClean="0"/>
              <a:t>28/10/2021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A0EE66C-A9F7-4A08-AA7B-4B80BB759625}" type="slidenum">
              <a:rPr lang="es-MX" smtClean="0"/>
              <a:t>‹Nº›</a:t>
            </a:fld>
            <a:endParaRPr lang="es-MX"/>
          </a:p>
        </p:txBody>
      </p:sp>
    </p:spTree>
    <p:extLst>
      <p:ext uri="{BB962C8B-B14F-4D97-AF65-F5344CB8AC3E}">
        <p14:creationId xmlns:p14="http://schemas.microsoft.com/office/powerpoint/2010/main" val="4056314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613D5B9-C525-49E2-897D-E8FC1D47599F}" type="datetimeFigureOut">
              <a:rPr lang="es-MX" smtClean="0"/>
              <a:t>28/10/2021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A0EE66C-A9F7-4A08-AA7B-4B80BB759625}" type="slidenum">
              <a:rPr lang="es-MX" smtClean="0"/>
              <a:t>‹Nº›</a:t>
            </a:fld>
            <a:endParaRPr lang="es-MX"/>
          </a:p>
        </p:txBody>
      </p:sp>
    </p:spTree>
    <p:extLst>
      <p:ext uri="{BB962C8B-B14F-4D97-AF65-F5344CB8AC3E}">
        <p14:creationId xmlns:p14="http://schemas.microsoft.com/office/powerpoint/2010/main" val="2703236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13D5B9-C525-49E2-897D-E8FC1D47599F}" type="datetimeFigureOut">
              <a:rPr lang="es-MX" smtClean="0"/>
              <a:t>28/10/2021</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0EE66C-A9F7-4A08-AA7B-4B80BB759625}" type="slidenum">
              <a:rPr lang="es-MX" smtClean="0"/>
              <a:t>‹Nº›</a:t>
            </a:fld>
            <a:endParaRPr lang="es-MX"/>
          </a:p>
        </p:txBody>
      </p:sp>
    </p:spTree>
    <p:extLst>
      <p:ext uri="{BB962C8B-B14F-4D97-AF65-F5344CB8AC3E}">
        <p14:creationId xmlns:p14="http://schemas.microsoft.com/office/powerpoint/2010/main" val="17330309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sjXegsXg7V8" TargetMode="External"/><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kishggFo8FM" TargetMode="External"/><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hyperlink" Target="https://www.youtube.com/watch?v=WxTAVxyEOVc" TargetMode="Externa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4.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A0560DA-12C5-4124-8561-AF9BFE629170}"/>
              </a:ext>
            </a:extLst>
          </p:cNvPr>
          <p:cNvSpPr>
            <a:spLocks noChangeArrowheads="1"/>
          </p:cNvSpPr>
          <p:nvPr/>
        </p:nvSpPr>
        <p:spPr bwMode="auto">
          <a:xfrm>
            <a:off x="264400" y="485323"/>
            <a:ext cx="850853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ESCUELA NORMAL DE EDUCACIÓN PREESCOLAR DEL ESTADO DE COAHUILA</a:t>
            </a:r>
            <a:endParaRPr kumimoji="0" lang="es-MX" altLang="es-MX"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pic>
        <p:nvPicPr>
          <p:cNvPr id="1025" name="Imagen 4">
            <a:extLst>
              <a:ext uri="{FF2B5EF4-FFF2-40B4-BE49-F238E27FC236}">
                <a16:creationId xmlns:a16="http://schemas.microsoft.com/office/drawing/2014/main" id="{A0311FE3-8C07-4E01-9949-34F82DDAB1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9931" y="1466850"/>
            <a:ext cx="2657475" cy="19621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790E13E5-95E0-4117-8E0A-0223F5ED2485}"/>
              </a:ext>
            </a:extLst>
          </p:cNvPr>
          <p:cNvSpPr>
            <a:spLocks noChangeArrowheads="1"/>
          </p:cNvSpPr>
          <p:nvPr/>
        </p:nvSpPr>
        <p:spPr bwMode="auto">
          <a:xfrm>
            <a:off x="264400" y="3975378"/>
            <a:ext cx="8640877" cy="283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Nombre del estudiante normalista: </a:t>
            </a:r>
            <a:r>
              <a:rPr kumimoji="0" lang="es-MX" altLang="es-MX"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Sofia Mali Siller Valdes</a:t>
            </a:r>
            <a:endParaRPr kumimoji="0" lang="es-MX" altLang="es-MX"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Grado: </a:t>
            </a:r>
            <a:r>
              <a:rPr kumimoji="0" lang="es-MX" altLang="es-MX"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4°         </a:t>
            </a:r>
            <a:r>
              <a:rPr kumimoji="0" lang="es-MX" altLang="es-MX"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Sección: </a:t>
            </a:r>
            <a:r>
              <a:rPr kumimoji="0" lang="es-MX" altLang="es-MX"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       </a:t>
            </a:r>
            <a:r>
              <a:rPr kumimoji="0" lang="es-MX" altLang="es-MX"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Número de Lista: </a:t>
            </a:r>
            <a:r>
              <a:rPr kumimoji="0" lang="es-MX" altLang="es-MX"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18</a:t>
            </a:r>
            <a:endParaRPr kumimoji="0" lang="es-MX" altLang="es-MX"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Institución de Práctica: </a:t>
            </a:r>
            <a:r>
              <a:rPr kumimoji="0" lang="es-MX" altLang="es-MX"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Jardín de niños José Clemente Orozco  </a:t>
            </a:r>
            <a:endParaRPr kumimoji="0" lang="es-MX" altLang="es-MX"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Clave:</a:t>
            </a:r>
            <a:r>
              <a:rPr kumimoji="0" lang="es-MX" altLang="es-MX"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05DJN0949L   </a:t>
            </a:r>
            <a:r>
              <a:rPr kumimoji="0" lang="es-MX" altLang="es-MX"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Zona Escolar:</a:t>
            </a:r>
            <a:r>
              <a:rPr kumimoji="0" lang="es-MX" altLang="es-MX"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143  </a:t>
            </a:r>
            <a:r>
              <a:rPr kumimoji="0" lang="es-MX" altLang="es-MX"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Grado en el que realiza su práctica:</a:t>
            </a:r>
            <a:r>
              <a:rPr kumimoji="0" lang="es-MX" altLang="es-MX"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2° y 3° A</a:t>
            </a:r>
            <a:endParaRPr kumimoji="0" lang="es-MX" altLang="es-MX"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Nombre del Profesor(a) Titular:</a:t>
            </a:r>
            <a:r>
              <a:rPr kumimoji="0" lang="es-MX" altLang="es-MX"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Martha Biridiana Mata Valdes </a:t>
            </a:r>
            <a:endParaRPr kumimoji="0" lang="es-MX" altLang="es-MX"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Total de alumnos: </a:t>
            </a:r>
            <a:r>
              <a:rPr kumimoji="0" lang="es-MX" altLang="es-MX"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31 </a:t>
            </a:r>
            <a:r>
              <a:rPr kumimoji="0" lang="es-MX" altLang="es-MX"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Niños:</a:t>
            </a:r>
            <a:r>
              <a:rPr kumimoji="0" lang="es-MX" altLang="es-MX"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14 </a:t>
            </a:r>
            <a:r>
              <a:rPr kumimoji="0" lang="es-MX" altLang="es-MX"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Niñas:</a:t>
            </a:r>
            <a:r>
              <a:rPr kumimoji="0" lang="es-MX" altLang="es-MX"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19</a:t>
            </a:r>
            <a:endParaRPr kumimoji="0" lang="es-MX" altLang="es-MX"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Periodo de Práctica: </a:t>
            </a:r>
            <a:r>
              <a:rPr kumimoji="0" lang="es-MX" altLang="es-MX"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15 de noviembre al 10 de diciembre del 2021 </a:t>
            </a:r>
            <a:endParaRPr kumimoji="0" lang="es-MX" altLang="es-MX"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95998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grpSp>
        <p:nvGrpSpPr>
          <p:cNvPr id="9" name="Grupo 8">
            <a:extLst>
              <a:ext uri="{FF2B5EF4-FFF2-40B4-BE49-F238E27FC236}">
                <a16:creationId xmlns:a16="http://schemas.microsoft.com/office/drawing/2014/main" id="{D2CF3BA2-B2BD-4F86-B3B0-B28491407132}"/>
              </a:ext>
            </a:extLst>
          </p:cNvPr>
          <p:cNvGrpSpPr/>
          <p:nvPr/>
        </p:nvGrpSpPr>
        <p:grpSpPr>
          <a:xfrm>
            <a:off x="1" y="341701"/>
            <a:ext cx="9143999" cy="6516299"/>
            <a:chOff x="1" y="341701"/>
            <a:chExt cx="9143999" cy="6516299"/>
          </a:xfrm>
        </p:grpSpPr>
        <p:pic>
          <p:nvPicPr>
            <p:cNvPr id="4" name="Imagen 3">
              <a:extLst>
                <a:ext uri="{FF2B5EF4-FFF2-40B4-BE49-F238E27FC236}">
                  <a16:creationId xmlns:a16="http://schemas.microsoft.com/office/drawing/2014/main" id="{9CF280FA-3250-435C-9453-1A7CDB7E9D51}"/>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9216" b="71451" l="1697" r="99273">
                          <a14:foregroundMark x1="10061" y1="19294" x2="5758" y2="65961"/>
                          <a14:foregroundMark x1="67152" y1="20471" x2="74121" y2="39765"/>
                          <a14:foregroundMark x1="88727" y1="23216" x2="92909" y2="63294"/>
                          <a14:foregroundMark x1="77879" y1="41569" x2="68364" y2="44078"/>
                          <a14:foregroundMark x1="68364" y1="44078" x2="63394" y2="57882"/>
                          <a14:foregroundMark x1="63394" y1="57882" x2="62242" y2="66902"/>
                          <a14:foregroundMark x1="85152" y1="68706" x2="85273" y2="55294"/>
                          <a14:foregroundMark x1="85273" y1="55294" x2="89576" y2="26118"/>
                          <a14:foregroundMark x1="89576" y1="26118" x2="89515" y2="25882"/>
                          <a14:foregroundMark x1="94242" y1="34039" x2="95515" y2="65098"/>
                          <a14:foregroundMark x1="95515" y1="65098" x2="96182" y2="69333"/>
                          <a14:foregroundMark x1="16909" y1="68078" x2="12121" y2="68392"/>
                          <a14:foregroundMark x1="23636" y1="67216" x2="28545" y2="68392"/>
                          <a14:foregroundMark x1="32727" y1="68706" x2="27879" y2="57490"/>
                          <a14:foregroundMark x1="27879" y1="57490" x2="1697" y2="49098"/>
                          <a14:foregroundMark x1="1697" y1="49098" x2="4667" y2="42745"/>
                          <a14:foregroundMark x1="99333" y1="38588" x2="99333" y2="66902"/>
                          <a14:foregroundMark x1="33030" y1="66588" x2="36606" y2="70196"/>
                          <a14:foregroundMark x1="27939" y1="20471" x2="36000" y2="40392"/>
                          <a14:foregroundMark x1="36000" y1="40392" x2="36000" y2="40392"/>
                          <a14:foregroundMark x1="5758" y1="35216" x2="15333" y2="47216"/>
                          <a14:foregroundMark x1="15333" y1="47216" x2="78182" y2="58510"/>
                          <a14:foregroundMark x1="78182" y1="58510" x2="86485" y2="54588"/>
                          <a14:foregroundMark x1="86485" y1="54588" x2="89636" y2="61490"/>
                          <a14:foregroundMark x1="37333" y1="40627" x2="20061" y2="41961"/>
                          <a14:foregroundMark x1="20061" y1="41961" x2="10909" y2="34353"/>
                          <a14:foregroundMark x1="10909" y1="34353" x2="10485" y2="31294"/>
                          <a14:foregroundMark x1="10061" y1="21961" x2="14303" y2="31922"/>
                          <a14:foregroundMark x1="14303" y1="31922" x2="15394" y2="32863"/>
                          <a14:foregroundMark x1="25576" y1="32863" x2="33333" y2="23451"/>
                          <a14:foregroundMark x1="33333" y1="23451" x2="33333" y2="23451"/>
                          <a14:foregroundMark x1="6485" y1="41569" x2="3515" y2="40627"/>
                          <a14:foregroundMark x1="4667" y1="67765" x2="7818" y2="69333"/>
                          <a14:foregroundMark x1="82485" y1="70510" x2="87697" y2="71451"/>
                          <a14:foregroundMark x1="76364" y1="70824" x2="72485" y2="70824"/>
                        </a14:backgroundRemoval>
                      </a14:imgEffect>
                    </a14:imgLayer>
                  </a14:imgProps>
                </a:ext>
              </a:extLst>
            </a:blip>
            <a:srcRect t="16366" b="25604"/>
            <a:stretch/>
          </p:blipFill>
          <p:spPr>
            <a:xfrm>
              <a:off x="126870" y="4306957"/>
              <a:ext cx="8890260" cy="2551043"/>
            </a:xfrm>
            <a:prstGeom prst="rect">
              <a:avLst/>
            </a:prstGeom>
          </p:spPr>
        </p:pic>
        <p:sp>
          <p:nvSpPr>
            <p:cNvPr id="6" name="CuadroTexto 5">
              <a:extLst>
                <a:ext uri="{FF2B5EF4-FFF2-40B4-BE49-F238E27FC236}">
                  <a16:creationId xmlns:a16="http://schemas.microsoft.com/office/drawing/2014/main" id="{9B7C0862-0870-4367-934A-591DC4150ED7}"/>
                </a:ext>
              </a:extLst>
            </p:cNvPr>
            <p:cNvSpPr txBox="1"/>
            <p:nvPr/>
          </p:nvSpPr>
          <p:spPr>
            <a:xfrm>
              <a:off x="1490868" y="341701"/>
              <a:ext cx="6447184" cy="1200329"/>
            </a:xfrm>
            <a:prstGeom prst="rect">
              <a:avLst/>
            </a:prstGeom>
            <a:noFill/>
          </p:spPr>
          <p:txBody>
            <a:bodyPr wrap="square">
              <a:spAutoFit/>
            </a:bodyPr>
            <a:lstStyle/>
            <a:p>
              <a:r>
                <a:rPr lang="es-ES" sz="7200" dirty="0">
                  <a:solidFill>
                    <a:srgbClr val="FF0000"/>
                  </a:solidFill>
                  <a:effectLst>
                    <a:glow rad="127000">
                      <a:schemeClr val="tx1"/>
                    </a:glow>
                  </a:effectLst>
                  <a:latin typeface="Arial Rounded MT Bold" pitchFamily="34" charset="0"/>
                  <a:cs typeface="Aharoni" pitchFamily="2" charset="-79"/>
                </a:rPr>
                <a:t>P</a:t>
              </a:r>
              <a:r>
                <a:rPr lang="es-ES" sz="7200" dirty="0">
                  <a:solidFill>
                    <a:srgbClr val="FFC000"/>
                  </a:solidFill>
                  <a:effectLst>
                    <a:glow rad="127000">
                      <a:schemeClr val="tx1"/>
                    </a:glow>
                  </a:effectLst>
                  <a:latin typeface="Arial Rounded MT Bold" pitchFamily="34" charset="0"/>
                  <a:cs typeface="Aharoni" pitchFamily="2" charset="-79"/>
                </a:rPr>
                <a:t>L</a:t>
              </a:r>
              <a:r>
                <a:rPr lang="es-ES" sz="7200" dirty="0">
                  <a:solidFill>
                    <a:srgbClr val="FFFF00"/>
                  </a:solidFill>
                  <a:effectLst>
                    <a:glow rad="127000">
                      <a:schemeClr val="tx1"/>
                    </a:glow>
                  </a:effectLst>
                  <a:latin typeface="Arial Rounded MT Bold" pitchFamily="34" charset="0"/>
                  <a:cs typeface="Aharoni" pitchFamily="2" charset="-79"/>
                </a:rPr>
                <a:t>A</a:t>
              </a:r>
              <a:r>
                <a:rPr lang="es-ES" sz="7200" dirty="0">
                  <a:solidFill>
                    <a:srgbClr val="92D050"/>
                  </a:solidFill>
                  <a:effectLst>
                    <a:glow rad="127000">
                      <a:schemeClr val="tx1"/>
                    </a:glow>
                  </a:effectLst>
                  <a:latin typeface="Arial Rounded MT Bold" pitchFamily="34" charset="0"/>
                  <a:cs typeface="Aharoni" pitchFamily="2" charset="-79"/>
                </a:rPr>
                <a:t>N</a:t>
              </a:r>
              <a:r>
                <a:rPr lang="es-ES" sz="7200" dirty="0">
                  <a:solidFill>
                    <a:srgbClr val="00B0F0"/>
                  </a:solidFill>
                  <a:effectLst>
                    <a:glow rad="127000">
                      <a:schemeClr val="tx1"/>
                    </a:glow>
                  </a:effectLst>
                  <a:latin typeface="Arial Rounded MT Bold" pitchFamily="34" charset="0"/>
                  <a:cs typeface="Aharoni" pitchFamily="2" charset="-79"/>
                </a:rPr>
                <a:t>E</a:t>
              </a:r>
              <a:r>
                <a:rPr lang="es-ES" sz="7200" dirty="0">
                  <a:solidFill>
                    <a:srgbClr val="7030A0"/>
                  </a:solidFill>
                  <a:effectLst>
                    <a:glow rad="127000">
                      <a:schemeClr val="tx1"/>
                    </a:glow>
                  </a:effectLst>
                  <a:latin typeface="Arial Rounded MT Bold" pitchFamily="34" charset="0"/>
                  <a:cs typeface="Aharoni" pitchFamily="2" charset="-79"/>
                </a:rPr>
                <a:t>A</a:t>
              </a:r>
              <a:r>
                <a:rPr lang="es-ES" sz="7200" dirty="0">
                  <a:solidFill>
                    <a:srgbClr val="FF00FF"/>
                  </a:solidFill>
                  <a:effectLst>
                    <a:glow rad="127000">
                      <a:schemeClr val="tx1"/>
                    </a:glow>
                  </a:effectLst>
                  <a:latin typeface="Arial Rounded MT Bold" pitchFamily="34" charset="0"/>
                  <a:cs typeface="Aharoni" pitchFamily="2" charset="-79"/>
                </a:rPr>
                <a:t>C</a:t>
              </a:r>
              <a:r>
                <a:rPr lang="es-ES" sz="7200" dirty="0">
                  <a:solidFill>
                    <a:srgbClr val="6666FF"/>
                  </a:solidFill>
                  <a:effectLst>
                    <a:glow rad="127000">
                      <a:schemeClr val="tx1"/>
                    </a:glow>
                  </a:effectLst>
                  <a:latin typeface="Arial Rounded MT Bold" pitchFamily="34" charset="0"/>
                  <a:cs typeface="Aharoni" pitchFamily="2" charset="-79"/>
                </a:rPr>
                <a:t>I</a:t>
              </a:r>
              <a:r>
                <a:rPr lang="es-ES" sz="7200" dirty="0">
                  <a:solidFill>
                    <a:srgbClr val="FF0000"/>
                  </a:solidFill>
                  <a:effectLst>
                    <a:glow rad="127000">
                      <a:schemeClr val="tx1"/>
                    </a:glow>
                  </a:effectLst>
                  <a:latin typeface="Arial Rounded MT Bold" pitchFamily="34" charset="0"/>
                  <a:cs typeface="Aharoni" pitchFamily="2" charset="-79"/>
                </a:rPr>
                <a:t>O</a:t>
              </a:r>
              <a:r>
                <a:rPr lang="es-ES" sz="7200" dirty="0">
                  <a:solidFill>
                    <a:srgbClr val="FFFF00"/>
                  </a:solidFill>
                  <a:effectLst>
                    <a:glow rad="127000">
                      <a:schemeClr val="tx1"/>
                    </a:glow>
                  </a:effectLst>
                  <a:latin typeface="Arial Rounded MT Bold" pitchFamily="34" charset="0"/>
                  <a:cs typeface="Aharoni" pitchFamily="2" charset="-79"/>
                </a:rPr>
                <a:t>N</a:t>
              </a:r>
              <a:r>
                <a:rPr lang="es-ES" sz="1800" dirty="0">
                  <a:effectLst>
                    <a:glow rad="127000">
                      <a:schemeClr val="tx1"/>
                    </a:glow>
                  </a:effectLst>
                  <a:latin typeface="Arial Rounded MT Bold" pitchFamily="34" charset="0"/>
                  <a:cs typeface="Aharoni" pitchFamily="2" charset="-79"/>
                </a:rPr>
                <a:t> </a:t>
              </a:r>
              <a:endParaRPr lang="es-MX" dirty="0"/>
            </a:p>
          </p:txBody>
        </p:sp>
        <p:sp>
          <p:nvSpPr>
            <p:cNvPr id="7" name="CuadroTexto 6">
              <a:extLst>
                <a:ext uri="{FF2B5EF4-FFF2-40B4-BE49-F238E27FC236}">
                  <a16:creationId xmlns:a16="http://schemas.microsoft.com/office/drawing/2014/main" id="{69715640-031F-466B-B124-1EF90EF238B4}"/>
                </a:ext>
              </a:extLst>
            </p:cNvPr>
            <p:cNvSpPr txBox="1"/>
            <p:nvPr/>
          </p:nvSpPr>
          <p:spPr>
            <a:xfrm>
              <a:off x="1" y="1856338"/>
              <a:ext cx="9143999" cy="2800767"/>
            </a:xfrm>
            <a:prstGeom prst="rect">
              <a:avLst/>
            </a:prstGeom>
            <a:noFill/>
          </p:spPr>
          <p:txBody>
            <a:bodyPr wrap="square" rtlCol="0">
              <a:spAutoFit/>
            </a:bodyPr>
            <a:lstStyle/>
            <a:p>
              <a:pPr algn="ctr"/>
              <a:r>
                <a:rPr lang="es-MX" sz="2800" b="1" dirty="0">
                  <a:latin typeface="Cooper Black" panose="0208090404030B020404" pitchFamily="18" charset="0"/>
                </a:rPr>
                <a:t>Jardín de niños José Clemente Orozco</a:t>
              </a:r>
            </a:p>
            <a:p>
              <a:pPr algn="ctr"/>
              <a:r>
                <a:rPr lang="es-MX" sz="2000" b="1" dirty="0">
                  <a:latin typeface="Cooper Black" panose="0208090404030B020404" pitchFamily="18" charset="0"/>
                </a:rPr>
                <a:t> </a:t>
              </a:r>
            </a:p>
            <a:p>
              <a:pPr algn="ctr">
                <a:lnSpc>
                  <a:spcPct val="150000"/>
                </a:lnSpc>
              </a:pPr>
              <a:r>
                <a:rPr lang="es-MX" dirty="0">
                  <a:latin typeface="Cooper Black" panose="0208090404030B020404" pitchFamily="18" charset="0"/>
                </a:rPr>
                <a:t>Maestra titular: Martha Biridiana Mata Valdes</a:t>
              </a:r>
            </a:p>
            <a:p>
              <a:pPr algn="ctr">
                <a:lnSpc>
                  <a:spcPct val="150000"/>
                </a:lnSpc>
              </a:pPr>
              <a:r>
                <a:rPr lang="es-MX" dirty="0">
                  <a:latin typeface="Cooper Black" panose="0208090404030B020404" pitchFamily="18" charset="0"/>
                </a:rPr>
                <a:t>Maestra practicante: Sofia Mali Siller Valdes</a:t>
              </a:r>
            </a:p>
            <a:p>
              <a:pPr algn="ctr">
                <a:lnSpc>
                  <a:spcPct val="150000"/>
                </a:lnSpc>
              </a:pPr>
              <a:r>
                <a:rPr lang="es-MX" dirty="0">
                  <a:latin typeface="Cooper Black" panose="0208090404030B020404" pitchFamily="18" charset="0"/>
                </a:rPr>
                <a:t>Grupo: 2° y 3° A</a:t>
              </a:r>
            </a:p>
            <a:p>
              <a:pPr algn="ctr">
                <a:lnSpc>
                  <a:spcPct val="150000"/>
                </a:lnSpc>
              </a:pPr>
              <a:r>
                <a:rPr lang="es-MX" dirty="0">
                  <a:latin typeface="Cooper Black" panose="0208090404030B020404" pitchFamily="18" charset="0"/>
                </a:rPr>
                <a:t>Semana del 15 al 19 de noviembre del 2021</a:t>
              </a:r>
            </a:p>
            <a:p>
              <a:pPr algn="ctr"/>
              <a:endParaRPr lang="es-MX" sz="2000" dirty="0">
                <a:latin typeface="Cooper Black" panose="0208090404030B020404" pitchFamily="18" charset="0"/>
              </a:endParaRPr>
            </a:p>
          </p:txBody>
        </p:sp>
      </p:grpSp>
    </p:spTree>
    <p:extLst>
      <p:ext uri="{BB962C8B-B14F-4D97-AF65-F5344CB8AC3E}">
        <p14:creationId xmlns:p14="http://schemas.microsoft.com/office/powerpoint/2010/main" val="3312586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56CBF5B-8B98-4642-91CD-EF4F5A434543}"/>
              </a:ext>
            </a:extLst>
          </p:cNvPr>
          <p:cNvSpPr txBox="1"/>
          <p:nvPr/>
        </p:nvSpPr>
        <p:spPr>
          <a:xfrm>
            <a:off x="2458278" y="380334"/>
            <a:ext cx="4227444" cy="707886"/>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latin typeface="Kristen ITC" panose="03050502040202030202" pitchFamily="66" charset="0"/>
              </a:rPr>
              <a:t>Cronograma</a:t>
            </a:r>
            <a:r>
              <a:rPr lang="es-MX" dirty="0"/>
              <a:t> </a:t>
            </a:r>
          </a:p>
        </p:txBody>
      </p:sp>
      <p:graphicFrame>
        <p:nvGraphicFramePr>
          <p:cNvPr id="3" name="Tabla 3">
            <a:extLst>
              <a:ext uri="{FF2B5EF4-FFF2-40B4-BE49-F238E27FC236}">
                <a16:creationId xmlns:a16="http://schemas.microsoft.com/office/drawing/2014/main" id="{F3A8E3F1-EEF2-48D3-B262-CDD5E200B437}"/>
              </a:ext>
            </a:extLst>
          </p:cNvPr>
          <p:cNvGraphicFramePr>
            <a:graphicFrameLocks noGrp="1"/>
          </p:cNvGraphicFramePr>
          <p:nvPr>
            <p:extLst>
              <p:ext uri="{D42A27DB-BD31-4B8C-83A1-F6EECF244321}">
                <p14:modId xmlns:p14="http://schemas.microsoft.com/office/powerpoint/2010/main" val="803243260"/>
              </p:ext>
            </p:extLst>
          </p:nvPr>
        </p:nvGraphicFramePr>
        <p:xfrm>
          <a:off x="185530" y="1307521"/>
          <a:ext cx="8786192" cy="4242958"/>
        </p:xfrm>
        <a:graphic>
          <a:graphicData uri="http://schemas.openxmlformats.org/drawingml/2006/table">
            <a:tbl>
              <a:tblPr firstRow="1" bandRow="1">
                <a:tableStyleId>{5940675A-B579-460E-94D1-54222C63F5DA}</a:tableStyleId>
              </a:tblPr>
              <a:tblGrid>
                <a:gridCol w="1380101">
                  <a:extLst>
                    <a:ext uri="{9D8B030D-6E8A-4147-A177-3AD203B41FA5}">
                      <a16:colId xmlns:a16="http://schemas.microsoft.com/office/drawing/2014/main" val="4126251237"/>
                    </a:ext>
                  </a:extLst>
                </a:gridCol>
                <a:gridCol w="1503081">
                  <a:extLst>
                    <a:ext uri="{9D8B030D-6E8A-4147-A177-3AD203B41FA5}">
                      <a16:colId xmlns:a16="http://schemas.microsoft.com/office/drawing/2014/main" val="1970087886"/>
                    </a:ext>
                  </a:extLst>
                </a:gridCol>
                <a:gridCol w="1400600">
                  <a:extLst>
                    <a:ext uri="{9D8B030D-6E8A-4147-A177-3AD203B41FA5}">
                      <a16:colId xmlns:a16="http://schemas.microsoft.com/office/drawing/2014/main" val="1357616221"/>
                    </a:ext>
                  </a:extLst>
                </a:gridCol>
                <a:gridCol w="1573680">
                  <a:extLst>
                    <a:ext uri="{9D8B030D-6E8A-4147-A177-3AD203B41FA5}">
                      <a16:colId xmlns:a16="http://schemas.microsoft.com/office/drawing/2014/main" val="924558375"/>
                    </a:ext>
                  </a:extLst>
                </a:gridCol>
                <a:gridCol w="1464365">
                  <a:extLst>
                    <a:ext uri="{9D8B030D-6E8A-4147-A177-3AD203B41FA5}">
                      <a16:colId xmlns:a16="http://schemas.microsoft.com/office/drawing/2014/main" val="3263480834"/>
                    </a:ext>
                  </a:extLst>
                </a:gridCol>
                <a:gridCol w="1464365">
                  <a:extLst>
                    <a:ext uri="{9D8B030D-6E8A-4147-A177-3AD203B41FA5}">
                      <a16:colId xmlns:a16="http://schemas.microsoft.com/office/drawing/2014/main" val="3846378139"/>
                    </a:ext>
                  </a:extLst>
                </a:gridCol>
              </a:tblGrid>
              <a:tr h="498061">
                <a:tc>
                  <a:txBody>
                    <a:bodyPr/>
                    <a:lstStyle/>
                    <a:p>
                      <a:pPr algn="ctr"/>
                      <a:r>
                        <a:rPr lang="es-MX" sz="2000" dirty="0">
                          <a:latin typeface="Kristen ITC" panose="03050502040202030202" pitchFamily="66" charset="0"/>
                        </a:rPr>
                        <a:t>Hora </a:t>
                      </a:r>
                    </a:p>
                  </a:txBody>
                  <a:tcPr anchor="ctr">
                    <a:solidFill>
                      <a:srgbClr val="CC99FF"/>
                    </a:solidFill>
                  </a:tcPr>
                </a:tc>
                <a:tc>
                  <a:txBody>
                    <a:bodyPr/>
                    <a:lstStyle/>
                    <a:p>
                      <a:pPr algn="ctr"/>
                      <a:r>
                        <a:rPr lang="es-MX" sz="2000" dirty="0">
                          <a:latin typeface="Kristen ITC" panose="03050502040202030202" pitchFamily="66" charset="0"/>
                        </a:rPr>
                        <a:t>Lunes </a:t>
                      </a:r>
                    </a:p>
                  </a:txBody>
                  <a:tcPr anchor="ctr">
                    <a:solidFill>
                      <a:srgbClr val="FFFF99"/>
                    </a:solidFill>
                  </a:tcPr>
                </a:tc>
                <a:tc>
                  <a:txBody>
                    <a:bodyPr/>
                    <a:lstStyle/>
                    <a:p>
                      <a:pPr algn="ctr"/>
                      <a:r>
                        <a:rPr lang="es-MX" sz="2000" dirty="0">
                          <a:latin typeface="Kristen ITC" panose="03050502040202030202" pitchFamily="66" charset="0"/>
                        </a:rPr>
                        <a:t>Martes </a:t>
                      </a:r>
                    </a:p>
                  </a:txBody>
                  <a:tcPr anchor="ctr">
                    <a:solidFill>
                      <a:srgbClr val="FFFF99"/>
                    </a:solidFill>
                  </a:tcPr>
                </a:tc>
                <a:tc>
                  <a:txBody>
                    <a:bodyPr/>
                    <a:lstStyle/>
                    <a:p>
                      <a:pPr algn="ctr"/>
                      <a:r>
                        <a:rPr lang="es-MX" sz="2000" dirty="0">
                          <a:latin typeface="Kristen ITC" panose="03050502040202030202" pitchFamily="66" charset="0"/>
                        </a:rPr>
                        <a:t>Miércoles </a:t>
                      </a:r>
                    </a:p>
                  </a:txBody>
                  <a:tcPr anchor="ctr">
                    <a:solidFill>
                      <a:srgbClr val="FFFF99"/>
                    </a:solidFill>
                  </a:tcPr>
                </a:tc>
                <a:tc>
                  <a:txBody>
                    <a:bodyPr/>
                    <a:lstStyle/>
                    <a:p>
                      <a:pPr algn="ctr"/>
                      <a:r>
                        <a:rPr lang="es-MX" sz="2000" dirty="0">
                          <a:latin typeface="Kristen ITC" panose="03050502040202030202" pitchFamily="66" charset="0"/>
                        </a:rPr>
                        <a:t>Jueves </a:t>
                      </a:r>
                    </a:p>
                  </a:txBody>
                  <a:tcPr anchor="ctr">
                    <a:solidFill>
                      <a:srgbClr val="FFFF99"/>
                    </a:solidFill>
                  </a:tcPr>
                </a:tc>
                <a:tc>
                  <a:txBody>
                    <a:bodyPr/>
                    <a:lstStyle/>
                    <a:p>
                      <a:pPr algn="ctr"/>
                      <a:r>
                        <a:rPr lang="es-MX" sz="2000" dirty="0">
                          <a:latin typeface="Kristen ITC" panose="03050502040202030202" pitchFamily="66" charset="0"/>
                        </a:rPr>
                        <a:t>Viernes </a:t>
                      </a:r>
                    </a:p>
                  </a:txBody>
                  <a:tcPr anchor="ctr">
                    <a:solidFill>
                      <a:srgbClr val="FFFF99"/>
                    </a:solidFill>
                  </a:tcPr>
                </a:tc>
                <a:extLst>
                  <a:ext uri="{0D108BD9-81ED-4DB2-BD59-A6C34878D82A}">
                    <a16:rowId xmlns:a16="http://schemas.microsoft.com/office/drawing/2014/main" val="2065403303"/>
                  </a:ext>
                </a:extLst>
              </a:tr>
              <a:tr h="913019">
                <a:tc>
                  <a:txBody>
                    <a:bodyPr/>
                    <a:lstStyle/>
                    <a:p>
                      <a:pPr algn="ctr"/>
                      <a:r>
                        <a:rPr lang="es-MX" dirty="0">
                          <a:latin typeface="Kristen ITC" panose="03050502040202030202" pitchFamily="66" charset="0"/>
                        </a:rPr>
                        <a:t>8:30-9:00 am </a:t>
                      </a:r>
                    </a:p>
                  </a:txBody>
                  <a:tcPr anchor="ctr">
                    <a:solidFill>
                      <a:srgbClr val="CC99FF"/>
                    </a:solidFill>
                  </a:tcPr>
                </a:tc>
                <a:tc>
                  <a:txBody>
                    <a:bodyPr/>
                    <a:lstStyle/>
                    <a:p>
                      <a:pPr algn="ctr"/>
                      <a:r>
                        <a:rPr lang="es-MX" sz="1600" dirty="0">
                          <a:latin typeface="Kristen ITC" panose="03050502040202030202" pitchFamily="66" charset="0"/>
                        </a:rPr>
                        <a:t>Día festivo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dirty="0">
                          <a:latin typeface="Kristen ITC" panose="03050502040202030202" pitchFamily="66" charset="0"/>
                        </a:rPr>
                        <a:t>Saludo de buenos días y pase de lista por el grupo de WhatsApp</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dirty="0">
                          <a:latin typeface="Kristen ITC" panose="03050502040202030202" pitchFamily="66" charset="0"/>
                        </a:rPr>
                        <a:t>Saludo de buenos días y pase de lista por el grupo de WhatsApp</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dirty="0">
                          <a:latin typeface="Kristen ITC" panose="03050502040202030202" pitchFamily="66" charset="0"/>
                        </a:rPr>
                        <a:t>Saludo de buenos días y pase de lista por el grupo de WhatsApp</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dirty="0">
                          <a:latin typeface="Kristen ITC" panose="03050502040202030202" pitchFamily="66" charset="0"/>
                        </a:rPr>
                        <a:t>Saludo de buenos días y pase de lista por el grupo de WhatsApp</a:t>
                      </a:r>
                    </a:p>
                  </a:txBody>
                  <a:tcPr anchor="ctr"/>
                </a:tc>
                <a:extLst>
                  <a:ext uri="{0D108BD9-81ED-4DB2-BD59-A6C34878D82A}">
                    <a16:rowId xmlns:a16="http://schemas.microsoft.com/office/drawing/2014/main" val="3920277125"/>
                  </a:ext>
                </a:extLst>
              </a:tr>
              <a:tr h="913019">
                <a:tc>
                  <a:txBody>
                    <a:bodyPr/>
                    <a:lstStyle/>
                    <a:p>
                      <a:pPr algn="ctr"/>
                      <a:r>
                        <a:rPr lang="es-MX" dirty="0">
                          <a:latin typeface="Kristen ITC" panose="03050502040202030202" pitchFamily="66" charset="0"/>
                        </a:rPr>
                        <a:t>9:30 am</a:t>
                      </a:r>
                    </a:p>
                  </a:txBody>
                  <a:tcPr anchor="ctr">
                    <a:solidFill>
                      <a:srgbClr val="CC99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600" dirty="0">
                          <a:latin typeface="Kristen ITC" panose="03050502040202030202" pitchFamily="66" charset="0"/>
                        </a:rPr>
                        <a:t>Día festivo </a:t>
                      </a:r>
                    </a:p>
                    <a:p>
                      <a:pPr algn="ctr"/>
                      <a:endParaRPr lang="es-MX" dirty="0">
                        <a:latin typeface="Kristen ITC" panose="03050502040202030202" pitchFamily="66" charset="0"/>
                      </a:endParaRPr>
                    </a:p>
                  </a:txBody>
                  <a:tcPr anchor="ctr"/>
                </a:tc>
                <a:tc>
                  <a:txBody>
                    <a:bodyPr/>
                    <a:lstStyle/>
                    <a:p>
                      <a:pPr algn="ctr"/>
                      <a:r>
                        <a:rPr lang="es-MX" sz="1300" dirty="0">
                          <a:latin typeface="Kristen ITC" panose="03050502040202030202" pitchFamily="66" charset="0"/>
                        </a:rPr>
                        <a:t>¿Qué son los microbios? Actividad por WhatsApp  </a:t>
                      </a:r>
                    </a:p>
                  </a:txBody>
                  <a:tcPr anchor="ctr"/>
                </a:tc>
                <a:tc>
                  <a:txBody>
                    <a:bodyPr/>
                    <a:lstStyle/>
                    <a:p>
                      <a:pPr algn="ctr"/>
                      <a:r>
                        <a:rPr lang="es-MX" sz="1600" dirty="0">
                          <a:latin typeface="Kristen ITC" panose="03050502040202030202" pitchFamily="66" charset="0"/>
                        </a:rPr>
                        <a:t>Cuento motor</a:t>
                      </a:r>
                    </a:p>
                  </a:txBody>
                  <a:tcPr anchor="ctr"/>
                </a:tc>
                <a:tc>
                  <a:txBody>
                    <a:bodyPr/>
                    <a:lstStyle/>
                    <a:p>
                      <a:pPr algn="ctr"/>
                      <a:r>
                        <a:rPr lang="es-MX" sz="1600" dirty="0">
                          <a:latin typeface="Kristen ITC" panose="03050502040202030202" pitchFamily="66" charset="0"/>
                        </a:rPr>
                        <a:t>¿Cuántos microbios son?</a:t>
                      </a:r>
                    </a:p>
                  </a:txBody>
                  <a:tcPr anchor="ctr"/>
                </a:tc>
                <a:tc>
                  <a:txBody>
                    <a:bodyPr/>
                    <a:lstStyle/>
                    <a:p>
                      <a:pPr algn="ctr"/>
                      <a:r>
                        <a:rPr lang="es-MX" sz="1300" dirty="0">
                          <a:latin typeface="Kristen ITC" panose="03050502040202030202" pitchFamily="66" charset="0"/>
                        </a:rPr>
                        <a:t>¿ya te lavaste las manos? </a:t>
                      </a:r>
                    </a:p>
                    <a:p>
                      <a:pPr algn="ctr"/>
                      <a:r>
                        <a:rPr lang="es-MX" sz="1300" dirty="0">
                          <a:latin typeface="Kristen ITC" panose="03050502040202030202" pitchFamily="66" charset="0"/>
                        </a:rPr>
                        <a:t>Actividad por WhatsApp</a:t>
                      </a:r>
                    </a:p>
                  </a:txBody>
                  <a:tcPr anchor="ctr"/>
                </a:tc>
                <a:extLst>
                  <a:ext uri="{0D108BD9-81ED-4DB2-BD59-A6C34878D82A}">
                    <a16:rowId xmlns:a16="http://schemas.microsoft.com/office/drawing/2014/main" val="1050054931"/>
                  </a:ext>
                </a:extLst>
              </a:tr>
              <a:tr h="913019">
                <a:tc>
                  <a:txBody>
                    <a:bodyPr/>
                    <a:lstStyle/>
                    <a:p>
                      <a:pPr algn="ctr"/>
                      <a:r>
                        <a:rPr lang="es-MX" dirty="0">
                          <a:latin typeface="Kristen ITC" panose="03050502040202030202" pitchFamily="66" charset="0"/>
                        </a:rPr>
                        <a:t>11:00 am </a:t>
                      </a:r>
                    </a:p>
                  </a:txBody>
                  <a:tcPr anchor="ctr">
                    <a:solidFill>
                      <a:srgbClr val="CC99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600" dirty="0">
                          <a:latin typeface="Kristen ITC" panose="03050502040202030202" pitchFamily="66" charset="0"/>
                        </a:rPr>
                        <a:t>Día festivo </a:t>
                      </a:r>
                    </a:p>
                    <a:p>
                      <a:pPr algn="ctr"/>
                      <a:endParaRPr lang="es-MX" dirty="0">
                        <a:latin typeface="Kristen ITC" panose="03050502040202030202" pitchFamily="66" charset="0"/>
                      </a:endParaRPr>
                    </a:p>
                  </a:txBody>
                  <a:tcPr anchor="ctr"/>
                </a:tc>
                <a:tc>
                  <a:txBody>
                    <a:bodyPr/>
                    <a:lstStyle/>
                    <a:p>
                      <a:pPr algn="ctr"/>
                      <a:r>
                        <a:rPr lang="es-MX" sz="1600" dirty="0">
                          <a:latin typeface="Kristen ITC" panose="03050502040202030202" pitchFamily="66" charset="0"/>
                        </a:rPr>
                        <a:t>Dudas y recibiendo evidencias </a:t>
                      </a:r>
                    </a:p>
                  </a:txBody>
                  <a:tcPr anchor="ctr"/>
                </a:tc>
                <a:tc>
                  <a:txBody>
                    <a:bodyPr/>
                    <a:lstStyle/>
                    <a:p>
                      <a:pPr algn="ctr"/>
                      <a:r>
                        <a:rPr lang="es-MX" sz="1600" dirty="0">
                          <a:latin typeface="Kristen ITC" panose="03050502040202030202" pitchFamily="66" charset="0"/>
                        </a:rPr>
                        <a:t>Clase en línea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600" dirty="0">
                          <a:latin typeface="Kristen ITC" panose="03050502040202030202" pitchFamily="66" charset="0"/>
                        </a:rPr>
                        <a:t>Clase en línea </a:t>
                      </a:r>
                    </a:p>
                  </a:txBody>
                  <a:tcPr anchor="ctr"/>
                </a:tc>
                <a:tc>
                  <a:txBody>
                    <a:bodyPr/>
                    <a:lstStyle/>
                    <a:p>
                      <a:pPr algn="ctr"/>
                      <a:endParaRPr lang="es-MX" dirty="0">
                        <a:latin typeface="Kristen ITC" panose="03050502040202030202" pitchFamily="66" charset="0"/>
                      </a:endParaRPr>
                    </a:p>
                  </a:txBody>
                  <a:tcPr anchor="ctr"/>
                </a:tc>
                <a:extLst>
                  <a:ext uri="{0D108BD9-81ED-4DB2-BD59-A6C34878D82A}">
                    <a16:rowId xmlns:a16="http://schemas.microsoft.com/office/drawing/2014/main" val="993729666"/>
                  </a:ext>
                </a:extLst>
              </a:tr>
              <a:tr h="913019">
                <a:tc>
                  <a:txBody>
                    <a:bodyPr/>
                    <a:lstStyle/>
                    <a:p>
                      <a:pPr algn="ctr"/>
                      <a:r>
                        <a:rPr lang="es-MX" dirty="0">
                          <a:latin typeface="Kristen ITC" panose="03050502040202030202" pitchFamily="66" charset="0"/>
                        </a:rPr>
                        <a:t>11:25 am </a:t>
                      </a:r>
                    </a:p>
                  </a:txBody>
                  <a:tcPr anchor="ctr">
                    <a:solidFill>
                      <a:srgbClr val="CC99FF"/>
                    </a:solidFill>
                  </a:tcPr>
                </a:tc>
                <a:tc>
                  <a:txBody>
                    <a:bodyPr/>
                    <a:lstStyle/>
                    <a:p>
                      <a:pPr algn="ctr"/>
                      <a:endParaRPr lang="es-MX" dirty="0">
                        <a:latin typeface="Kristen ITC" panose="03050502040202030202" pitchFamily="66" charset="0"/>
                      </a:endParaRPr>
                    </a:p>
                  </a:txBody>
                  <a:tcPr anchor="ctr"/>
                </a:tc>
                <a:tc>
                  <a:txBody>
                    <a:bodyPr/>
                    <a:lstStyle/>
                    <a:p>
                      <a:pPr algn="ctr"/>
                      <a:endParaRPr lang="es-MX" dirty="0">
                        <a:latin typeface="Kristen ITC" panose="03050502040202030202" pitchFamily="66" charset="0"/>
                      </a:endParaRPr>
                    </a:p>
                  </a:txBody>
                  <a:tcPr anchor="ctr"/>
                </a:tc>
                <a:tc>
                  <a:txBody>
                    <a:bodyPr/>
                    <a:lstStyle/>
                    <a:p>
                      <a:pPr algn="ctr"/>
                      <a:r>
                        <a:rPr lang="es-MX" sz="1600" dirty="0">
                          <a:latin typeface="Kristen ITC" panose="03050502040202030202" pitchFamily="66" charset="0"/>
                        </a:rPr>
                        <a:t>Pausa activa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600" dirty="0">
                          <a:latin typeface="Kristen ITC" panose="03050502040202030202" pitchFamily="66" charset="0"/>
                        </a:rPr>
                        <a:t>Pausa activa </a:t>
                      </a:r>
                    </a:p>
                  </a:txBody>
                  <a:tcPr anchor="ctr"/>
                </a:tc>
                <a:tc>
                  <a:txBody>
                    <a:bodyPr/>
                    <a:lstStyle/>
                    <a:p>
                      <a:pPr algn="ctr"/>
                      <a:endParaRPr lang="es-MX" dirty="0">
                        <a:latin typeface="Kristen ITC" panose="03050502040202030202" pitchFamily="66" charset="0"/>
                      </a:endParaRPr>
                    </a:p>
                  </a:txBody>
                  <a:tcPr anchor="ctr"/>
                </a:tc>
                <a:extLst>
                  <a:ext uri="{0D108BD9-81ED-4DB2-BD59-A6C34878D82A}">
                    <a16:rowId xmlns:a16="http://schemas.microsoft.com/office/drawing/2014/main" val="656294860"/>
                  </a:ext>
                </a:extLst>
              </a:tr>
            </a:tbl>
          </a:graphicData>
        </a:graphic>
      </p:graphicFrame>
      <p:grpSp>
        <p:nvGrpSpPr>
          <p:cNvPr id="4" name="Grupo 3">
            <a:extLst>
              <a:ext uri="{FF2B5EF4-FFF2-40B4-BE49-F238E27FC236}">
                <a16:creationId xmlns:a16="http://schemas.microsoft.com/office/drawing/2014/main" id="{B80DCA55-3258-4CEB-9045-618691666ACC}"/>
              </a:ext>
            </a:extLst>
          </p:cNvPr>
          <p:cNvGrpSpPr/>
          <p:nvPr/>
        </p:nvGrpSpPr>
        <p:grpSpPr>
          <a:xfrm>
            <a:off x="0" y="5769780"/>
            <a:ext cx="9144000" cy="1088220"/>
            <a:chOff x="0" y="6109252"/>
            <a:chExt cx="9144000" cy="748748"/>
          </a:xfrm>
        </p:grpSpPr>
        <p:pic>
          <p:nvPicPr>
            <p:cNvPr id="5" name="Imagen 4">
              <a:extLst>
                <a:ext uri="{FF2B5EF4-FFF2-40B4-BE49-F238E27FC236}">
                  <a16:creationId xmlns:a16="http://schemas.microsoft.com/office/drawing/2014/main" id="{968BC1DC-9E78-4E27-85CA-A15B68482108}"/>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9216" b="71451" l="1697" r="99273">
                          <a14:foregroundMark x1="10061" y1="19294" x2="5758" y2="65961"/>
                          <a14:foregroundMark x1="67152" y1="20471" x2="74121" y2="39765"/>
                          <a14:foregroundMark x1="88727" y1="23216" x2="92909" y2="63294"/>
                          <a14:foregroundMark x1="77879" y1="41569" x2="68364" y2="44078"/>
                          <a14:foregroundMark x1="68364" y1="44078" x2="63394" y2="57882"/>
                          <a14:foregroundMark x1="63394" y1="57882" x2="62242" y2="66902"/>
                          <a14:foregroundMark x1="85152" y1="68706" x2="85273" y2="55294"/>
                          <a14:foregroundMark x1="85273" y1="55294" x2="89576" y2="26118"/>
                          <a14:foregroundMark x1="89576" y1="26118" x2="89515" y2="25882"/>
                          <a14:foregroundMark x1="94242" y1="34039" x2="95515" y2="65098"/>
                          <a14:foregroundMark x1="95515" y1="65098" x2="96182" y2="69333"/>
                          <a14:foregroundMark x1="16909" y1="68078" x2="12121" y2="68392"/>
                          <a14:foregroundMark x1="23636" y1="67216" x2="28545" y2="68392"/>
                          <a14:foregroundMark x1="32727" y1="68706" x2="27879" y2="57490"/>
                          <a14:foregroundMark x1="27879" y1="57490" x2="1697" y2="49098"/>
                          <a14:foregroundMark x1="1697" y1="49098" x2="4667" y2="42745"/>
                          <a14:foregroundMark x1="99333" y1="38588" x2="99333" y2="66902"/>
                          <a14:foregroundMark x1="33030" y1="66588" x2="36606" y2="70196"/>
                          <a14:foregroundMark x1="27939" y1="20471" x2="36000" y2="40392"/>
                          <a14:foregroundMark x1="36000" y1="40392" x2="36000" y2="40392"/>
                          <a14:foregroundMark x1="5758" y1="35216" x2="15333" y2="47216"/>
                          <a14:foregroundMark x1="15333" y1="47216" x2="78182" y2="58510"/>
                          <a14:foregroundMark x1="78182" y1="58510" x2="86485" y2="54588"/>
                          <a14:foregroundMark x1="86485" y1="54588" x2="89636" y2="61490"/>
                          <a14:foregroundMark x1="37333" y1="40627" x2="20061" y2="41961"/>
                          <a14:foregroundMark x1="20061" y1="41961" x2="10909" y2="34353"/>
                          <a14:foregroundMark x1="10909" y1="34353" x2="10485" y2="31294"/>
                          <a14:foregroundMark x1="10061" y1="21961" x2="14303" y2="31922"/>
                          <a14:foregroundMark x1="14303" y1="31922" x2="15394" y2="32863"/>
                          <a14:foregroundMark x1="25576" y1="32863" x2="33333" y2="23451"/>
                          <a14:foregroundMark x1="33333" y1="23451" x2="33333" y2="23451"/>
                          <a14:foregroundMark x1="6485" y1="41569" x2="3515" y2="40627"/>
                          <a14:foregroundMark x1="4667" y1="67765" x2="7818" y2="69333"/>
                          <a14:foregroundMark x1="82485" y1="70510" x2="87697" y2="71451"/>
                          <a14:foregroundMark x1="76364" y1="70824" x2="72485" y2="70824"/>
                        </a14:backgroundRemoval>
                      </a14:imgEffect>
                    </a14:imgLayer>
                  </a14:imgProps>
                </a:ext>
              </a:extLst>
            </a:blip>
            <a:srcRect t="16366" b="25604"/>
            <a:stretch/>
          </p:blipFill>
          <p:spPr>
            <a:xfrm>
              <a:off x="0" y="6109252"/>
              <a:ext cx="3851035" cy="748748"/>
            </a:xfrm>
            <a:prstGeom prst="rect">
              <a:avLst/>
            </a:prstGeom>
          </p:spPr>
        </p:pic>
        <p:pic>
          <p:nvPicPr>
            <p:cNvPr id="6" name="Imagen 5">
              <a:extLst>
                <a:ext uri="{FF2B5EF4-FFF2-40B4-BE49-F238E27FC236}">
                  <a16:creationId xmlns:a16="http://schemas.microsoft.com/office/drawing/2014/main" id="{087D644D-4335-4856-840C-C728EEAEFE7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9216" b="71451" l="1697" r="99273">
                          <a14:foregroundMark x1="10061" y1="19294" x2="5758" y2="65961"/>
                          <a14:foregroundMark x1="67152" y1="20471" x2="74121" y2="39765"/>
                          <a14:foregroundMark x1="88727" y1="23216" x2="92909" y2="63294"/>
                          <a14:foregroundMark x1="77879" y1="41569" x2="68364" y2="44078"/>
                          <a14:foregroundMark x1="68364" y1="44078" x2="63394" y2="57882"/>
                          <a14:foregroundMark x1="63394" y1="57882" x2="62242" y2="66902"/>
                          <a14:foregroundMark x1="85152" y1="68706" x2="85273" y2="55294"/>
                          <a14:foregroundMark x1="85273" y1="55294" x2="89576" y2="26118"/>
                          <a14:foregroundMark x1="89576" y1="26118" x2="89515" y2="25882"/>
                          <a14:foregroundMark x1="94242" y1="34039" x2="95515" y2="65098"/>
                          <a14:foregroundMark x1="95515" y1="65098" x2="96182" y2="69333"/>
                          <a14:foregroundMark x1="16909" y1="68078" x2="12121" y2="68392"/>
                          <a14:foregroundMark x1="23636" y1="67216" x2="28545" y2="68392"/>
                          <a14:foregroundMark x1="32727" y1="68706" x2="27879" y2="57490"/>
                          <a14:foregroundMark x1="27879" y1="57490" x2="1697" y2="49098"/>
                          <a14:foregroundMark x1="1697" y1="49098" x2="4667" y2="42745"/>
                          <a14:foregroundMark x1="99333" y1="38588" x2="99333" y2="66902"/>
                          <a14:foregroundMark x1="33030" y1="66588" x2="36606" y2="70196"/>
                          <a14:foregroundMark x1="27939" y1="20471" x2="36000" y2="40392"/>
                          <a14:foregroundMark x1="36000" y1="40392" x2="36000" y2="40392"/>
                          <a14:foregroundMark x1="5758" y1="35216" x2="15333" y2="47216"/>
                          <a14:foregroundMark x1="15333" y1="47216" x2="78182" y2="58510"/>
                          <a14:foregroundMark x1="78182" y1="58510" x2="86485" y2="54588"/>
                          <a14:foregroundMark x1="86485" y1="54588" x2="89636" y2="61490"/>
                          <a14:foregroundMark x1="37333" y1="40627" x2="20061" y2="41961"/>
                          <a14:foregroundMark x1="20061" y1="41961" x2="10909" y2="34353"/>
                          <a14:foregroundMark x1="10909" y1="34353" x2="10485" y2="31294"/>
                          <a14:foregroundMark x1="10061" y1="21961" x2="14303" y2="31922"/>
                          <a14:foregroundMark x1="14303" y1="31922" x2="15394" y2="32863"/>
                          <a14:foregroundMark x1="25576" y1="32863" x2="33333" y2="23451"/>
                          <a14:foregroundMark x1="33333" y1="23451" x2="33333" y2="23451"/>
                          <a14:foregroundMark x1="6485" y1="41569" x2="3515" y2="40627"/>
                          <a14:foregroundMark x1="4667" y1="67765" x2="7818" y2="69333"/>
                          <a14:foregroundMark x1="82485" y1="70510" x2="87697" y2="71451"/>
                          <a14:foregroundMark x1="76364" y1="70824" x2="72485" y2="70824"/>
                        </a14:backgroundRemoval>
                      </a14:imgEffect>
                    </a14:imgLayer>
                  </a14:imgProps>
                </a:ext>
              </a:extLst>
            </a:blip>
            <a:srcRect t="16366" b="25604"/>
            <a:stretch/>
          </p:blipFill>
          <p:spPr>
            <a:xfrm>
              <a:off x="3851035" y="6109252"/>
              <a:ext cx="3851035" cy="748748"/>
            </a:xfrm>
            <a:prstGeom prst="rect">
              <a:avLst/>
            </a:prstGeom>
          </p:spPr>
        </p:pic>
        <p:pic>
          <p:nvPicPr>
            <p:cNvPr id="7" name="Imagen 6">
              <a:extLst>
                <a:ext uri="{FF2B5EF4-FFF2-40B4-BE49-F238E27FC236}">
                  <a16:creationId xmlns:a16="http://schemas.microsoft.com/office/drawing/2014/main" id="{32A46FDF-1B9C-4CBC-918A-B3AA56340AA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9216" b="71451" l="1697" r="99273">
                          <a14:foregroundMark x1="10061" y1="19294" x2="5758" y2="65961"/>
                          <a14:foregroundMark x1="67152" y1="20471" x2="74121" y2="39765"/>
                          <a14:foregroundMark x1="88727" y1="23216" x2="92909" y2="63294"/>
                          <a14:foregroundMark x1="77879" y1="41569" x2="68364" y2="44078"/>
                          <a14:foregroundMark x1="68364" y1="44078" x2="63394" y2="57882"/>
                          <a14:foregroundMark x1="63394" y1="57882" x2="62242" y2="66902"/>
                          <a14:foregroundMark x1="85152" y1="68706" x2="85273" y2="55294"/>
                          <a14:foregroundMark x1="85273" y1="55294" x2="89576" y2="26118"/>
                          <a14:foregroundMark x1="89576" y1="26118" x2="89515" y2="25882"/>
                          <a14:foregroundMark x1="94242" y1="34039" x2="95515" y2="65098"/>
                          <a14:foregroundMark x1="95515" y1="65098" x2="96182" y2="69333"/>
                          <a14:foregroundMark x1="16909" y1="68078" x2="12121" y2="68392"/>
                          <a14:foregroundMark x1="23636" y1="67216" x2="28545" y2="68392"/>
                          <a14:foregroundMark x1="32727" y1="68706" x2="27879" y2="57490"/>
                          <a14:foregroundMark x1="27879" y1="57490" x2="1697" y2="49098"/>
                          <a14:foregroundMark x1="1697" y1="49098" x2="4667" y2="42745"/>
                          <a14:foregroundMark x1="99333" y1="38588" x2="99333" y2="66902"/>
                          <a14:foregroundMark x1="33030" y1="66588" x2="36606" y2="70196"/>
                          <a14:foregroundMark x1="27939" y1="20471" x2="36000" y2="40392"/>
                          <a14:foregroundMark x1="36000" y1="40392" x2="36000" y2="40392"/>
                          <a14:foregroundMark x1="5758" y1="35216" x2="15333" y2="47216"/>
                          <a14:foregroundMark x1="15333" y1="47216" x2="78182" y2="58510"/>
                          <a14:foregroundMark x1="78182" y1="58510" x2="86485" y2="54588"/>
                          <a14:foregroundMark x1="86485" y1="54588" x2="89636" y2="61490"/>
                          <a14:foregroundMark x1="37333" y1="40627" x2="20061" y2="41961"/>
                          <a14:foregroundMark x1="20061" y1="41961" x2="10909" y2="34353"/>
                          <a14:foregroundMark x1="10909" y1="34353" x2="10485" y2="31294"/>
                          <a14:foregroundMark x1="10061" y1="21961" x2="14303" y2="31922"/>
                          <a14:foregroundMark x1="14303" y1="31922" x2="15394" y2="32863"/>
                          <a14:foregroundMark x1="25576" y1="32863" x2="33333" y2="23451"/>
                          <a14:foregroundMark x1="33333" y1="23451" x2="33333" y2="23451"/>
                          <a14:foregroundMark x1="6485" y1="41569" x2="3515" y2="40627"/>
                          <a14:foregroundMark x1="4667" y1="67765" x2="7818" y2="69333"/>
                          <a14:foregroundMark x1="82485" y1="70510" x2="87697" y2="71451"/>
                          <a14:foregroundMark x1="76364" y1="70824" x2="72485" y2="70824"/>
                        </a14:backgroundRemoval>
                      </a14:imgEffect>
                    </a14:imgLayer>
                  </a14:imgProps>
                </a:ext>
              </a:extLst>
            </a:blip>
            <a:srcRect t="16366" r="62557" b="25604"/>
            <a:stretch/>
          </p:blipFill>
          <p:spPr>
            <a:xfrm>
              <a:off x="7702070" y="6109252"/>
              <a:ext cx="1441930" cy="748748"/>
            </a:xfrm>
            <a:prstGeom prst="rect">
              <a:avLst/>
            </a:prstGeom>
          </p:spPr>
        </p:pic>
      </p:grpSp>
    </p:spTree>
    <p:extLst>
      <p:ext uri="{BB962C8B-B14F-4D97-AF65-F5344CB8AC3E}">
        <p14:creationId xmlns:p14="http://schemas.microsoft.com/office/powerpoint/2010/main" val="362198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4 Tabla">
            <a:extLst>
              <a:ext uri="{FF2B5EF4-FFF2-40B4-BE49-F238E27FC236}">
                <a16:creationId xmlns:a16="http://schemas.microsoft.com/office/drawing/2014/main" id="{DB95CE2C-DE0D-412A-9AE3-F3196680016A}"/>
              </a:ext>
            </a:extLst>
          </p:cNvPr>
          <p:cNvGraphicFramePr>
            <a:graphicFrameLocks noGrp="1"/>
          </p:cNvGraphicFramePr>
          <p:nvPr>
            <p:extLst>
              <p:ext uri="{D42A27DB-BD31-4B8C-83A1-F6EECF244321}">
                <p14:modId xmlns:p14="http://schemas.microsoft.com/office/powerpoint/2010/main" val="1969040870"/>
              </p:ext>
            </p:extLst>
          </p:nvPr>
        </p:nvGraphicFramePr>
        <p:xfrm>
          <a:off x="107504" y="113783"/>
          <a:ext cx="8928992" cy="1447800"/>
        </p:xfrm>
        <a:graphic>
          <a:graphicData uri="http://schemas.openxmlformats.org/drawingml/2006/table">
            <a:tbl>
              <a:tblPr firstRow="1" bandRow="1">
                <a:tableStyleId>{5940675A-B579-460E-94D1-54222C63F5DA}</a:tableStyleId>
              </a:tblPr>
              <a:tblGrid>
                <a:gridCol w="1944216">
                  <a:extLst>
                    <a:ext uri="{9D8B030D-6E8A-4147-A177-3AD203B41FA5}">
                      <a16:colId xmlns:a16="http://schemas.microsoft.com/office/drawing/2014/main" val="20000"/>
                    </a:ext>
                  </a:extLst>
                </a:gridCol>
                <a:gridCol w="2520280">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3312368">
                  <a:extLst>
                    <a:ext uri="{9D8B030D-6E8A-4147-A177-3AD203B41FA5}">
                      <a16:colId xmlns:a16="http://schemas.microsoft.com/office/drawing/2014/main" val="20003"/>
                    </a:ext>
                  </a:extLst>
                </a:gridCol>
              </a:tblGrid>
              <a:tr h="159868">
                <a:tc>
                  <a:txBody>
                    <a:bodyPr/>
                    <a:lstStyle/>
                    <a:p>
                      <a:r>
                        <a:rPr lang="es-ES" sz="1000" dirty="0">
                          <a:latin typeface="Kristen ITC" pitchFamily="66" charset="0"/>
                        </a:rPr>
                        <a:t>Día:</a:t>
                      </a:r>
                      <a:r>
                        <a:rPr lang="es-ES" sz="1000" baseline="0" dirty="0">
                          <a:latin typeface="Kristen ITC" pitchFamily="66" charset="0"/>
                        </a:rPr>
                        <a:t> Lunes 15 de noviembre</a:t>
                      </a:r>
                      <a:endParaRPr lang="es-ES" sz="1000" dirty="0">
                        <a:latin typeface="Kristen ITC" pitchFamily="66" charset="0"/>
                      </a:endParaRPr>
                    </a:p>
                  </a:txBody>
                  <a:tcPr>
                    <a:solidFill>
                      <a:srgbClr val="CC99FF"/>
                    </a:solidFill>
                  </a:tcPr>
                </a:tc>
                <a:tc>
                  <a:txBody>
                    <a:bodyPr/>
                    <a:lstStyle/>
                    <a:p>
                      <a:pPr marL="0" marR="0" indent="0" algn="ctr" defTabSz="914290" rtl="0" eaLnBrk="1" fontAlgn="auto" latinLnBrk="0" hangingPunct="1">
                        <a:lnSpc>
                          <a:spcPct val="100000"/>
                        </a:lnSpc>
                        <a:spcBef>
                          <a:spcPts val="0"/>
                        </a:spcBef>
                        <a:spcAft>
                          <a:spcPts val="0"/>
                        </a:spcAft>
                        <a:buClrTx/>
                        <a:buSzTx/>
                        <a:buFontTx/>
                        <a:buNone/>
                        <a:tabLst/>
                        <a:defRPr/>
                      </a:pPr>
                      <a:r>
                        <a:rPr lang="es-ES" sz="1000" dirty="0">
                          <a:latin typeface="Kristen ITC" pitchFamily="66" charset="0"/>
                        </a:rPr>
                        <a:t>Dia festivo </a:t>
                      </a:r>
                    </a:p>
                  </a:txBody>
                  <a:tcPr>
                    <a:solidFill>
                      <a:srgbClr val="CC99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000" dirty="0">
                          <a:latin typeface="Kristen ITC" pitchFamily="66" charset="0"/>
                        </a:rPr>
                        <a:t>Actividad:</a:t>
                      </a:r>
                    </a:p>
                  </a:txBody>
                  <a:tcPr>
                    <a:solidFill>
                      <a:srgbClr val="CC99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100" b="0" kern="1200" dirty="0">
                        <a:solidFill>
                          <a:schemeClr val="tx1"/>
                        </a:solidFill>
                        <a:effectLst/>
                        <a:latin typeface="Kristen ITC" pitchFamily="66" charset="0"/>
                        <a:ea typeface="+mn-ea"/>
                        <a:cs typeface="+mn-cs"/>
                      </a:endParaRPr>
                    </a:p>
                  </a:txBody>
                  <a:tcPr>
                    <a:solidFill>
                      <a:srgbClr val="CC99FF"/>
                    </a:solidFill>
                  </a:tcPr>
                </a:tc>
                <a:extLst>
                  <a:ext uri="{0D108BD9-81ED-4DB2-BD59-A6C34878D82A}">
                    <a16:rowId xmlns:a16="http://schemas.microsoft.com/office/drawing/2014/main" val="10000"/>
                  </a:ext>
                </a:extLst>
              </a:tr>
              <a:tr h="244505">
                <a:tc>
                  <a:txBody>
                    <a:bodyPr/>
                    <a:lstStyle/>
                    <a:p>
                      <a:r>
                        <a:rPr lang="es-ES" sz="1000" dirty="0">
                          <a:latin typeface="Kristen ITC" pitchFamily="66" charset="0"/>
                        </a:rPr>
                        <a:t>Campo</a:t>
                      </a:r>
                      <a:r>
                        <a:rPr lang="es-ES" sz="1000" baseline="0" dirty="0">
                          <a:latin typeface="Kristen ITC" pitchFamily="66" charset="0"/>
                        </a:rPr>
                        <a:t> Formativo /Área de Desarrollo</a:t>
                      </a:r>
                      <a:endParaRPr lang="es-ES" sz="1000" dirty="0">
                        <a:latin typeface="Kristen ITC" pitchFamily="66" charset="0"/>
                      </a:endParaRPr>
                    </a:p>
                  </a:txBody>
                  <a:tcPr>
                    <a:solidFill>
                      <a:srgbClr val="CC99FF"/>
                    </a:solidFill>
                  </a:tcPr>
                </a:tc>
                <a:tc>
                  <a:txBody>
                    <a:bodyPr/>
                    <a:lstStyle/>
                    <a:p>
                      <a:endParaRPr lang="es-ES" sz="1000" dirty="0">
                        <a:latin typeface="Kristen ITC" pitchFamily="66" charset="0"/>
                      </a:endParaRPr>
                    </a:p>
                  </a:txBody>
                  <a:tcPr/>
                </a:tc>
                <a:tc rowSpan="3" gridSpan="2">
                  <a:txBody>
                    <a:bodyPr/>
                    <a:lstStyle/>
                    <a:p>
                      <a:r>
                        <a:rPr lang="es-ES" sz="1200" kern="1200" dirty="0">
                          <a:solidFill>
                            <a:schemeClr val="tx1"/>
                          </a:solidFill>
                          <a:effectLst/>
                          <a:latin typeface="Kristen ITC" pitchFamily="66" charset="0"/>
                          <a:ea typeface="+mn-ea"/>
                          <a:cs typeface="+mn-cs"/>
                        </a:rPr>
                        <a:t> </a:t>
                      </a:r>
                    </a:p>
                    <a:p>
                      <a:endParaRPr lang="es-ES" sz="1200" kern="1200" dirty="0">
                        <a:solidFill>
                          <a:schemeClr val="tx1"/>
                        </a:solidFill>
                        <a:effectLst/>
                        <a:latin typeface="Kristen ITC" pitchFamily="66" charset="0"/>
                        <a:ea typeface="+mn-ea"/>
                        <a:cs typeface="+mn-cs"/>
                      </a:endParaRPr>
                    </a:p>
                    <a:p>
                      <a:pPr algn="ctr"/>
                      <a:r>
                        <a:rPr lang="es-ES" sz="1200" kern="1200" dirty="0">
                          <a:solidFill>
                            <a:schemeClr val="tx1"/>
                          </a:solidFill>
                          <a:effectLst/>
                          <a:latin typeface="Kristen ITC" pitchFamily="66" charset="0"/>
                          <a:ea typeface="+mn-ea"/>
                          <a:cs typeface="+mn-cs"/>
                        </a:rPr>
                        <a:t>Dia inhábil </a:t>
                      </a:r>
                      <a:endParaRPr lang="es-ES" sz="1050" kern="1200" dirty="0">
                        <a:solidFill>
                          <a:schemeClr val="tx1"/>
                        </a:solidFill>
                        <a:effectLst/>
                        <a:latin typeface="Kristen ITC" pitchFamily="66" charset="0"/>
                        <a:ea typeface="+mn-ea"/>
                        <a:cs typeface="+mn-cs"/>
                      </a:endParaRPr>
                    </a:p>
                  </a:txBody>
                  <a:tcPr>
                    <a:noFill/>
                  </a:tcPr>
                </a:tc>
                <a:tc rowSpan="3" hMerge="1">
                  <a:txBody>
                    <a:bodyPr/>
                    <a:lstStyle/>
                    <a:p>
                      <a:endParaRPr lang="es-ES"/>
                    </a:p>
                  </a:txBody>
                  <a:tcPr/>
                </a:tc>
                <a:extLst>
                  <a:ext uri="{0D108BD9-81ED-4DB2-BD59-A6C34878D82A}">
                    <a16:rowId xmlns:a16="http://schemas.microsoft.com/office/drawing/2014/main" val="10001"/>
                  </a:ext>
                </a:extLst>
              </a:tr>
              <a:tr h="3385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000" dirty="0">
                        <a:latin typeface="Kristen ITC" pitchFamily="66"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000" dirty="0">
                          <a:latin typeface="Kristen ITC" pitchFamily="66" charset="0"/>
                        </a:rPr>
                        <a:t>Aprendizaje Esperado</a:t>
                      </a:r>
                    </a:p>
                    <a:p>
                      <a:endParaRPr lang="es-ES" sz="1000" dirty="0">
                        <a:latin typeface="Kristen ITC" pitchFamily="66" charset="0"/>
                      </a:endParaRPr>
                    </a:p>
                  </a:txBody>
                  <a:tcPr>
                    <a:solidFill>
                      <a:srgbClr val="CC99FF"/>
                    </a:solidFill>
                  </a:tcPr>
                </a:tc>
                <a:tc>
                  <a:txBody>
                    <a:bodyPr/>
                    <a:lstStyle/>
                    <a:p>
                      <a:endParaRPr lang="es-ES" sz="1000" dirty="0">
                        <a:latin typeface="Kristen ITC" pitchFamily="66" charset="0"/>
                      </a:endParaRPr>
                    </a:p>
                  </a:txBody>
                  <a:tcPr/>
                </a:tc>
                <a:tc gridSpan="2"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200" dirty="0">
                        <a:latin typeface="Kristen ITC" pitchFamily="66" charset="0"/>
                      </a:endParaRPr>
                    </a:p>
                  </a:txBody>
                  <a:tcPr>
                    <a:noFill/>
                  </a:tcPr>
                </a:tc>
                <a:tc hMerge="1" vMerge="1">
                  <a:txBody>
                    <a:bodyPr/>
                    <a:lstStyle/>
                    <a:p>
                      <a:endParaRPr lang="es-ES"/>
                    </a:p>
                  </a:txBody>
                  <a:tcPr/>
                </a:tc>
                <a:extLst>
                  <a:ext uri="{0D108BD9-81ED-4DB2-BD59-A6C34878D82A}">
                    <a16:rowId xmlns:a16="http://schemas.microsoft.com/office/drawing/2014/main" val="10002"/>
                  </a:ext>
                </a:extLst>
              </a:tr>
              <a:tr h="1504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000" dirty="0">
                          <a:latin typeface="Kristen ITC" pitchFamily="66" charset="0"/>
                        </a:rPr>
                        <a:t>Organizador Curricular</a:t>
                      </a:r>
                      <a:r>
                        <a:rPr lang="es-ES" sz="1000" baseline="0" dirty="0">
                          <a:latin typeface="Kristen ITC" pitchFamily="66" charset="0"/>
                        </a:rPr>
                        <a:t> 1 y 2</a:t>
                      </a:r>
                      <a:endParaRPr lang="es-ES" sz="1000" dirty="0">
                        <a:latin typeface="Kristen ITC" pitchFamily="66" charset="0"/>
                      </a:endParaRPr>
                    </a:p>
                  </a:txBody>
                  <a:tcPr>
                    <a:solidFill>
                      <a:srgbClr val="CC99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000" dirty="0">
                        <a:latin typeface="Kristen ITC" pitchFamily="66" charset="0"/>
                      </a:endParaRPr>
                    </a:p>
                  </a:txBody>
                  <a:tcPr/>
                </a:tc>
                <a:tc gridSpan="2" vMerge="1">
                  <a:txBody>
                    <a:bodyPr/>
                    <a:lstStyle/>
                    <a:p>
                      <a:endParaRPr lang="es-ES" sz="1200" dirty="0"/>
                    </a:p>
                  </a:txBody>
                  <a:tcPr/>
                </a:tc>
                <a:tc hMerge="1" vMerge="1">
                  <a:txBody>
                    <a:bodyPr/>
                    <a:lstStyle/>
                    <a:p>
                      <a:endParaRPr lang="es-ES"/>
                    </a:p>
                  </a:txBody>
                  <a:tcPr/>
                </a:tc>
                <a:extLst>
                  <a:ext uri="{0D108BD9-81ED-4DB2-BD59-A6C34878D82A}">
                    <a16:rowId xmlns:a16="http://schemas.microsoft.com/office/drawing/2014/main" val="10003"/>
                  </a:ext>
                </a:extLst>
              </a:tr>
            </a:tbl>
          </a:graphicData>
        </a:graphic>
      </p:graphicFrame>
      <p:graphicFrame>
        <p:nvGraphicFramePr>
          <p:cNvPr id="7" name="11 Tabla">
            <a:extLst>
              <a:ext uri="{FF2B5EF4-FFF2-40B4-BE49-F238E27FC236}">
                <a16:creationId xmlns:a16="http://schemas.microsoft.com/office/drawing/2014/main" id="{083DDFEF-A734-4994-AFA0-56E39FEB43F5}"/>
              </a:ext>
            </a:extLst>
          </p:cNvPr>
          <p:cNvGraphicFramePr>
            <a:graphicFrameLocks noGrp="1"/>
          </p:cNvGraphicFramePr>
          <p:nvPr>
            <p:extLst>
              <p:ext uri="{D42A27DB-BD31-4B8C-83A1-F6EECF244321}">
                <p14:modId xmlns:p14="http://schemas.microsoft.com/office/powerpoint/2010/main" val="1556457635"/>
              </p:ext>
            </p:extLst>
          </p:nvPr>
        </p:nvGraphicFramePr>
        <p:xfrm>
          <a:off x="127592" y="1707185"/>
          <a:ext cx="8928992" cy="2171144"/>
        </p:xfrm>
        <a:graphic>
          <a:graphicData uri="http://schemas.openxmlformats.org/drawingml/2006/table">
            <a:tbl>
              <a:tblPr firstRow="1" bandRow="1">
                <a:tableStyleId>{5940675A-B579-460E-94D1-54222C63F5DA}</a:tableStyleId>
              </a:tblPr>
              <a:tblGrid>
                <a:gridCol w="1944215">
                  <a:extLst>
                    <a:ext uri="{9D8B030D-6E8A-4147-A177-3AD203B41FA5}">
                      <a16:colId xmlns:a16="http://schemas.microsoft.com/office/drawing/2014/main" val="20000"/>
                    </a:ext>
                  </a:extLst>
                </a:gridCol>
                <a:gridCol w="2520281">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3312368">
                  <a:extLst>
                    <a:ext uri="{9D8B030D-6E8A-4147-A177-3AD203B41FA5}">
                      <a16:colId xmlns:a16="http://schemas.microsoft.com/office/drawing/2014/main" val="20003"/>
                    </a:ext>
                  </a:extLst>
                </a:gridCol>
              </a:tblGrid>
              <a:tr h="298759">
                <a:tc>
                  <a:txBody>
                    <a:bodyPr/>
                    <a:lstStyle/>
                    <a:p>
                      <a:r>
                        <a:rPr lang="es-ES" sz="1000" dirty="0">
                          <a:latin typeface="Kristen ITC" pitchFamily="66" charset="0"/>
                        </a:rPr>
                        <a:t>Día: Martes  16 de nov</a:t>
                      </a:r>
                    </a:p>
                  </a:txBody>
                  <a:tcPr>
                    <a:solidFill>
                      <a:srgbClr val="99CCFF"/>
                    </a:solidFill>
                  </a:tcPr>
                </a:tc>
                <a:tc>
                  <a:txBody>
                    <a:bodyPr/>
                    <a:lstStyle/>
                    <a:p>
                      <a:r>
                        <a:rPr lang="es-ES" sz="1000" dirty="0">
                          <a:latin typeface="Kristen ITC" pitchFamily="66" charset="0"/>
                        </a:rPr>
                        <a:t>Se</a:t>
                      </a:r>
                      <a:r>
                        <a:rPr lang="es-ES" sz="1000" baseline="0" dirty="0">
                          <a:latin typeface="Kristen ITC" pitchFamily="66" charset="0"/>
                        </a:rPr>
                        <a:t> envía actividad por </a:t>
                      </a:r>
                      <a:r>
                        <a:rPr lang="es-ES" sz="1000" baseline="0" dirty="0" err="1">
                          <a:latin typeface="Kristen ITC" pitchFamily="66" charset="0"/>
                        </a:rPr>
                        <a:t>Whatsapp</a:t>
                      </a:r>
                      <a:endParaRPr lang="es-ES" sz="1000" dirty="0">
                        <a:latin typeface="Kristen ITC" pitchFamily="66" charset="0"/>
                      </a:endParaRPr>
                    </a:p>
                  </a:txBody>
                  <a:tcPr>
                    <a:solidFill>
                      <a:srgbClr val="99C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000" dirty="0">
                          <a:latin typeface="Kristen ITC" pitchFamily="66" charset="0"/>
                        </a:rPr>
                        <a:t>Actividad:</a:t>
                      </a:r>
                      <a:r>
                        <a:rPr lang="es-ES" sz="1000" baseline="0" dirty="0">
                          <a:latin typeface="Kristen ITC" pitchFamily="66" charset="0"/>
                        </a:rPr>
                        <a:t> </a:t>
                      </a:r>
                      <a:endParaRPr lang="es-ES" sz="1000" dirty="0">
                        <a:latin typeface="Kristen ITC" pitchFamily="66" charset="0"/>
                      </a:endParaRPr>
                    </a:p>
                  </a:txBody>
                  <a:tcPr>
                    <a:solidFill>
                      <a:srgbClr val="99C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100" dirty="0">
                          <a:latin typeface="Kristen ITC" pitchFamily="66" charset="0"/>
                        </a:rPr>
                        <a:t>¿Qué son los microbios? </a:t>
                      </a:r>
                    </a:p>
                  </a:txBody>
                  <a:tcPr>
                    <a:solidFill>
                      <a:srgbClr val="99CCFF"/>
                    </a:solidFill>
                  </a:tcPr>
                </a:tc>
                <a:extLst>
                  <a:ext uri="{0D108BD9-81ED-4DB2-BD59-A6C34878D82A}">
                    <a16:rowId xmlns:a16="http://schemas.microsoft.com/office/drawing/2014/main" val="10000"/>
                  </a:ext>
                </a:extLst>
              </a:tr>
              <a:tr h="492479">
                <a:tc>
                  <a:txBody>
                    <a:bodyPr/>
                    <a:lstStyle/>
                    <a:p>
                      <a:r>
                        <a:rPr lang="es-ES" sz="1000" dirty="0">
                          <a:latin typeface="Kristen ITC" pitchFamily="66" charset="0"/>
                        </a:rPr>
                        <a:t>Campo</a:t>
                      </a:r>
                      <a:r>
                        <a:rPr lang="es-ES" sz="1000" baseline="0" dirty="0">
                          <a:latin typeface="Kristen ITC" pitchFamily="66" charset="0"/>
                        </a:rPr>
                        <a:t> Formativo /Área de Desarrollo</a:t>
                      </a:r>
                      <a:endParaRPr lang="es-ES" sz="1000" dirty="0">
                        <a:latin typeface="Kristen ITC" pitchFamily="66" charset="0"/>
                      </a:endParaRPr>
                    </a:p>
                  </a:txBody>
                  <a:tcPr>
                    <a:solidFill>
                      <a:srgbClr val="99CCFF"/>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lang="es-ES" sz="1400" dirty="0">
                          <a:latin typeface="Kristen ITC" pitchFamily="66" charset="0"/>
                        </a:rPr>
                        <a:t>Artes </a:t>
                      </a:r>
                    </a:p>
                  </a:txBody>
                  <a:tcPr>
                    <a:noFill/>
                  </a:tcPr>
                </a:tc>
                <a:tc rowSpan="3" gridSpan="2">
                  <a:txBody>
                    <a:bodyPr/>
                    <a:lstStyle/>
                    <a:p>
                      <a:r>
                        <a:rPr lang="es-MX" sz="1100" kern="1200" dirty="0">
                          <a:solidFill>
                            <a:schemeClr val="tx1"/>
                          </a:solidFill>
                          <a:effectLst/>
                          <a:latin typeface="Kristen ITC" panose="03050502040202030202" pitchFamily="66" charset="0"/>
                          <a:ea typeface="+mn-ea"/>
                          <a:cs typeface="+mn-cs"/>
                        </a:rPr>
                        <a:t>Responde ¿sabes que son los microbios?, ¿donde los podemos encontrar? ¿Qué podemos hacer para evitarlos? ¿te ha dado un virus? ¿Cuál? ¿en que parte de tu cuerpo se pueden encontrar las bacterias? </a:t>
                      </a:r>
                    </a:p>
                    <a:p>
                      <a:r>
                        <a:rPr lang="es-MX" sz="1100" kern="1200" dirty="0">
                          <a:solidFill>
                            <a:schemeClr val="tx1"/>
                          </a:solidFill>
                          <a:effectLst/>
                          <a:latin typeface="Kristen ITC" panose="03050502040202030202" pitchFamily="66" charset="0"/>
                          <a:ea typeface="+mn-ea"/>
                          <a:cs typeface="+mn-cs"/>
                        </a:rPr>
                        <a:t>Observa el video ¿Qué son los microrganismos? </a:t>
                      </a:r>
                      <a:r>
                        <a:rPr lang="es-MX" sz="1100" dirty="0">
                          <a:hlinkClick r:id="rId2"/>
                        </a:rPr>
                        <a:t>¿Qué son los Microorganismos? - Las bacterias, los virus y los hongos para niños – YouTube</a:t>
                      </a:r>
                      <a:endParaRPr lang="es-MX" sz="1100" dirty="0"/>
                    </a:p>
                    <a:p>
                      <a:r>
                        <a:rPr lang="es-MX" sz="1100" dirty="0">
                          <a:latin typeface="Kristen ITC" panose="03050502040202030202" pitchFamily="66" charset="0"/>
                        </a:rPr>
                        <a:t>Realiza un microbio o virus con distintos materiales que tengas en casa (hojas de color, pedacitos de </a:t>
                      </a:r>
                      <a:r>
                        <a:rPr lang="es-MX" sz="1100" dirty="0" err="1">
                          <a:latin typeface="Kristen ITC" panose="03050502040202030202" pitchFamily="66" charset="0"/>
                        </a:rPr>
                        <a:t>foami</a:t>
                      </a:r>
                      <a:r>
                        <a:rPr lang="es-MX" sz="1100" dirty="0">
                          <a:latin typeface="Kristen ITC" panose="03050502040202030202" pitchFamily="66" charset="0"/>
                        </a:rPr>
                        <a:t>, marcadores, acuarelas, etc.) </a:t>
                      </a:r>
                    </a:p>
                  </a:txBody>
                  <a:tcPr>
                    <a:noFill/>
                  </a:tcPr>
                </a:tc>
                <a:tc rowSpan="3" hMerge="1">
                  <a:txBody>
                    <a:bodyPr/>
                    <a:lstStyle/>
                    <a:p>
                      <a:endParaRPr lang="es-ES"/>
                    </a:p>
                  </a:txBody>
                  <a:tcPr/>
                </a:tc>
                <a:extLst>
                  <a:ext uri="{0D108BD9-81ED-4DB2-BD59-A6C34878D82A}">
                    <a16:rowId xmlns:a16="http://schemas.microsoft.com/office/drawing/2014/main" val="10001"/>
                  </a:ext>
                </a:extLst>
              </a:tr>
              <a:tr h="8084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000" dirty="0">
                        <a:latin typeface="Kristen ITC" pitchFamily="66"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000" dirty="0">
                          <a:latin typeface="Kristen ITC" pitchFamily="66" charset="0"/>
                        </a:rPr>
                        <a:t>Aprendizaje Esperado</a:t>
                      </a:r>
                    </a:p>
                    <a:p>
                      <a:endParaRPr lang="es-ES" sz="1000" dirty="0">
                        <a:latin typeface="Kristen ITC" pitchFamily="66" charset="0"/>
                      </a:endParaRPr>
                    </a:p>
                  </a:txBody>
                  <a:tcPr>
                    <a:solidFill>
                      <a:srgbClr val="99CC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000" dirty="0">
                          <a:latin typeface="Kristen ITC" pitchFamily="66" charset="0"/>
                        </a:rPr>
                        <a:t>.</a:t>
                      </a:r>
                    </a:p>
                    <a:p>
                      <a:r>
                        <a:rPr lang="es-MX" sz="1100" dirty="0">
                          <a:latin typeface="Kristen ITC" panose="03050502040202030202" pitchFamily="66" charset="0"/>
                        </a:rPr>
                        <a:t>Usa recursos de las artes visuales en creaciones propias.</a:t>
                      </a:r>
                      <a:endParaRPr lang="es-ES" sz="1100" dirty="0">
                        <a:latin typeface="Kristen ITC" pitchFamily="66" charset="0"/>
                      </a:endParaRPr>
                    </a:p>
                  </a:txBody>
                  <a:tcPr>
                    <a:noFill/>
                  </a:tcPr>
                </a:tc>
                <a:tc gridSpan="2"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200" dirty="0">
                        <a:latin typeface="Kristen ITC" pitchFamily="66" charset="0"/>
                      </a:endParaRPr>
                    </a:p>
                  </a:txBody>
                  <a:tcPr>
                    <a:noFill/>
                  </a:tcPr>
                </a:tc>
                <a:tc hMerge="1" vMerge="1">
                  <a:txBody>
                    <a:bodyPr/>
                    <a:lstStyle/>
                    <a:p>
                      <a:endParaRPr lang="es-ES"/>
                    </a:p>
                  </a:txBody>
                  <a:tcPr/>
                </a:tc>
                <a:extLst>
                  <a:ext uri="{0D108BD9-81ED-4DB2-BD59-A6C34878D82A}">
                    <a16:rowId xmlns:a16="http://schemas.microsoft.com/office/drawing/2014/main" val="10002"/>
                  </a:ext>
                </a:extLst>
              </a:tr>
              <a:tr h="3510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000" dirty="0">
                          <a:latin typeface="Kristen ITC" pitchFamily="66" charset="0"/>
                        </a:rPr>
                        <a:t>Organizador Curricular</a:t>
                      </a:r>
                      <a:r>
                        <a:rPr lang="es-ES" sz="1000" baseline="0" dirty="0">
                          <a:latin typeface="Kristen ITC" pitchFamily="66" charset="0"/>
                        </a:rPr>
                        <a:t> 1 y 2</a:t>
                      </a:r>
                      <a:endParaRPr lang="es-ES" sz="1000" dirty="0">
                        <a:latin typeface="Kristen ITC" pitchFamily="66" charset="0"/>
                      </a:endParaRPr>
                    </a:p>
                  </a:txBody>
                  <a:tcPr>
                    <a:solidFill>
                      <a:srgbClr val="99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050" dirty="0">
                          <a:latin typeface="Kristen ITC" pitchFamily="66" charset="0"/>
                        </a:rPr>
                        <a:t>Expresión artística / </a:t>
                      </a:r>
                      <a:r>
                        <a:rPr lang="es-MX" sz="1050" dirty="0">
                          <a:latin typeface="Kristen ITC" panose="03050502040202030202" pitchFamily="66" charset="0"/>
                        </a:rPr>
                        <a:t>Familiarización con los elementos básicos de las artes</a:t>
                      </a:r>
                      <a:endParaRPr lang="es-ES" sz="1050" dirty="0">
                        <a:latin typeface="Kristen ITC" pitchFamily="66" charset="0"/>
                      </a:endParaRPr>
                    </a:p>
                  </a:txBody>
                  <a:tcPr>
                    <a:noFill/>
                  </a:tcPr>
                </a:tc>
                <a:tc gridSpan="2" vMerge="1">
                  <a:txBody>
                    <a:bodyPr/>
                    <a:lstStyle/>
                    <a:p>
                      <a:endParaRPr lang="es-ES" sz="1200" dirty="0"/>
                    </a:p>
                  </a:txBody>
                  <a:tcPr/>
                </a:tc>
                <a:tc hMerge="1" vMerge="1">
                  <a:txBody>
                    <a:bodyPr/>
                    <a:lstStyle/>
                    <a:p>
                      <a:endParaRPr lang="es-ES"/>
                    </a:p>
                  </a:txBody>
                  <a:tcPr/>
                </a:tc>
                <a:extLst>
                  <a:ext uri="{0D108BD9-81ED-4DB2-BD59-A6C34878D82A}">
                    <a16:rowId xmlns:a16="http://schemas.microsoft.com/office/drawing/2014/main" val="10003"/>
                  </a:ext>
                </a:extLst>
              </a:tr>
            </a:tbl>
          </a:graphicData>
        </a:graphic>
      </p:graphicFrame>
      <p:grpSp>
        <p:nvGrpSpPr>
          <p:cNvPr id="8" name="Grupo 7">
            <a:extLst>
              <a:ext uri="{FF2B5EF4-FFF2-40B4-BE49-F238E27FC236}">
                <a16:creationId xmlns:a16="http://schemas.microsoft.com/office/drawing/2014/main" id="{03DEF620-A74E-49AE-8296-45E4B5367603}"/>
              </a:ext>
            </a:extLst>
          </p:cNvPr>
          <p:cNvGrpSpPr/>
          <p:nvPr/>
        </p:nvGrpSpPr>
        <p:grpSpPr>
          <a:xfrm>
            <a:off x="0" y="6244960"/>
            <a:ext cx="9144000" cy="613039"/>
            <a:chOff x="0" y="6109252"/>
            <a:chExt cx="9144000" cy="748748"/>
          </a:xfrm>
        </p:grpSpPr>
        <p:pic>
          <p:nvPicPr>
            <p:cNvPr id="9" name="Imagen 8">
              <a:extLst>
                <a:ext uri="{FF2B5EF4-FFF2-40B4-BE49-F238E27FC236}">
                  <a16:creationId xmlns:a16="http://schemas.microsoft.com/office/drawing/2014/main" id="{ADB37542-23CA-4211-A68A-3A58CE1E11D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9216" b="71451" l="1697" r="99273">
                          <a14:foregroundMark x1="10061" y1="19294" x2="5758" y2="65961"/>
                          <a14:foregroundMark x1="67152" y1="20471" x2="74121" y2="39765"/>
                          <a14:foregroundMark x1="88727" y1="23216" x2="92909" y2="63294"/>
                          <a14:foregroundMark x1="77879" y1="41569" x2="68364" y2="44078"/>
                          <a14:foregroundMark x1="68364" y1="44078" x2="63394" y2="57882"/>
                          <a14:foregroundMark x1="63394" y1="57882" x2="62242" y2="66902"/>
                          <a14:foregroundMark x1="85152" y1="68706" x2="85273" y2="55294"/>
                          <a14:foregroundMark x1="85273" y1="55294" x2="89576" y2="26118"/>
                          <a14:foregroundMark x1="89576" y1="26118" x2="89515" y2="25882"/>
                          <a14:foregroundMark x1="94242" y1="34039" x2="95515" y2="65098"/>
                          <a14:foregroundMark x1="95515" y1="65098" x2="96182" y2="69333"/>
                          <a14:foregroundMark x1="16909" y1="68078" x2="12121" y2="68392"/>
                          <a14:foregroundMark x1="23636" y1="67216" x2="28545" y2="68392"/>
                          <a14:foregroundMark x1="32727" y1="68706" x2="27879" y2="57490"/>
                          <a14:foregroundMark x1="27879" y1="57490" x2="1697" y2="49098"/>
                          <a14:foregroundMark x1="1697" y1="49098" x2="4667" y2="42745"/>
                          <a14:foregroundMark x1="99333" y1="38588" x2="99333" y2="66902"/>
                          <a14:foregroundMark x1="33030" y1="66588" x2="36606" y2="70196"/>
                          <a14:foregroundMark x1="27939" y1="20471" x2="36000" y2="40392"/>
                          <a14:foregroundMark x1="36000" y1="40392" x2="36000" y2="40392"/>
                          <a14:foregroundMark x1="5758" y1="35216" x2="15333" y2="47216"/>
                          <a14:foregroundMark x1="15333" y1="47216" x2="78182" y2="58510"/>
                          <a14:foregroundMark x1="78182" y1="58510" x2="86485" y2="54588"/>
                          <a14:foregroundMark x1="86485" y1="54588" x2="89636" y2="61490"/>
                          <a14:foregroundMark x1="37333" y1="40627" x2="20061" y2="41961"/>
                          <a14:foregroundMark x1="20061" y1="41961" x2="10909" y2="34353"/>
                          <a14:foregroundMark x1="10909" y1="34353" x2="10485" y2="31294"/>
                          <a14:foregroundMark x1="10061" y1="21961" x2="14303" y2="31922"/>
                          <a14:foregroundMark x1="14303" y1="31922" x2="15394" y2="32863"/>
                          <a14:foregroundMark x1="25576" y1="32863" x2="33333" y2="23451"/>
                          <a14:foregroundMark x1="33333" y1="23451" x2="33333" y2="23451"/>
                          <a14:foregroundMark x1="6485" y1="41569" x2="3515" y2="40627"/>
                          <a14:foregroundMark x1="4667" y1="67765" x2="7818" y2="69333"/>
                          <a14:foregroundMark x1="82485" y1="70510" x2="87697" y2="71451"/>
                          <a14:foregroundMark x1="76364" y1="70824" x2="72485" y2="70824"/>
                        </a14:backgroundRemoval>
                      </a14:imgEffect>
                    </a14:imgLayer>
                  </a14:imgProps>
                </a:ext>
              </a:extLst>
            </a:blip>
            <a:srcRect t="16366" b="25604"/>
            <a:stretch/>
          </p:blipFill>
          <p:spPr>
            <a:xfrm>
              <a:off x="0" y="6109252"/>
              <a:ext cx="3851035" cy="748748"/>
            </a:xfrm>
            <a:prstGeom prst="rect">
              <a:avLst/>
            </a:prstGeom>
          </p:spPr>
        </p:pic>
        <p:pic>
          <p:nvPicPr>
            <p:cNvPr id="10" name="Imagen 9">
              <a:extLst>
                <a:ext uri="{FF2B5EF4-FFF2-40B4-BE49-F238E27FC236}">
                  <a16:creationId xmlns:a16="http://schemas.microsoft.com/office/drawing/2014/main" id="{CBF51FC2-E22D-47A4-87A2-1CBC15DA816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9216" b="71451" l="1697" r="99273">
                          <a14:foregroundMark x1="10061" y1="19294" x2="5758" y2="65961"/>
                          <a14:foregroundMark x1="67152" y1="20471" x2="74121" y2="39765"/>
                          <a14:foregroundMark x1="88727" y1="23216" x2="92909" y2="63294"/>
                          <a14:foregroundMark x1="77879" y1="41569" x2="68364" y2="44078"/>
                          <a14:foregroundMark x1="68364" y1="44078" x2="63394" y2="57882"/>
                          <a14:foregroundMark x1="63394" y1="57882" x2="62242" y2="66902"/>
                          <a14:foregroundMark x1="85152" y1="68706" x2="85273" y2="55294"/>
                          <a14:foregroundMark x1="85273" y1="55294" x2="89576" y2="26118"/>
                          <a14:foregroundMark x1="89576" y1="26118" x2="89515" y2="25882"/>
                          <a14:foregroundMark x1="94242" y1="34039" x2="95515" y2="65098"/>
                          <a14:foregroundMark x1="95515" y1="65098" x2="96182" y2="69333"/>
                          <a14:foregroundMark x1="16909" y1="68078" x2="12121" y2="68392"/>
                          <a14:foregroundMark x1="23636" y1="67216" x2="28545" y2="68392"/>
                          <a14:foregroundMark x1="32727" y1="68706" x2="27879" y2="57490"/>
                          <a14:foregroundMark x1="27879" y1="57490" x2="1697" y2="49098"/>
                          <a14:foregroundMark x1="1697" y1="49098" x2="4667" y2="42745"/>
                          <a14:foregroundMark x1="99333" y1="38588" x2="99333" y2="66902"/>
                          <a14:foregroundMark x1="33030" y1="66588" x2="36606" y2="70196"/>
                          <a14:foregroundMark x1="27939" y1="20471" x2="36000" y2="40392"/>
                          <a14:foregroundMark x1="36000" y1="40392" x2="36000" y2="40392"/>
                          <a14:foregroundMark x1="5758" y1="35216" x2="15333" y2="47216"/>
                          <a14:foregroundMark x1="15333" y1="47216" x2="78182" y2="58510"/>
                          <a14:foregroundMark x1="78182" y1="58510" x2="86485" y2="54588"/>
                          <a14:foregroundMark x1="86485" y1="54588" x2="89636" y2="61490"/>
                          <a14:foregroundMark x1="37333" y1="40627" x2="20061" y2="41961"/>
                          <a14:foregroundMark x1="20061" y1="41961" x2="10909" y2="34353"/>
                          <a14:foregroundMark x1="10909" y1="34353" x2="10485" y2="31294"/>
                          <a14:foregroundMark x1="10061" y1="21961" x2="14303" y2="31922"/>
                          <a14:foregroundMark x1="14303" y1="31922" x2="15394" y2="32863"/>
                          <a14:foregroundMark x1="25576" y1="32863" x2="33333" y2="23451"/>
                          <a14:foregroundMark x1="33333" y1="23451" x2="33333" y2="23451"/>
                          <a14:foregroundMark x1="6485" y1="41569" x2="3515" y2="40627"/>
                          <a14:foregroundMark x1="4667" y1="67765" x2="7818" y2="69333"/>
                          <a14:foregroundMark x1="82485" y1="70510" x2="87697" y2="71451"/>
                          <a14:foregroundMark x1="76364" y1="70824" x2="72485" y2="70824"/>
                        </a14:backgroundRemoval>
                      </a14:imgEffect>
                    </a14:imgLayer>
                  </a14:imgProps>
                </a:ext>
              </a:extLst>
            </a:blip>
            <a:srcRect t="16366" b="25604"/>
            <a:stretch/>
          </p:blipFill>
          <p:spPr>
            <a:xfrm>
              <a:off x="3851035" y="6109252"/>
              <a:ext cx="3851035" cy="748748"/>
            </a:xfrm>
            <a:prstGeom prst="rect">
              <a:avLst/>
            </a:prstGeom>
          </p:spPr>
        </p:pic>
        <p:pic>
          <p:nvPicPr>
            <p:cNvPr id="11" name="Imagen 10">
              <a:extLst>
                <a:ext uri="{FF2B5EF4-FFF2-40B4-BE49-F238E27FC236}">
                  <a16:creationId xmlns:a16="http://schemas.microsoft.com/office/drawing/2014/main" id="{D896FA79-E3A7-48FD-A11B-3DE9902AE492}"/>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9216" b="71451" l="1697" r="99273">
                          <a14:foregroundMark x1="10061" y1="19294" x2="5758" y2="65961"/>
                          <a14:foregroundMark x1="67152" y1="20471" x2="74121" y2="39765"/>
                          <a14:foregroundMark x1="88727" y1="23216" x2="92909" y2="63294"/>
                          <a14:foregroundMark x1="77879" y1="41569" x2="68364" y2="44078"/>
                          <a14:foregroundMark x1="68364" y1="44078" x2="63394" y2="57882"/>
                          <a14:foregroundMark x1="63394" y1="57882" x2="62242" y2="66902"/>
                          <a14:foregroundMark x1="85152" y1="68706" x2="85273" y2="55294"/>
                          <a14:foregroundMark x1="85273" y1="55294" x2="89576" y2="26118"/>
                          <a14:foregroundMark x1="89576" y1="26118" x2="89515" y2="25882"/>
                          <a14:foregroundMark x1="94242" y1="34039" x2="95515" y2="65098"/>
                          <a14:foregroundMark x1="95515" y1="65098" x2="96182" y2="69333"/>
                          <a14:foregroundMark x1="16909" y1="68078" x2="12121" y2="68392"/>
                          <a14:foregroundMark x1="23636" y1="67216" x2="28545" y2="68392"/>
                          <a14:foregroundMark x1="32727" y1="68706" x2="27879" y2="57490"/>
                          <a14:foregroundMark x1="27879" y1="57490" x2="1697" y2="49098"/>
                          <a14:foregroundMark x1="1697" y1="49098" x2="4667" y2="42745"/>
                          <a14:foregroundMark x1="99333" y1="38588" x2="99333" y2="66902"/>
                          <a14:foregroundMark x1="33030" y1="66588" x2="36606" y2="70196"/>
                          <a14:foregroundMark x1="27939" y1="20471" x2="36000" y2="40392"/>
                          <a14:foregroundMark x1="36000" y1="40392" x2="36000" y2="40392"/>
                          <a14:foregroundMark x1="5758" y1="35216" x2="15333" y2="47216"/>
                          <a14:foregroundMark x1="15333" y1="47216" x2="78182" y2="58510"/>
                          <a14:foregroundMark x1="78182" y1="58510" x2="86485" y2="54588"/>
                          <a14:foregroundMark x1="86485" y1="54588" x2="89636" y2="61490"/>
                          <a14:foregroundMark x1="37333" y1="40627" x2="20061" y2="41961"/>
                          <a14:foregroundMark x1="20061" y1="41961" x2="10909" y2="34353"/>
                          <a14:foregroundMark x1="10909" y1="34353" x2="10485" y2="31294"/>
                          <a14:foregroundMark x1="10061" y1="21961" x2="14303" y2="31922"/>
                          <a14:foregroundMark x1="14303" y1="31922" x2="15394" y2="32863"/>
                          <a14:foregroundMark x1="25576" y1="32863" x2="33333" y2="23451"/>
                          <a14:foregroundMark x1="33333" y1="23451" x2="33333" y2="23451"/>
                          <a14:foregroundMark x1="6485" y1="41569" x2="3515" y2="40627"/>
                          <a14:foregroundMark x1="4667" y1="67765" x2="7818" y2="69333"/>
                          <a14:foregroundMark x1="82485" y1="70510" x2="87697" y2="71451"/>
                          <a14:foregroundMark x1="76364" y1="70824" x2="72485" y2="70824"/>
                        </a14:backgroundRemoval>
                      </a14:imgEffect>
                    </a14:imgLayer>
                  </a14:imgProps>
                </a:ext>
              </a:extLst>
            </a:blip>
            <a:srcRect t="16366" r="62557" b="25604"/>
            <a:stretch/>
          </p:blipFill>
          <p:spPr>
            <a:xfrm>
              <a:off x="7702070" y="6109252"/>
              <a:ext cx="1441930" cy="748748"/>
            </a:xfrm>
            <a:prstGeom prst="rect">
              <a:avLst/>
            </a:prstGeom>
          </p:spPr>
        </p:pic>
      </p:grpSp>
      <p:graphicFrame>
        <p:nvGraphicFramePr>
          <p:cNvPr id="12" name="4 Tabla">
            <a:extLst>
              <a:ext uri="{FF2B5EF4-FFF2-40B4-BE49-F238E27FC236}">
                <a16:creationId xmlns:a16="http://schemas.microsoft.com/office/drawing/2014/main" id="{40A4A529-7D29-4FBF-BA72-00E6C1334895}"/>
              </a:ext>
            </a:extLst>
          </p:cNvPr>
          <p:cNvGraphicFramePr>
            <a:graphicFrameLocks noGrp="1"/>
          </p:cNvGraphicFramePr>
          <p:nvPr>
            <p:extLst>
              <p:ext uri="{D42A27DB-BD31-4B8C-83A1-F6EECF244321}">
                <p14:modId xmlns:p14="http://schemas.microsoft.com/office/powerpoint/2010/main" val="2648040892"/>
              </p:ext>
            </p:extLst>
          </p:nvPr>
        </p:nvGraphicFramePr>
        <p:xfrm>
          <a:off x="127592" y="3981283"/>
          <a:ext cx="8928992" cy="2263676"/>
        </p:xfrm>
        <a:graphic>
          <a:graphicData uri="http://schemas.openxmlformats.org/drawingml/2006/table">
            <a:tbl>
              <a:tblPr firstRow="1" bandRow="1">
                <a:tableStyleId>{5940675A-B579-460E-94D1-54222C63F5DA}</a:tableStyleId>
              </a:tblPr>
              <a:tblGrid>
                <a:gridCol w="1944216">
                  <a:extLst>
                    <a:ext uri="{9D8B030D-6E8A-4147-A177-3AD203B41FA5}">
                      <a16:colId xmlns:a16="http://schemas.microsoft.com/office/drawing/2014/main" val="20000"/>
                    </a:ext>
                  </a:extLst>
                </a:gridCol>
                <a:gridCol w="2520280">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3312368">
                  <a:extLst>
                    <a:ext uri="{9D8B030D-6E8A-4147-A177-3AD203B41FA5}">
                      <a16:colId xmlns:a16="http://schemas.microsoft.com/office/drawing/2014/main" val="20003"/>
                    </a:ext>
                  </a:extLst>
                </a:gridCol>
              </a:tblGrid>
              <a:tr h="405325">
                <a:tc>
                  <a:txBody>
                    <a:bodyPr/>
                    <a:lstStyle/>
                    <a:p>
                      <a:r>
                        <a:rPr lang="es-ES" sz="1000" dirty="0">
                          <a:latin typeface="Kristen ITC" pitchFamily="66" charset="0"/>
                        </a:rPr>
                        <a:t>Día:</a:t>
                      </a:r>
                      <a:r>
                        <a:rPr lang="es-ES" sz="1000" baseline="0" dirty="0">
                          <a:latin typeface="Kristen ITC" pitchFamily="66" charset="0"/>
                        </a:rPr>
                        <a:t> Miércoles  17 de noviembre</a:t>
                      </a:r>
                      <a:endParaRPr lang="es-ES" sz="1000" dirty="0">
                        <a:latin typeface="Kristen ITC" pitchFamily="66" charset="0"/>
                      </a:endParaRPr>
                    </a:p>
                  </a:txBody>
                  <a:tcPr>
                    <a:solidFill>
                      <a:srgbClr val="99FF99"/>
                    </a:solidFill>
                  </a:tcPr>
                </a:tc>
                <a:tc>
                  <a:txBody>
                    <a:bodyPr/>
                    <a:lstStyle/>
                    <a:p>
                      <a:pPr algn="ctr"/>
                      <a:r>
                        <a:rPr lang="es-ES" sz="1000" dirty="0">
                          <a:latin typeface="Kristen ITC" pitchFamily="66" charset="0"/>
                        </a:rPr>
                        <a:t>Clase en línea </a:t>
                      </a:r>
                    </a:p>
                  </a:txBody>
                  <a:tcPr>
                    <a:solidFill>
                      <a:srgbClr val="99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000" dirty="0">
                          <a:latin typeface="Kristen ITC" pitchFamily="66" charset="0"/>
                        </a:rPr>
                        <a:t>Actividad:</a:t>
                      </a:r>
                    </a:p>
                  </a:txBody>
                  <a:tcPr>
                    <a:solidFill>
                      <a:srgbClr val="99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100" dirty="0">
                          <a:latin typeface="Kristen ITC" pitchFamily="66" charset="0"/>
                        </a:rPr>
                        <a:t>Cuento motor: Los microbios </a:t>
                      </a:r>
                    </a:p>
                  </a:txBody>
                  <a:tcPr>
                    <a:solidFill>
                      <a:srgbClr val="99FF99"/>
                    </a:solidFill>
                  </a:tcPr>
                </a:tc>
                <a:extLst>
                  <a:ext uri="{0D108BD9-81ED-4DB2-BD59-A6C34878D82A}">
                    <a16:rowId xmlns:a16="http://schemas.microsoft.com/office/drawing/2014/main" val="10000"/>
                  </a:ext>
                </a:extLst>
              </a:tr>
              <a:tr h="467684">
                <a:tc>
                  <a:txBody>
                    <a:bodyPr/>
                    <a:lstStyle/>
                    <a:p>
                      <a:r>
                        <a:rPr lang="es-ES" sz="1000" dirty="0">
                          <a:latin typeface="Kristen ITC" pitchFamily="66" charset="0"/>
                        </a:rPr>
                        <a:t>Campo</a:t>
                      </a:r>
                      <a:r>
                        <a:rPr lang="es-ES" sz="1000" baseline="0" dirty="0">
                          <a:latin typeface="Kristen ITC" pitchFamily="66" charset="0"/>
                        </a:rPr>
                        <a:t> Formativo /Área de Desarrollo</a:t>
                      </a:r>
                      <a:endParaRPr lang="es-ES" sz="1000" dirty="0">
                        <a:latin typeface="Kristen ITC" pitchFamily="66" charset="0"/>
                      </a:endParaRPr>
                    </a:p>
                  </a:txBody>
                  <a:tcPr>
                    <a:solidFill>
                      <a:srgbClr val="99FF99"/>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lang="es-ES" sz="1200" dirty="0">
                          <a:latin typeface="Kristen ITC" pitchFamily="66" charset="0"/>
                        </a:rPr>
                        <a:t>Exploración y comprensión del mundo natural y social </a:t>
                      </a:r>
                    </a:p>
                  </a:txBody>
                  <a:tcPr>
                    <a:noFill/>
                  </a:tcPr>
                </a:tc>
                <a:tc rowSpan="3" gridSpan="2">
                  <a:txBody>
                    <a:bodyPr/>
                    <a:lstStyle/>
                    <a:p>
                      <a:r>
                        <a:rPr lang="es-MX" sz="1200" kern="1200" dirty="0">
                          <a:solidFill>
                            <a:schemeClr val="tx1"/>
                          </a:solidFill>
                          <a:effectLst/>
                          <a:latin typeface="Kristen ITC" panose="03050502040202030202" pitchFamily="66" charset="0"/>
                          <a:ea typeface="+mn-ea"/>
                          <a:cs typeface="+mn-cs"/>
                        </a:rPr>
                        <a:t>Responde ¿sabes que es un cuento motor? ¿alguna vez haz participado en uno? Escucha con atención las indicaciones de que es el cuento motor y como lo vamos a hacer. </a:t>
                      </a:r>
                    </a:p>
                    <a:p>
                      <a:r>
                        <a:rPr lang="es-MX" sz="1200" kern="1200" dirty="0">
                          <a:solidFill>
                            <a:schemeClr val="tx1"/>
                          </a:solidFill>
                          <a:effectLst/>
                          <a:latin typeface="Kristen ITC" panose="03050502040202030202" pitchFamily="66" charset="0"/>
                          <a:ea typeface="+mn-ea"/>
                          <a:cs typeface="+mn-cs"/>
                        </a:rPr>
                        <a:t>Después escucha el cuento motor “los microbios” en donde iras realizando las acciones que se mencionan dentro del cuento. Por ejemplo si dice que los niños se bañan, ellos harán movimientos simulando bañarse.</a:t>
                      </a:r>
                    </a:p>
                    <a:p>
                      <a:r>
                        <a:rPr lang="es-MX" sz="1200" kern="1200" dirty="0">
                          <a:solidFill>
                            <a:schemeClr val="tx1"/>
                          </a:solidFill>
                          <a:effectLst/>
                          <a:latin typeface="Kristen ITC" panose="03050502040202030202" pitchFamily="66" charset="0"/>
                          <a:ea typeface="+mn-ea"/>
                          <a:cs typeface="+mn-cs"/>
                        </a:rPr>
                        <a:t>procura tener los materiales que utilizaremos cerca de ti. </a:t>
                      </a:r>
                    </a:p>
                  </a:txBody>
                  <a:tcPr>
                    <a:noFill/>
                  </a:tcPr>
                </a:tc>
                <a:tc rowSpan="3" hMerge="1">
                  <a:txBody>
                    <a:bodyPr/>
                    <a:lstStyle/>
                    <a:p>
                      <a:endParaRPr lang="es-ES"/>
                    </a:p>
                  </a:txBody>
                  <a:tcPr/>
                </a:tc>
                <a:extLst>
                  <a:ext uri="{0D108BD9-81ED-4DB2-BD59-A6C34878D82A}">
                    <a16:rowId xmlns:a16="http://schemas.microsoft.com/office/drawing/2014/main" val="10001"/>
                  </a:ext>
                </a:extLst>
              </a:tr>
              <a:tr h="8730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000" dirty="0">
                        <a:latin typeface="Kristen ITC" pitchFamily="66"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000" dirty="0">
                          <a:latin typeface="Kristen ITC" pitchFamily="66" charset="0"/>
                        </a:rPr>
                        <a:t>Aprendizaje Esperado</a:t>
                      </a:r>
                    </a:p>
                    <a:p>
                      <a:endParaRPr lang="es-ES" sz="1000" dirty="0">
                        <a:latin typeface="Kristen ITC" pitchFamily="66" charset="0"/>
                      </a:endParaRPr>
                    </a:p>
                  </a:txBody>
                  <a:tcPr>
                    <a:solidFill>
                      <a:srgbClr val="99FF99"/>
                    </a:solidFill>
                  </a:tcPr>
                </a:tc>
                <a:tc>
                  <a:txBody>
                    <a:bodyPr/>
                    <a:lstStyle/>
                    <a:p>
                      <a:r>
                        <a:rPr lang="es-ES" sz="1200" dirty="0">
                          <a:latin typeface="Kristen ITC" pitchFamily="66" charset="0"/>
                        </a:rPr>
                        <a:t>Conoce medidas para evitar enfermedades </a:t>
                      </a:r>
                    </a:p>
                  </a:txBody>
                  <a:tcPr>
                    <a:noFill/>
                  </a:tcPr>
                </a:tc>
                <a:tc gridSpan="2"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200" dirty="0">
                        <a:latin typeface="Kristen ITC" pitchFamily="66" charset="0"/>
                      </a:endParaRPr>
                    </a:p>
                  </a:txBody>
                  <a:tcPr>
                    <a:noFill/>
                  </a:tcPr>
                </a:tc>
                <a:tc hMerge="1" vMerge="1">
                  <a:txBody>
                    <a:bodyPr/>
                    <a:lstStyle/>
                    <a:p>
                      <a:endParaRPr lang="es-ES"/>
                    </a:p>
                  </a:txBody>
                  <a:tcPr/>
                </a:tc>
                <a:extLst>
                  <a:ext uri="{0D108BD9-81ED-4DB2-BD59-A6C34878D82A}">
                    <a16:rowId xmlns:a16="http://schemas.microsoft.com/office/drawing/2014/main" val="10002"/>
                  </a:ext>
                </a:extLst>
              </a:tr>
              <a:tr h="5176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000" dirty="0">
                          <a:latin typeface="Kristen ITC" pitchFamily="66" charset="0"/>
                        </a:rPr>
                        <a:t>Organizador Curricular</a:t>
                      </a:r>
                      <a:r>
                        <a:rPr lang="es-ES" sz="1000" baseline="0" dirty="0">
                          <a:latin typeface="Kristen ITC" pitchFamily="66" charset="0"/>
                        </a:rPr>
                        <a:t> 1 y 2</a:t>
                      </a:r>
                      <a:endParaRPr lang="es-ES" sz="1000" dirty="0">
                        <a:latin typeface="Kristen ITC" pitchFamily="66" charset="0"/>
                      </a:endParaRPr>
                    </a:p>
                  </a:txBody>
                  <a:tcPr>
                    <a:solidFill>
                      <a:srgbClr val="99FF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000" dirty="0">
                          <a:latin typeface="Kristen ITC" pitchFamily="66" charset="0"/>
                        </a:rPr>
                        <a:t>Mundo natural / cuidado y salud </a:t>
                      </a:r>
                    </a:p>
                  </a:txBody>
                  <a:tcPr>
                    <a:noFill/>
                  </a:tcPr>
                </a:tc>
                <a:tc gridSpan="2" vMerge="1">
                  <a:txBody>
                    <a:bodyPr/>
                    <a:lstStyle/>
                    <a:p>
                      <a:endParaRPr lang="es-ES" sz="1200" dirty="0"/>
                    </a:p>
                  </a:txBody>
                  <a:tcPr/>
                </a:tc>
                <a:tc hMerge="1" vMerge="1">
                  <a:txBody>
                    <a:bodyPr/>
                    <a:lstStyle/>
                    <a:p>
                      <a:endParaRPr lang="es-ES"/>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13876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11 Tabla">
            <a:extLst>
              <a:ext uri="{FF2B5EF4-FFF2-40B4-BE49-F238E27FC236}">
                <a16:creationId xmlns:a16="http://schemas.microsoft.com/office/drawing/2014/main" id="{6742DB96-A5B3-4112-BC83-4CF683AA534B}"/>
              </a:ext>
            </a:extLst>
          </p:cNvPr>
          <p:cNvGraphicFramePr>
            <a:graphicFrameLocks noGrp="1"/>
          </p:cNvGraphicFramePr>
          <p:nvPr>
            <p:extLst>
              <p:ext uri="{D42A27DB-BD31-4B8C-83A1-F6EECF244321}">
                <p14:modId xmlns:p14="http://schemas.microsoft.com/office/powerpoint/2010/main" val="1441709242"/>
              </p:ext>
            </p:extLst>
          </p:nvPr>
        </p:nvGraphicFramePr>
        <p:xfrm>
          <a:off x="107504" y="2876424"/>
          <a:ext cx="8928992" cy="2499360"/>
        </p:xfrm>
        <a:graphic>
          <a:graphicData uri="http://schemas.openxmlformats.org/drawingml/2006/table">
            <a:tbl>
              <a:tblPr firstRow="1" bandRow="1">
                <a:tableStyleId>{5940675A-B579-460E-94D1-54222C63F5DA}</a:tableStyleId>
              </a:tblPr>
              <a:tblGrid>
                <a:gridCol w="1944215">
                  <a:extLst>
                    <a:ext uri="{9D8B030D-6E8A-4147-A177-3AD203B41FA5}">
                      <a16:colId xmlns:a16="http://schemas.microsoft.com/office/drawing/2014/main" val="20000"/>
                    </a:ext>
                  </a:extLst>
                </a:gridCol>
                <a:gridCol w="2520281">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3312368">
                  <a:extLst>
                    <a:ext uri="{9D8B030D-6E8A-4147-A177-3AD203B41FA5}">
                      <a16:colId xmlns:a16="http://schemas.microsoft.com/office/drawing/2014/main" val="20003"/>
                    </a:ext>
                  </a:extLst>
                </a:gridCol>
              </a:tblGrid>
              <a:tr h="243840">
                <a:tc>
                  <a:txBody>
                    <a:bodyPr/>
                    <a:lstStyle/>
                    <a:p>
                      <a:r>
                        <a:rPr lang="es-ES" sz="1000" dirty="0">
                          <a:latin typeface="Kristen ITC" pitchFamily="66" charset="0"/>
                        </a:rPr>
                        <a:t>Día: Viernes 19 de noviembre</a:t>
                      </a:r>
                    </a:p>
                  </a:txBody>
                  <a:tcPr>
                    <a:solidFill>
                      <a:srgbClr val="FFCCFF"/>
                    </a:solidFill>
                  </a:tcPr>
                </a:tc>
                <a:tc>
                  <a:txBody>
                    <a:bodyPr/>
                    <a:lstStyle/>
                    <a:p>
                      <a:r>
                        <a:rPr lang="es-ES" sz="1000" dirty="0">
                          <a:latin typeface="Kristen ITC" pitchFamily="66" charset="0"/>
                        </a:rPr>
                        <a:t>Se</a:t>
                      </a:r>
                      <a:r>
                        <a:rPr lang="es-ES" sz="1000" baseline="0" dirty="0">
                          <a:latin typeface="Kristen ITC" pitchFamily="66" charset="0"/>
                        </a:rPr>
                        <a:t> envía actividad por </a:t>
                      </a:r>
                      <a:r>
                        <a:rPr lang="es-ES" sz="1000" baseline="0" dirty="0" err="1">
                          <a:latin typeface="Kristen ITC" pitchFamily="66" charset="0"/>
                        </a:rPr>
                        <a:t>Whatsapp</a:t>
                      </a:r>
                      <a:endParaRPr lang="es-ES" sz="1000" dirty="0">
                        <a:latin typeface="Kristen ITC" pitchFamily="66" charset="0"/>
                      </a:endParaRPr>
                    </a:p>
                  </a:txBody>
                  <a:tcPr>
                    <a:solidFill>
                      <a:srgbClr val="FFC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000" dirty="0">
                          <a:latin typeface="Kristen ITC" pitchFamily="66" charset="0"/>
                        </a:rPr>
                        <a:t>Actividad:</a:t>
                      </a:r>
                      <a:r>
                        <a:rPr lang="es-ES" sz="1000" baseline="0" dirty="0">
                          <a:latin typeface="Kristen ITC" pitchFamily="66" charset="0"/>
                        </a:rPr>
                        <a:t> </a:t>
                      </a:r>
                      <a:endParaRPr lang="es-ES" sz="1000" dirty="0">
                        <a:latin typeface="Kristen ITC" pitchFamily="66" charset="0"/>
                      </a:endParaRPr>
                    </a:p>
                  </a:txBody>
                  <a:tcPr>
                    <a:solidFill>
                      <a:srgbClr val="FFC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100" dirty="0">
                          <a:latin typeface="Kristen ITC" pitchFamily="66" charset="0"/>
                        </a:rPr>
                        <a:t>¿Ya te lavaste las manos?</a:t>
                      </a:r>
                    </a:p>
                  </a:txBody>
                  <a:tcPr>
                    <a:solidFill>
                      <a:srgbClr val="FFCCFF"/>
                    </a:solidFill>
                  </a:tcPr>
                </a:tc>
                <a:extLst>
                  <a:ext uri="{0D108BD9-81ED-4DB2-BD59-A6C34878D82A}">
                    <a16:rowId xmlns:a16="http://schemas.microsoft.com/office/drawing/2014/main" val="10000"/>
                  </a:ext>
                </a:extLst>
              </a:tr>
              <a:tr h="427072">
                <a:tc>
                  <a:txBody>
                    <a:bodyPr/>
                    <a:lstStyle/>
                    <a:p>
                      <a:r>
                        <a:rPr lang="es-ES" sz="1000" dirty="0">
                          <a:latin typeface="Kristen ITC" pitchFamily="66" charset="0"/>
                        </a:rPr>
                        <a:t>Campo</a:t>
                      </a:r>
                      <a:r>
                        <a:rPr lang="es-ES" sz="1000" baseline="0" dirty="0">
                          <a:latin typeface="Kristen ITC" pitchFamily="66" charset="0"/>
                        </a:rPr>
                        <a:t> Formativo /Área de Desarrollo</a:t>
                      </a:r>
                      <a:endParaRPr lang="es-ES" sz="1000" dirty="0">
                        <a:latin typeface="Kristen ITC" pitchFamily="66" charset="0"/>
                      </a:endParaRPr>
                    </a:p>
                  </a:txBody>
                  <a:tcPr>
                    <a:solidFill>
                      <a:srgbClr val="FFCCFF"/>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lang="es-ES" sz="1200" dirty="0">
                          <a:latin typeface="Kristen ITC" pitchFamily="66" charset="0"/>
                        </a:rPr>
                        <a:t>Lenguaje y comunicación </a:t>
                      </a:r>
                    </a:p>
                  </a:txBody>
                  <a:tcPr>
                    <a:noFill/>
                  </a:tcPr>
                </a:tc>
                <a:tc rowSpan="3" gridSpan="2">
                  <a:txBody>
                    <a:bodyPr/>
                    <a:lstStyle/>
                    <a:p>
                      <a:r>
                        <a:rPr lang="es-MX" sz="1100" kern="1200" dirty="0">
                          <a:solidFill>
                            <a:schemeClr val="tx1"/>
                          </a:solidFill>
                          <a:effectLst/>
                          <a:latin typeface="Kristen ITC" panose="03050502040202030202" pitchFamily="66" charset="0"/>
                          <a:ea typeface="+mn-ea"/>
                          <a:cs typeface="+mn-cs"/>
                        </a:rPr>
                        <a:t>Responde ¿sabes que son los señalamientos? ¿haz visto alguno?  ¿Dónde los podemos ver? ¿te gustaría realizar uno? </a:t>
                      </a:r>
                    </a:p>
                    <a:p>
                      <a:r>
                        <a:rPr lang="es-MX" sz="1100" kern="1200" dirty="0">
                          <a:solidFill>
                            <a:schemeClr val="tx1"/>
                          </a:solidFill>
                          <a:effectLst/>
                          <a:latin typeface="Kristen ITC" panose="03050502040202030202" pitchFamily="66" charset="0"/>
                          <a:ea typeface="+mn-ea"/>
                          <a:cs typeface="+mn-cs"/>
                        </a:rPr>
                        <a:t>Observa el video </a:t>
                      </a:r>
                      <a:r>
                        <a:rPr lang="es-MX" sz="1100" dirty="0">
                          <a:hlinkClick r:id="rId2"/>
                        </a:rPr>
                        <a:t>Señalamientos #Preescolar - YouTube</a:t>
                      </a:r>
                      <a:endParaRPr lang="es-MX" sz="1100" kern="1200" dirty="0">
                        <a:solidFill>
                          <a:schemeClr val="tx1"/>
                        </a:solidFill>
                        <a:effectLst/>
                        <a:latin typeface="Kristen ITC" panose="03050502040202030202" pitchFamily="66" charset="0"/>
                        <a:ea typeface="+mn-ea"/>
                        <a:cs typeface="+mn-cs"/>
                      </a:endParaRPr>
                    </a:p>
                    <a:p>
                      <a:r>
                        <a:rPr lang="es-MX" sz="1100" kern="1200" dirty="0">
                          <a:solidFill>
                            <a:schemeClr val="tx1"/>
                          </a:solidFill>
                          <a:effectLst/>
                          <a:latin typeface="Kristen ITC" panose="03050502040202030202" pitchFamily="66" charset="0"/>
                          <a:ea typeface="+mn-ea"/>
                          <a:cs typeface="+mn-cs"/>
                        </a:rPr>
                        <a:t>Vamos a realizar un señalamiento del correcto lavado de manos y así no tener microbios en nuestro cuerpo y evitar enfermarnos . </a:t>
                      </a:r>
                    </a:p>
                    <a:p>
                      <a:r>
                        <a:rPr lang="es-MX" sz="1100" kern="1200" dirty="0">
                          <a:solidFill>
                            <a:schemeClr val="tx1"/>
                          </a:solidFill>
                          <a:effectLst/>
                          <a:latin typeface="Kristen ITC" panose="03050502040202030202" pitchFamily="66" charset="0"/>
                          <a:ea typeface="+mn-ea"/>
                          <a:cs typeface="+mn-cs"/>
                        </a:rPr>
                        <a:t>Utilizaras tus manitas para hacer el señalamiento, puedes calcarlas y después decorarlas con confeti, papelitos de colores, sopita o algún material que tengas en casita o también puede pintar todas tus manos y marcarlas en la hoja. </a:t>
                      </a:r>
                    </a:p>
                    <a:p>
                      <a:r>
                        <a:rPr lang="es-MX" sz="1100" kern="1200" dirty="0">
                          <a:solidFill>
                            <a:schemeClr val="tx1"/>
                          </a:solidFill>
                          <a:effectLst/>
                          <a:latin typeface="Kristen ITC" panose="03050502040202030202" pitchFamily="66" charset="0"/>
                          <a:ea typeface="+mn-ea"/>
                          <a:cs typeface="+mn-cs"/>
                        </a:rPr>
                        <a:t>¡Ahora lo podrás colocar en tu baño para que todos vean el correcto lavado de manos!</a:t>
                      </a:r>
                    </a:p>
                  </a:txBody>
                  <a:tcPr>
                    <a:noFill/>
                  </a:tcPr>
                </a:tc>
                <a:tc rowSpan="3" hMerge="1">
                  <a:txBody>
                    <a:bodyPr/>
                    <a:lstStyle/>
                    <a:p>
                      <a:endParaRPr lang="es-ES"/>
                    </a:p>
                  </a:txBody>
                  <a:tcPr/>
                </a:tc>
                <a:extLst>
                  <a:ext uri="{0D108BD9-81ED-4DB2-BD59-A6C34878D82A}">
                    <a16:rowId xmlns:a16="http://schemas.microsoft.com/office/drawing/2014/main" val="10001"/>
                  </a:ext>
                </a:extLst>
              </a:tr>
              <a:tr h="701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000" dirty="0">
                        <a:latin typeface="Kristen ITC" pitchFamily="66"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000" dirty="0">
                          <a:latin typeface="Kristen ITC" pitchFamily="66" charset="0"/>
                        </a:rPr>
                        <a:t>Aprendizaje Esperado</a:t>
                      </a:r>
                    </a:p>
                    <a:p>
                      <a:endParaRPr lang="es-ES" sz="1000" dirty="0">
                        <a:latin typeface="Kristen ITC" pitchFamily="66" charset="0"/>
                      </a:endParaRPr>
                    </a:p>
                  </a:txBody>
                  <a:tcPr>
                    <a:solidFill>
                      <a:srgbClr val="FF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050" dirty="0">
                          <a:latin typeface="Kristen ITC" panose="03050502040202030202" pitchFamily="66" charset="0"/>
                        </a:rPr>
                        <a:t>Escribe instructivos, cartas, recados y señalamientos utilizando recursos propios.</a:t>
                      </a:r>
                      <a:endParaRPr lang="es-ES" sz="700" dirty="0">
                        <a:latin typeface="Kristen ITC" pitchFamily="66" charset="0"/>
                      </a:endParaRPr>
                    </a:p>
                  </a:txBody>
                  <a:tcPr>
                    <a:noFill/>
                  </a:tcPr>
                </a:tc>
                <a:tc gridSpan="2"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200" dirty="0">
                        <a:latin typeface="Kristen ITC" pitchFamily="66" charset="0"/>
                      </a:endParaRPr>
                    </a:p>
                  </a:txBody>
                  <a:tcPr>
                    <a:noFill/>
                  </a:tcPr>
                </a:tc>
                <a:tc hMerge="1" vMerge="1">
                  <a:txBody>
                    <a:bodyPr/>
                    <a:lstStyle/>
                    <a:p>
                      <a:endParaRPr lang="es-ES"/>
                    </a:p>
                  </a:txBody>
                  <a:tcPr/>
                </a:tc>
                <a:extLst>
                  <a:ext uri="{0D108BD9-81ED-4DB2-BD59-A6C34878D82A}">
                    <a16:rowId xmlns:a16="http://schemas.microsoft.com/office/drawing/2014/main" val="10002"/>
                  </a:ext>
                </a:extLst>
              </a:tr>
              <a:tr h="2140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000" dirty="0">
                          <a:latin typeface="Kristen ITC" pitchFamily="66" charset="0"/>
                        </a:rPr>
                        <a:t>Organizador Curricular</a:t>
                      </a:r>
                      <a:r>
                        <a:rPr lang="es-ES" sz="1000" baseline="0" dirty="0">
                          <a:latin typeface="Kristen ITC" pitchFamily="66" charset="0"/>
                        </a:rPr>
                        <a:t> 1 y 2</a:t>
                      </a:r>
                      <a:endParaRPr lang="es-ES" sz="1000" dirty="0">
                        <a:latin typeface="Kristen ITC" pitchFamily="66" charset="0"/>
                      </a:endParaRPr>
                    </a:p>
                  </a:txBody>
                  <a:tcPr>
                    <a:solidFill>
                      <a:srgbClr val="FF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050" dirty="0">
                          <a:latin typeface="Kristen ITC" pitchFamily="66" charset="0"/>
                        </a:rPr>
                        <a:t>Participación social / </a:t>
                      </a:r>
                      <a:r>
                        <a:rPr lang="es-MX" sz="1050" dirty="0">
                          <a:latin typeface="Kristen ITC" panose="03050502040202030202" pitchFamily="66" charset="0"/>
                        </a:rPr>
                        <a:t>Producción e interpretación de una diversidad de textos cotidianos</a:t>
                      </a:r>
                      <a:endParaRPr lang="es-ES" sz="1050" dirty="0">
                        <a:latin typeface="Kristen ITC" pitchFamily="66" charset="0"/>
                      </a:endParaRPr>
                    </a:p>
                  </a:txBody>
                  <a:tcPr>
                    <a:noFill/>
                  </a:tcPr>
                </a:tc>
                <a:tc gridSpan="2" vMerge="1">
                  <a:txBody>
                    <a:bodyPr/>
                    <a:lstStyle/>
                    <a:p>
                      <a:endParaRPr lang="es-ES" sz="1200" dirty="0"/>
                    </a:p>
                  </a:txBody>
                  <a:tcPr/>
                </a:tc>
                <a:tc hMerge="1" vMerge="1">
                  <a:txBody>
                    <a:bodyPr/>
                    <a:lstStyle/>
                    <a:p>
                      <a:endParaRPr lang="es-ES"/>
                    </a:p>
                  </a:txBody>
                  <a:tcPr/>
                </a:tc>
                <a:extLst>
                  <a:ext uri="{0D108BD9-81ED-4DB2-BD59-A6C34878D82A}">
                    <a16:rowId xmlns:a16="http://schemas.microsoft.com/office/drawing/2014/main" val="10003"/>
                  </a:ext>
                </a:extLst>
              </a:tr>
            </a:tbl>
          </a:graphicData>
        </a:graphic>
      </p:graphicFrame>
      <p:grpSp>
        <p:nvGrpSpPr>
          <p:cNvPr id="2" name="Grupo 1">
            <a:extLst>
              <a:ext uri="{FF2B5EF4-FFF2-40B4-BE49-F238E27FC236}">
                <a16:creationId xmlns:a16="http://schemas.microsoft.com/office/drawing/2014/main" id="{62860D99-D206-4828-A4FF-F49B4E332600}"/>
              </a:ext>
            </a:extLst>
          </p:cNvPr>
          <p:cNvGrpSpPr/>
          <p:nvPr/>
        </p:nvGrpSpPr>
        <p:grpSpPr>
          <a:xfrm>
            <a:off x="0" y="5769780"/>
            <a:ext cx="9144000" cy="1088220"/>
            <a:chOff x="0" y="6109252"/>
            <a:chExt cx="9144000" cy="748748"/>
          </a:xfrm>
        </p:grpSpPr>
        <p:pic>
          <p:nvPicPr>
            <p:cNvPr id="6" name="Imagen 5">
              <a:extLst>
                <a:ext uri="{FF2B5EF4-FFF2-40B4-BE49-F238E27FC236}">
                  <a16:creationId xmlns:a16="http://schemas.microsoft.com/office/drawing/2014/main" id="{59EF32FF-91E4-4206-9BE0-24EB94B5B46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9216" b="71451" l="1697" r="99273">
                          <a14:foregroundMark x1="10061" y1="19294" x2="5758" y2="65961"/>
                          <a14:foregroundMark x1="67152" y1="20471" x2="74121" y2="39765"/>
                          <a14:foregroundMark x1="88727" y1="23216" x2="92909" y2="63294"/>
                          <a14:foregroundMark x1="77879" y1="41569" x2="68364" y2="44078"/>
                          <a14:foregroundMark x1="68364" y1="44078" x2="63394" y2="57882"/>
                          <a14:foregroundMark x1="63394" y1="57882" x2="62242" y2="66902"/>
                          <a14:foregroundMark x1="85152" y1="68706" x2="85273" y2="55294"/>
                          <a14:foregroundMark x1="85273" y1="55294" x2="89576" y2="26118"/>
                          <a14:foregroundMark x1="89576" y1="26118" x2="89515" y2="25882"/>
                          <a14:foregroundMark x1="94242" y1="34039" x2="95515" y2="65098"/>
                          <a14:foregroundMark x1="95515" y1="65098" x2="96182" y2="69333"/>
                          <a14:foregroundMark x1="16909" y1="68078" x2="12121" y2="68392"/>
                          <a14:foregroundMark x1="23636" y1="67216" x2="28545" y2="68392"/>
                          <a14:foregroundMark x1="32727" y1="68706" x2="27879" y2="57490"/>
                          <a14:foregroundMark x1="27879" y1="57490" x2="1697" y2="49098"/>
                          <a14:foregroundMark x1="1697" y1="49098" x2="4667" y2="42745"/>
                          <a14:foregroundMark x1="99333" y1="38588" x2="99333" y2="66902"/>
                          <a14:foregroundMark x1="33030" y1="66588" x2="36606" y2="70196"/>
                          <a14:foregroundMark x1="27939" y1="20471" x2="36000" y2="40392"/>
                          <a14:foregroundMark x1="36000" y1="40392" x2="36000" y2="40392"/>
                          <a14:foregroundMark x1="5758" y1="35216" x2="15333" y2="47216"/>
                          <a14:foregroundMark x1="15333" y1="47216" x2="78182" y2="58510"/>
                          <a14:foregroundMark x1="78182" y1="58510" x2="86485" y2="54588"/>
                          <a14:foregroundMark x1="86485" y1="54588" x2="89636" y2="61490"/>
                          <a14:foregroundMark x1="37333" y1="40627" x2="20061" y2="41961"/>
                          <a14:foregroundMark x1="20061" y1="41961" x2="10909" y2="34353"/>
                          <a14:foregroundMark x1="10909" y1="34353" x2="10485" y2="31294"/>
                          <a14:foregroundMark x1="10061" y1="21961" x2="14303" y2="31922"/>
                          <a14:foregroundMark x1="14303" y1="31922" x2="15394" y2="32863"/>
                          <a14:foregroundMark x1="25576" y1="32863" x2="33333" y2="23451"/>
                          <a14:foregroundMark x1="33333" y1="23451" x2="33333" y2="23451"/>
                          <a14:foregroundMark x1="6485" y1="41569" x2="3515" y2="40627"/>
                          <a14:foregroundMark x1="4667" y1="67765" x2="7818" y2="69333"/>
                          <a14:foregroundMark x1="82485" y1="70510" x2="87697" y2="71451"/>
                          <a14:foregroundMark x1="76364" y1="70824" x2="72485" y2="70824"/>
                        </a14:backgroundRemoval>
                      </a14:imgEffect>
                    </a14:imgLayer>
                  </a14:imgProps>
                </a:ext>
              </a:extLst>
            </a:blip>
            <a:srcRect t="16366" b="25604"/>
            <a:stretch/>
          </p:blipFill>
          <p:spPr>
            <a:xfrm>
              <a:off x="0" y="6109252"/>
              <a:ext cx="3851035" cy="748748"/>
            </a:xfrm>
            <a:prstGeom prst="rect">
              <a:avLst/>
            </a:prstGeom>
          </p:spPr>
        </p:pic>
        <p:pic>
          <p:nvPicPr>
            <p:cNvPr id="7" name="Imagen 6">
              <a:extLst>
                <a:ext uri="{FF2B5EF4-FFF2-40B4-BE49-F238E27FC236}">
                  <a16:creationId xmlns:a16="http://schemas.microsoft.com/office/drawing/2014/main" id="{F7BC332E-118E-44B6-AA21-027C9266423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9216" b="71451" l="1697" r="99273">
                          <a14:foregroundMark x1="10061" y1="19294" x2="5758" y2="65961"/>
                          <a14:foregroundMark x1="67152" y1="20471" x2="74121" y2="39765"/>
                          <a14:foregroundMark x1="88727" y1="23216" x2="92909" y2="63294"/>
                          <a14:foregroundMark x1="77879" y1="41569" x2="68364" y2="44078"/>
                          <a14:foregroundMark x1="68364" y1="44078" x2="63394" y2="57882"/>
                          <a14:foregroundMark x1="63394" y1="57882" x2="62242" y2="66902"/>
                          <a14:foregroundMark x1="85152" y1="68706" x2="85273" y2="55294"/>
                          <a14:foregroundMark x1="85273" y1="55294" x2="89576" y2="26118"/>
                          <a14:foregroundMark x1="89576" y1="26118" x2="89515" y2="25882"/>
                          <a14:foregroundMark x1="94242" y1="34039" x2="95515" y2="65098"/>
                          <a14:foregroundMark x1="95515" y1="65098" x2="96182" y2="69333"/>
                          <a14:foregroundMark x1="16909" y1="68078" x2="12121" y2="68392"/>
                          <a14:foregroundMark x1="23636" y1="67216" x2="28545" y2="68392"/>
                          <a14:foregroundMark x1="32727" y1="68706" x2="27879" y2="57490"/>
                          <a14:foregroundMark x1="27879" y1="57490" x2="1697" y2="49098"/>
                          <a14:foregroundMark x1="1697" y1="49098" x2="4667" y2="42745"/>
                          <a14:foregroundMark x1="99333" y1="38588" x2="99333" y2="66902"/>
                          <a14:foregroundMark x1="33030" y1="66588" x2="36606" y2="70196"/>
                          <a14:foregroundMark x1="27939" y1="20471" x2="36000" y2="40392"/>
                          <a14:foregroundMark x1="36000" y1="40392" x2="36000" y2="40392"/>
                          <a14:foregroundMark x1="5758" y1="35216" x2="15333" y2="47216"/>
                          <a14:foregroundMark x1="15333" y1="47216" x2="78182" y2="58510"/>
                          <a14:foregroundMark x1="78182" y1="58510" x2="86485" y2="54588"/>
                          <a14:foregroundMark x1="86485" y1="54588" x2="89636" y2="61490"/>
                          <a14:foregroundMark x1="37333" y1="40627" x2="20061" y2="41961"/>
                          <a14:foregroundMark x1="20061" y1="41961" x2="10909" y2="34353"/>
                          <a14:foregroundMark x1="10909" y1="34353" x2="10485" y2="31294"/>
                          <a14:foregroundMark x1="10061" y1="21961" x2="14303" y2="31922"/>
                          <a14:foregroundMark x1="14303" y1="31922" x2="15394" y2="32863"/>
                          <a14:foregroundMark x1="25576" y1="32863" x2="33333" y2="23451"/>
                          <a14:foregroundMark x1="33333" y1="23451" x2="33333" y2="23451"/>
                          <a14:foregroundMark x1="6485" y1="41569" x2="3515" y2="40627"/>
                          <a14:foregroundMark x1="4667" y1="67765" x2="7818" y2="69333"/>
                          <a14:foregroundMark x1="82485" y1="70510" x2="87697" y2="71451"/>
                          <a14:foregroundMark x1="76364" y1="70824" x2="72485" y2="70824"/>
                        </a14:backgroundRemoval>
                      </a14:imgEffect>
                    </a14:imgLayer>
                  </a14:imgProps>
                </a:ext>
              </a:extLst>
            </a:blip>
            <a:srcRect t="16366" b="25604"/>
            <a:stretch/>
          </p:blipFill>
          <p:spPr>
            <a:xfrm>
              <a:off x="3851035" y="6109252"/>
              <a:ext cx="3851035" cy="748748"/>
            </a:xfrm>
            <a:prstGeom prst="rect">
              <a:avLst/>
            </a:prstGeom>
          </p:spPr>
        </p:pic>
        <p:pic>
          <p:nvPicPr>
            <p:cNvPr id="8" name="Imagen 7">
              <a:extLst>
                <a:ext uri="{FF2B5EF4-FFF2-40B4-BE49-F238E27FC236}">
                  <a16:creationId xmlns:a16="http://schemas.microsoft.com/office/drawing/2014/main" id="{AAF1778B-2303-43BE-9C69-655D01D6FFE2}"/>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9216" b="71451" l="1697" r="99273">
                          <a14:foregroundMark x1="10061" y1="19294" x2="5758" y2="65961"/>
                          <a14:foregroundMark x1="67152" y1="20471" x2="74121" y2="39765"/>
                          <a14:foregroundMark x1="88727" y1="23216" x2="92909" y2="63294"/>
                          <a14:foregroundMark x1="77879" y1="41569" x2="68364" y2="44078"/>
                          <a14:foregroundMark x1="68364" y1="44078" x2="63394" y2="57882"/>
                          <a14:foregroundMark x1="63394" y1="57882" x2="62242" y2="66902"/>
                          <a14:foregroundMark x1="85152" y1="68706" x2="85273" y2="55294"/>
                          <a14:foregroundMark x1="85273" y1="55294" x2="89576" y2="26118"/>
                          <a14:foregroundMark x1="89576" y1="26118" x2="89515" y2="25882"/>
                          <a14:foregroundMark x1="94242" y1="34039" x2="95515" y2="65098"/>
                          <a14:foregroundMark x1="95515" y1="65098" x2="96182" y2="69333"/>
                          <a14:foregroundMark x1="16909" y1="68078" x2="12121" y2="68392"/>
                          <a14:foregroundMark x1="23636" y1="67216" x2="28545" y2="68392"/>
                          <a14:foregroundMark x1="32727" y1="68706" x2="27879" y2="57490"/>
                          <a14:foregroundMark x1="27879" y1="57490" x2="1697" y2="49098"/>
                          <a14:foregroundMark x1="1697" y1="49098" x2="4667" y2="42745"/>
                          <a14:foregroundMark x1="99333" y1="38588" x2="99333" y2="66902"/>
                          <a14:foregroundMark x1="33030" y1="66588" x2="36606" y2="70196"/>
                          <a14:foregroundMark x1="27939" y1="20471" x2="36000" y2="40392"/>
                          <a14:foregroundMark x1="36000" y1="40392" x2="36000" y2="40392"/>
                          <a14:foregroundMark x1="5758" y1="35216" x2="15333" y2="47216"/>
                          <a14:foregroundMark x1="15333" y1="47216" x2="78182" y2="58510"/>
                          <a14:foregroundMark x1="78182" y1="58510" x2="86485" y2="54588"/>
                          <a14:foregroundMark x1="86485" y1="54588" x2="89636" y2="61490"/>
                          <a14:foregroundMark x1="37333" y1="40627" x2="20061" y2="41961"/>
                          <a14:foregroundMark x1="20061" y1="41961" x2="10909" y2="34353"/>
                          <a14:foregroundMark x1="10909" y1="34353" x2="10485" y2="31294"/>
                          <a14:foregroundMark x1="10061" y1="21961" x2="14303" y2="31922"/>
                          <a14:foregroundMark x1="14303" y1="31922" x2="15394" y2="32863"/>
                          <a14:foregroundMark x1="25576" y1="32863" x2="33333" y2="23451"/>
                          <a14:foregroundMark x1="33333" y1="23451" x2="33333" y2="23451"/>
                          <a14:foregroundMark x1="6485" y1="41569" x2="3515" y2="40627"/>
                          <a14:foregroundMark x1="4667" y1="67765" x2="7818" y2="69333"/>
                          <a14:foregroundMark x1="82485" y1="70510" x2="87697" y2="71451"/>
                          <a14:foregroundMark x1="76364" y1="70824" x2="72485" y2="70824"/>
                        </a14:backgroundRemoval>
                      </a14:imgEffect>
                    </a14:imgLayer>
                  </a14:imgProps>
                </a:ext>
              </a:extLst>
            </a:blip>
            <a:srcRect t="16366" r="62557" b="25604"/>
            <a:stretch/>
          </p:blipFill>
          <p:spPr>
            <a:xfrm>
              <a:off x="7702070" y="6109252"/>
              <a:ext cx="1441930" cy="748748"/>
            </a:xfrm>
            <a:prstGeom prst="rect">
              <a:avLst/>
            </a:prstGeom>
          </p:spPr>
        </p:pic>
      </p:grpSp>
      <p:graphicFrame>
        <p:nvGraphicFramePr>
          <p:cNvPr id="9" name="4 Tabla">
            <a:extLst>
              <a:ext uri="{FF2B5EF4-FFF2-40B4-BE49-F238E27FC236}">
                <a16:creationId xmlns:a16="http://schemas.microsoft.com/office/drawing/2014/main" id="{B33D33D6-F8EF-46FF-BE1E-54F28B976347}"/>
              </a:ext>
            </a:extLst>
          </p:cNvPr>
          <p:cNvGraphicFramePr>
            <a:graphicFrameLocks noGrp="1"/>
          </p:cNvGraphicFramePr>
          <p:nvPr>
            <p:extLst>
              <p:ext uri="{D42A27DB-BD31-4B8C-83A1-F6EECF244321}">
                <p14:modId xmlns:p14="http://schemas.microsoft.com/office/powerpoint/2010/main" val="646575338"/>
              </p:ext>
            </p:extLst>
          </p:nvPr>
        </p:nvGraphicFramePr>
        <p:xfrm>
          <a:off x="107504" y="632404"/>
          <a:ext cx="8928992" cy="1682384"/>
        </p:xfrm>
        <a:graphic>
          <a:graphicData uri="http://schemas.openxmlformats.org/drawingml/2006/table">
            <a:tbl>
              <a:tblPr firstRow="1" bandRow="1">
                <a:tableStyleId>{5940675A-B579-460E-94D1-54222C63F5DA}</a:tableStyleId>
              </a:tblPr>
              <a:tblGrid>
                <a:gridCol w="1944216">
                  <a:extLst>
                    <a:ext uri="{9D8B030D-6E8A-4147-A177-3AD203B41FA5}">
                      <a16:colId xmlns:a16="http://schemas.microsoft.com/office/drawing/2014/main" val="20000"/>
                    </a:ext>
                  </a:extLst>
                </a:gridCol>
                <a:gridCol w="2520280">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3312368">
                  <a:extLst>
                    <a:ext uri="{9D8B030D-6E8A-4147-A177-3AD203B41FA5}">
                      <a16:colId xmlns:a16="http://schemas.microsoft.com/office/drawing/2014/main" val="20003"/>
                    </a:ext>
                  </a:extLst>
                </a:gridCol>
              </a:tblGrid>
              <a:tr h="262458">
                <a:tc>
                  <a:txBody>
                    <a:bodyPr/>
                    <a:lstStyle/>
                    <a:p>
                      <a:r>
                        <a:rPr lang="es-ES" sz="1000" dirty="0">
                          <a:latin typeface="Kristen ITC" pitchFamily="66" charset="0"/>
                        </a:rPr>
                        <a:t>Día:</a:t>
                      </a:r>
                      <a:r>
                        <a:rPr lang="es-ES" sz="1000" baseline="0" dirty="0">
                          <a:latin typeface="Kristen ITC" pitchFamily="66" charset="0"/>
                        </a:rPr>
                        <a:t> </a:t>
                      </a:r>
                      <a:r>
                        <a:rPr lang="es-ES" sz="900" baseline="0" dirty="0">
                          <a:latin typeface="Kristen ITC" pitchFamily="66" charset="0"/>
                        </a:rPr>
                        <a:t>Jueves 18 de noviembre</a:t>
                      </a:r>
                      <a:endParaRPr lang="es-ES" sz="1000" dirty="0">
                        <a:latin typeface="Kristen ITC" pitchFamily="66" charset="0"/>
                      </a:endParaRPr>
                    </a:p>
                  </a:txBody>
                  <a:tcPr>
                    <a:solidFill>
                      <a:srgbClr val="FFFF99"/>
                    </a:solidFill>
                  </a:tcPr>
                </a:tc>
                <a:tc>
                  <a:txBody>
                    <a:bodyPr/>
                    <a:lstStyle/>
                    <a:p>
                      <a:pPr algn="ctr"/>
                      <a:r>
                        <a:rPr lang="es-ES" sz="1000" dirty="0">
                          <a:latin typeface="Kristen ITC" pitchFamily="66" charset="0"/>
                        </a:rPr>
                        <a:t>Clase en línea </a:t>
                      </a:r>
                    </a:p>
                  </a:txBody>
                  <a:tcPr>
                    <a:solidFill>
                      <a:srgbClr val="FF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000" dirty="0">
                          <a:latin typeface="Kristen ITC" pitchFamily="66" charset="0"/>
                        </a:rPr>
                        <a:t>Actividad:</a:t>
                      </a:r>
                    </a:p>
                  </a:txBody>
                  <a:tcPr>
                    <a:solidFill>
                      <a:srgbClr val="FF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100" dirty="0">
                          <a:latin typeface="Kristen ITC" pitchFamily="66" charset="0"/>
                        </a:rPr>
                        <a:t>¿Cuantos microbios son?</a:t>
                      </a:r>
                    </a:p>
                  </a:txBody>
                  <a:tcPr>
                    <a:solidFill>
                      <a:srgbClr val="FFFF99"/>
                    </a:solidFill>
                  </a:tcPr>
                </a:tc>
                <a:extLst>
                  <a:ext uri="{0D108BD9-81ED-4DB2-BD59-A6C34878D82A}">
                    <a16:rowId xmlns:a16="http://schemas.microsoft.com/office/drawing/2014/main" val="10000"/>
                  </a:ext>
                </a:extLst>
              </a:tr>
              <a:tr h="427072">
                <a:tc>
                  <a:txBody>
                    <a:bodyPr/>
                    <a:lstStyle/>
                    <a:p>
                      <a:r>
                        <a:rPr lang="es-ES" sz="1000" dirty="0">
                          <a:latin typeface="Kristen ITC" pitchFamily="66" charset="0"/>
                        </a:rPr>
                        <a:t>Campo</a:t>
                      </a:r>
                      <a:r>
                        <a:rPr lang="es-ES" sz="1000" baseline="0" dirty="0">
                          <a:latin typeface="Kristen ITC" pitchFamily="66" charset="0"/>
                        </a:rPr>
                        <a:t> Formativo /Área de Desarrollo</a:t>
                      </a:r>
                      <a:endParaRPr lang="es-ES" sz="1000" dirty="0">
                        <a:latin typeface="Kristen ITC" pitchFamily="66" charset="0"/>
                      </a:endParaRPr>
                    </a:p>
                  </a:txBody>
                  <a:tcPr>
                    <a:solidFill>
                      <a:srgbClr val="FFFF99"/>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lang="es-ES" sz="1200" dirty="0">
                          <a:latin typeface="Kristen ITC" pitchFamily="66" charset="0"/>
                        </a:rPr>
                        <a:t>Pensamiento</a:t>
                      </a:r>
                      <a:r>
                        <a:rPr lang="es-ES" sz="1200" baseline="0" dirty="0">
                          <a:latin typeface="Kristen ITC" pitchFamily="66" charset="0"/>
                        </a:rPr>
                        <a:t> Matemático</a:t>
                      </a:r>
                      <a:endParaRPr lang="es-ES" sz="1200" dirty="0">
                        <a:latin typeface="Kristen ITC" pitchFamily="66" charset="0"/>
                      </a:endParaRPr>
                    </a:p>
                  </a:txBody>
                  <a:tcPr>
                    <a:noFill/>
                  </a:tcPr>
                </a:tc>
                <a:tc rowSpan="3" gridSpan="2">
                  <a:txBody>
                    <a:bodyPr/>
                    <a:lstStyle/>
                    <a:p>
                      <a:r>
                        <a:rPr lang="es-MX" sz="1100" kern="1200" dirty="0">
                          <a:solidFill>
                            <a:schemeClr val="tx1"/>
                          </a:solidFill>
                          <a:effectLst/>
                          <a:latin typeface="Kristen ITC" panose="03050502040202030202" pitchFamily="66" charset="0"/>
                          <a:ea typeface="+mn-ea"/>
                          <a:cs typeface="+mn-cs"/>
                        </a:rPr>
                        <a:t>Ahora que ya sabes que son los microbios y que provocan diferentes enfermedades, ayúdale a Carlitos a contar cuantos microbios tiene en su pancita. </a:t>
                      </a:r>
                    </a:p>
                    <a:p>
                      <a:r>
                        <a:rPr lang="es-MX" sz="1100" kern="1200" dirty="0">
                          <a:solidFill>
                            <a:schemeClr val="tx1"/>
                          </a:solidFill>
                          <a:effectLst/>
                          <a:latin typeface="Kristen ITC" panose="03050502040202030202" pitchFamily="66" charset="0"/>
                          <a:ea typeface="+mn-ea"/>
                          <a:cs typeface="+mn-cs"/>
                        </a:rPr>
                        <a:t>Después los clasificaremos por colores. </a:t>
                      </a:r>
                    </a:p>
                    <a:p>
                      <a:r>
                        <a:rPr lang="es-MX" sz="1100" kern="1200" dirty="0">
                          <a:solidFill>
                            <a:schemeClr val="tx1"/>
                          </a:solidFill>
                          <a:effectLst/>
                          <a:latin typeface="Kristen ITC" panose="03050502040202030202" pitchFamily="66" charset="0"/>
                          <a:ea typeface="+mn-ea"/>
                          <a:cs typeface="+mn-cs"/>
                        </a:rPr>
                        <a:t>Responde ¿Qué debe de hacer Carlitos para evitar que vuelvan los microbios en su pancita? </a:t>
                      </a:r>
                    </a:p>
                  </a:txBody>
                  <a:tcPr>
                    <a:noFill/>
                  </a:tcPr>
                </a:tc>
                <a:tc rowSpan="3" hMerge="1">
                  <a:txBody>
                    <a:bodyPr/>
                    <a:lstStyle/>
                    <a:p>
                      <a:endParaRPr lang="es-ES"/>
                    </a:p>
                  </a:txBody>
                  <a:tcPr/>
                </a:tc>
                <a:extLst>
                  <a:ext uri="{0D108BD9-81ED-4DB2-BD59-A6C34878D82A}">
                    <a16:rowId xmlns:a16="http://schemas.microsoft.com/office/drawing/2014/main" val="10001"/>
                  </a:ext>
                </a:extLst>
              </a:tr>
              <a:tr h="7490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000" dirty="0">
                        <a:latin typeface="Kristen ITC" pitchFamily="66"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000" dirty="0">
                          <a:latin typeface="Kristen ITC" pitchFamily="66" charset="0"/>
                        </a:rPr>
                        <a:t>Aprendizaje Esperado</a:t>
                      </a:r>
                    </a:p>
                    <a:p>
                      <a:endParaRPr lang="es-ES" sz="1000" dirty="0">
                        <a:latin typeface="Kristen ITC" pitchFamily="66" charset="0"/>
                      </a:endParaRPr>
                    </a:p>
                  </a:txBody>
                  <a:tcPr>
                    <a:solidFill>
                      <a:srgbClr val="FFFF99"/>
                    </a:solidFill>
                  </a:tcPr>
                </a:tc>
                <a:tc>
                  <a:txBody>
                    <a:bodyPr/>
                    <a:lstStyle/>
                    <a:p>
                      <a:r>
                        <a:rPr lang="es-ES" sz="1000" dirty="0">
                          <a:latin typeface="Kristen ITC" pitchFamily="66" charset="0"/>
                        </a:rPr>
                        <a:t>Resuelve problemas a través del conteo y con acciones sobre las</a:t>
                      </a:r>
                      <a:r>
                        <a:rPr lang="es-ES" sz="1000" baseline="0" dirty="0">
                          <a:latin typeface="Kristen ITC" pitchFamily="66" charset="0"/>
                        </a:rPr>
                        <a:t> colecciones</a:t>
                      </a:r>
                      <a:endParaRPr lang="es-ES" sz="1000" dirty="0">
                        <a:latin typeface="Kristen ITC" pitchFamily="66" charset="0"/>
                      </a:endParaRPr>
                    </a:p>
                  </a:txBody>
                  <a:tcPr>
                    <a:noFill/>
                  </a:tcPr>
                </a:tc>
                <a:tc gridSpan="2"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200" dirty="0">
                        <a:latin typeface="Kristen ITC" pitchFamily="66" charset="0"/>
                      </a:endParaRPr>
                    </a:p>
                  </a:txBody>
                  <a:tcPr>
                    <a:noFill/>
                  </a:tcPr>
                </a:tc>
                <a:tc hMerge="1" vMerge="1">
                  <a:txBody>
                    <a:bodyPr/>
                    <a:lstStyle/>
                    <a:p>
                      <a:endParaRPr lang="es-ES"/>
                    </a:p>
                  </a:txBody>
                  <a:tcPr/>
                </a:tc>
                <a:extLst>
                  <a:ext uri="{0D108BD9-81ED-4DB2-BD59-A6C34878D82A}">
                    <a16:rowId xmlns:a16="http://schemas.microsoft.com/office/drawing/2014/main" val="10002"/>
                  </a:ext>
                </a:extLst>
              </a:tr>
              <a:tr h="243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000" dirty="0">
                          <a:latin typeface="Kristen ITC" pitchFamily="66" charset="0"/>
                        </a:rPr>
                        <a:t>Organizador Curricular</a:t>
                      </a:r>
                      <a:r>
                        <a:rPr lang="es-ES" sz="1000" baseline="0" dirty="0">
                          <a:latin typeface="Kristen ITC" pitchFamily="66" charset="0"/>
                        </a:rPr>
                        <a:t> 1 y 2</a:t>
                      </a:r>
                      <a:endParaRPr lang="es-ES" sz="1000" dirty="0">
                        <a:latin typeface="Kristen ITC" pitchFamily="66" charset="0"/>
                      </a:endParaRPr>
                    </a:p>
                  </a:txBody>
                  <a:tcPr>
                    <a:solidFill>
                      <a:srgbClr val="FFFF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000" dirty="0">
                          <a:latin typeface="Kristen ITC" pitchFamily="66" charset="0"/>
                        </a:rPr>
                        <a:t>Número algebra y variación/ Número</a:t>
                      </a:r>
                      <a:r>
                        <a:rPr lang="es-ES" sz="1000" baseline="0" dirty="0">
                          <a:latin typeface="Kristen ITC" pitchFamily="66" charset="0"/>
                        </a:rPr>
                        <a:t> </a:t>
                      </a:r>
                      <a:endParaRPr lang="es-ES" sz="1000" dirty="0">
                        <a:latin typeface="Kristen ITC" pitchFamily="66" charset="0"/>
                      </a:endParaRPr>
                    </a:p>
                  </a:txBody>
                  <a:tcPr>
                    <a:noFill/>
                  </a:tcPr>
                </a:tc>
                <a:tc gridSpan="2" vMerge="1">
                  <a:txBody>
                    <a:bodyPr/>
                    <a:lstStyle/>
                    <a:p>
                      <a:endParaRPr lang="es-ES" sz="1200" dirty="0"/>
                    </a:p>
                  </a:txBody>
                  <a:tcPr/>
                </a:tc>
                <a:tc hMerge="1" vMerge="1">
                  <a:txBody>
                    <a:bodyPr/>
                    <a:lstStyle/>
                    <a:p>
                      <a:endParaRPr lang="es-ES"/>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55744322"/>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7" name="Shape 1027"/>
        <p:cNvGrpSpPr/>
        <p:nvPr/>
      </p:nvGrpSpPr>
      <p:grpSpPr>
        <a:xfrm>
          <a:off x="0" y="0"/>
          <a:ext cx="0" cy="0"/>
          <a:chOff x="0" y="0"/>
          <a:chExt cx="0" cy="0"/>
        </a:xfrm>
      </p:grpSpPr>
      <p:graphicFrame>
        <p:nvGraphicFramePr>
          <p:cNvPr id="1028" name="Google Shape;1028;p1"/>
          <p:cNvGraphicFramePr/>
          <p:nvPr/>
        </p:nvGraphicFramePr>
        <p:xfrm>
          <a:off x="509378" y="220231"/>
          <a:ext cx="3000000" cy="3000000"/>
        </p:xfrm>
        <a:graphic>
          <a:graphicData uri="http://schemas.openxmlformats.org/drawingml/2006/table">
            <a:tbl>
              <a:tblPr bandRow="1" firstCol="1" firstRow="1">
                <a:noFill/>
                <a:tableStyleId>{75379D5C-EF7D-4E5B-B798-A60C98BDA130}</a:tableStyleId>
              </a:tblPr>
              <a:tblGrid>
                <a:gridCol w="8131025"/>
              </a:tblGrid>
              <a:tr h="1968450">
                <a:tc>
                  <a:txBody>
                    <a:bodyPr/>
                    <a:lstStyle/>
                    <a:p>
                      <a:pPr indent="0" lvl="0" marL="0" marR="0" rtl="0" algn="l">
                        <a:lnSpc>
                          <a:spcPct val="107000"/>
                        </a:lnSpc>
                        <a:spcBef>
                          <a:spcPts val="0"/>
                        </a:spcBef>
                        <a:spcAft>
                          <a:spcPts val="0"/>
                        </a:spcAft>
                        <a:buNone/>
                        <a:defRPr sz="1400" u="none" cap="none" strike="noStrike"/>
                      </a:pPr>
                      <a:r>
                        <a:rPr lang="es-MX" sz="1200"/>
                        <a:t>Adecuaciones Curriculares: </a:t>
                      </a:r>
                      <a:endParaRPr sz="1100"/>
                    </a:p>
                    <a:p>
                      <a:pPr indent="0" lvl="0" marL="0" marR="0" rtl="0" algn="l">
                        <a:lnSpc>
                          <a:spcPct val="107000"/>
                        </a:lnSpc>
                        <a:spcBef>
                          <a:spcPts val="800"/>
                        </a:spcBef>
                        <a:spcAft>
                          <a:spcPts val="0"/>
                        </a:spcAft>
                        <a:buNone/>
                        <a:defRPr sz="1400" u="none" cap="none" strike="noStrike"/>
                      </a:pPr>
                      <a:r>
                        <a:rPr lang="es-MX" sz="1200"/>
                        <a:t> </a:t>
                      </a:r>
                      <a:endParaRPr sz="1100"/>
                    </a:p>
                    <a:p>
                      <a:pPr indent="0" lvl="0" marL="0" marR="0" rtl="0" algn="l">
                        <a:lnSpc>
                          <a:spcPct val="107000"/>
                        </a:lnSpc>
                        <a:spcBef>
                          <a:spcPts val="800"/>
                        </a:spcBef>
                        <a:spcAft>
                          <a:spcPts val="0"/>
                        </a:spcAft>
                        <a:buNone/>
                        <a:defRPr sz="1400" u="none" cap="none" strike="noStrike"/>
                      </a:pPr>
                      <a:r>
                        <a:rPr lang="es-MX" sz="1200"/>
                        <a:t> </a:t>
                      </a:r>
                      <a:endParaRPr sz="1100"/>
                    </a:p>
                    <a:p>
                      <a:pPr indent="0" lvl="0" marL="0" marR="0" rtl="0" algn="l">
                        <a:lnSpc>
                          <a:spcPct val="107000"/>
                        </a:lnSpc>
                        <a:spcBef>
                          <a:spcPts val="800"/>
                        </a:spcBef>
                        <a:spcAft>
                          <a:spcPts val="0"/>
                        </a:spcAft>
                        <a:buNone/>
                        <a:defRPr sz="1400" u="none" cap="none" strike="noStrike"/>
                      </a:pPr>
                      <a:r>
                        <a:rPr lang="es-MX" sz="1200"/>
                        <a:t> </a:t>
                      </a:r>
                      <a:endParaRPr sz="1100"/>
                    </a:p>
                    <a:p>
                      <a:pPr indent="0" lvl="0" marL="0" marR="0" rtl="0" algn="l">
                        <a:lnSpc>
                          <a:spcPct val="107000"/>
                        </a:lnSpc>
                        <a:spcBef>
                          <a:spcPts val="800"/>
                        </a:spcBef>
                        <a:spcAft>
                          <a:spcPts val="0"/>
                        </a:spcAft>
                        <a:buNone/>
                        <a:defRPr sz="1400" u="none" cap="none" strike="noStrike"/>
                      </a:pPr>
                      <a:r>
                        <a:rPr lang="es-MX" sz="1200"/>
                        <a:t> </a:t>
                      </a:r>
                      <a:endParaRPr sz="1100"/>
                    </a:p>
                    <a:p>
                      <a:pPr indent="0" lvl="0" marL="0" marR="0" rtl="0" algn="l">
                        <a:lnSpc>
                          <a:spcPct val="107000"/>
                        </a:lnSpc>
                        <a:spcBef>
                          <a:spcPts val="800"/>
                        </a:spcBef>
                        <a:spcAft>
                          <a:spcPts val="0"/>
                        </a:spcAft>
                        <a:buNone/>
                        <a:defRPr sz="1400" u="none" cap="none" strike="noStrike"/>
                      </a:pPr>
                      <a:r>
                        <a:rPr lang="es-MX" sz="1200"/>
                        <a:t> </a:t>
                      </a:r>
                      <a:endParaRPr sz="1100"/>
                    </a:p>
                    <a:p>
                      <a:pPr indent="0" lvl="0" marL="0" marR="0" rtl="0" algn="l">
                        <a:lnSpc>
                          <a:spcPct val="107000"/>
                        </a:lnSpc>
                        <a:spcBef>
                          <a:spcPts val="800"/>
                        </a:spcBef>
                        <a:spcAft>
                          <a:spcPts val="0"/>
                        </a:spcAft>
                        <a:buNone/>
                        <a:defRPr sz="1400" u="none" cap="none" strike="noStrike"/>
                      </a:pPr>
                      <a:r>
                        <a:rPr lang="es-MX" sz="1200"/>
                        <a:t> </a:t>
                      </a:r>
                      <a:endParaRPr sz="1100">
                        <a:latin typeface="Calibri"/>
                        <a:ea typeface="Calibri"/>
                        <a:cs typeface="Calibri"/>
                        <a:sym typeface="Calibri"/>
                      </a:endParaRPr>
                    </a:p>
                  </a:txBody>
                  <a:tcPr marT="0" marB="0" marR="68525" marL="68525"/>
                </a:tc>
              </a:tr>
            </a:tbl>
          </a:graphicData>
        </a:graphic>
      </p:graphicFrame>
      <p:graphicFrame>
        <p:nvGraphicFramePr>
          <p:cNvPr id="1029" name="Google Shape;1029;p1"/>
          <p:cNvGraphicFramePr/>
          <p:nvPr/>
        </p:nvGraphicFramePr>
        <p:xfrm>
          <a:off x="509379" y="2371698"/>
          <a:ext cx="3000000" cy="3000000"/>
        </p:xfrm>
        <a:graphic>
          <a:graphicData uri="http://schemas.openxmlformats.org/drawingml/2006/table">
            <a:tbl>
              <a:tblPr bandRow="1" firstCol="1" firstRow="1">
                <a:noFill/>
                <a:tableStyleId>{75379D5C-EF7D-4E5B-B798-A60C98BDA130}</a:tableStyleId>
              </a:tblPr>
              <a:tblGrid>
                <a:gridCol w="8131025"/>
              </a:tblGrid>
              <a:tr h="2859775">
                <a:tc>
                  <a:txBody>
                    <a:bodyPr/>
                    <a:lstStyle/>
                    <a:p>
                      <a:pPr indent="0" lvl="0" marL="0" marR="0" rtl="0" algn="l">
                        <a:lnSpc>
                          <a:spcPct val="107000"/>
                        </a:lnSpc>
                        <a:spcBef>
                          <a:spcPts val="0"/>
                        </a:spcBef>
                        <a:spcAft>
                          <a:spcPts val="0"/>
                        </a:spcAft>
                        <a:buNone/>
                        <a:defRPr sz="1400" u="none" cap="none" strike="noStrike"/>
                      </a:pPr>
                      <a:r>
                        <a:rPr lang="es-MX" sz="1200"/>
                        <a:t>Observaciones:</a:t>
                      </a:r>
                      <a:endParaRPr sz="1100"/>
                    </a:p>
                    <a:p>
                      <a:pPr indent="0" lvl="0" marL="0" marR="0" rtl="0" algn="l">
                        <a:lnSpc>
                          <a:spcPct val="107000"/>
                        </a:lnSpc>
                        <a:spcBef>
                          <a:spcPts val="800"/>
                        </a:spcBef>
                        <a:spcAft>
                          <a:spcPts val="0"/>
                        </a:spcAft>
                        <a:buNone/>
                        <a:defRPr sz="1400" u="none" cap="none" strike="noStrike"/>
                      </a:pPr>
                      <a:r>
                        <a:rPr lang="es-MX" sz="1200"/>
                        <a:t> </a:t>
                      </a:r>
                      <a:endParaRPr sz="1100"/>
                    </a:p>
                    <a:p>
                      <a:pPr indent="0" lvl="0" marL="0" marR="0" rtl="0" algn="l">
                        <a:lnSpc>
                          <a:spcPct val="107000"/>
                        </a:lnSpc>
                        <a:spcBef>
                          <a:spcPts val="800"/>
                        </a:spcBef>
                        <a:spcAft>
                          <a:spcPts val="0"/>
                        </a:spcAft>
                        <a:buNone/>
                        <a:defRPr sz="1400" u="none" cap="none" strike="noStrike"/>
                      </a:pPr>
                      <a:r>
                        <a:rPr lang="es-MX" sz="1200"/>
                        <a:t> </a:t>
                      </a:r>
                      <a:endParaRPr sz="1100"/>
                    </a:p>
                    <a:p>
                      <a:pPr indent="0" lvl="0" marL="0" marR="0" rtl="0" algn="l">
                        <a:lnSpc>
                          <a:spcPct val="107000"/>
                        </a:lnSpc>
                        <a:spcBef>
                          <a:spcPts val="800"/>
                        </a:spcBef>
                        <a:spcAft>
                          <a:spcPts val="0"/>
                        </a:spcAft>
                        <a:buNone/>
                        <a:defRPr sz="1400" u="none" cap="none" strike="noStrike"/>
                      </a:pPr>
                      <a:r>
                        <a:rPr lang="es-MX" sz="1200"/>
                        <a:t> </a:t>
                      </a:r>
                      <a:endParaRPr sz="1100"/>
                    </a:p>
                    <a:p>
                      <a:pPr indent="0" lvl="0" marL="0" marR="0" rtl="0" algn="l">
                        <a:lnSpc>
                          <a:spcPct val="107000"/>
                        </a:lnSpc>
                        <a:spcBef>
                          <a:spcPts val="800"/>
                        </a:spcBef>
                        <a:spcAft>
                          <a:spcPts val="0"/>
                        </a:spcAft>
                        <a:buNone/>
                        <a:defRPr sz="1400" u="none" cap="none" strike="noStrike"/>
                      </a:pPr>
                      <a:r>
                        <a:rPr lang="es-MX" sz="1200"/>
                        <a:t> </a:t>
                      </a:r>
                      <a:endParaRPr sz="1100"/>
                    </a:p>
                    <a:p>
                      <a:pPr indent="0" lvl="0" marL="0" marR="0" rtl="0" algn="l">
                        <a:lnSpc>
                          <a:spcPct val="107000"/>
                        </a:lnSpc>
                        <a:spcBef>
                          <a:spcPts val="800"/>
                        </a:spcBef>
                        <a:spcAft>
                          <a:spcPts val="0"/>
                        </a:spcAft>
                        <a:buNone/>
                        <a:defRPr sz="1400" u="none" cap="none" strike="noStrike"/>
                      </a:pPr>
                      <a:r>
                        <a:rPr lang="es-MX" sz="1200"/>
                        <a:t> </a:t>
                      </a:r>
                      <a:endParaRPr sz="1100"/>
                    </a:p>
                    <a:p>
                      <a:pPr indent="0" lvl="0" marL="0" marR="0" rtl="0" algn="l">
                        <a:lnSpc>
                          <a:spcPct val="107000"/>
                        </a:lnSpc>
                        <a:spcBef>
                          <a:spcPts val="800"/>
                        </a:spcBef>
                        <a:spcAft>
                          <a:spcPts val="0"/>
                        </a:spcAft>
                        <a:buNone/>
                        <a:defRPr sz="1400" u="none" cap="none" strike="noStrike"/>
                      </a:pPr>
                      <a:r>
                        <a:rPr lang="es-MX" sz="1200"/>
                        <a:t> </a:t>
                      </a:r>
                      <a:endParaRPr sz="1100"/>
                    </a:p>
                    <a:p>
                      <a:pPr indent="0" lvl="0" marL="0" marR="0" rtl="0" algn="l">
                        <a:lnSpc>
                          <a:spcPct val="107000"/>
                        </a:lnSpc>
                        <a:spcBef>
                          <a:spcPts val="800"/>
                        </a:spcBef>
                        <a:spcAft>
                          <a:spcPts val="0"/>
                        </a:spcAft>
                        <a:buNone/>
                        <a:defRPr sz="1400" u="none" cap="none" strike="noStrike"/>
                      </a:pPr>
                      <a:r>
                        <a:rPr lang="es-MX" sz="1200"/>
                        <a:t> </a:t>
                      </a:r>
                      <a:endParaRPr sz="1100"/>
                    </a:p>
                    <a:p>
                      <a:pPr indent="0" lvl="0" marL="0" marR="0" rtl="0" algn="l">
                        <a:lnSpc>
                          <a:spcPct val="107000"/>
                        </a:lnSpc>
                        <a:spcBef>
                          <a:spcPts val="800"/>
                        </a:spcBef>
                        <a:spcAft>
                          <a:spcPts val="0"/>
                        </a:spcAft>
                        <a:buNone/>
                        <a:defRPr sz="1400" u="none" cap="none" strike="noStrike"/>
                      </a:pPr>
                      <a:r>
                        <a:rPr lang="es-MX" sz="1200"/>
                        <a:t> </a:t>
                      </a:r>
                      <a:endParaRPr sz="1100"/>
                    </a:p>
                    <a:p>
                      <a:pPr indent="0" lvl="0" marL="0" marR="0" rtl="0" algn="l">
                        <a:lnSpc>
                          <a:spcPct val="107000"/>
                        </a:lnSpc>
                        <a:spcBef>
                          <a:spcPts val="800"/>
                        </a:spcBef>
                        <a:spcAft>
                          <a:spcPts val="0"/>
                        </a:spcAft>
                        <a:buNone/>
                        <a:defRPr sz="1400" u="none" cap="none" strike="noStrike"/>
                      </a:pPr>
                      <a:r>
                        <a:rPr lang="es-MX" sz="1200"/>
                        <a:t> </a:t>
                      </a:r>
                      <a:endParaRPr sz="1100">
                        <a:latin typeface="Calibri"/>
                        <a:ea typeface="Calibri"/>
                        <a:cs typeface="Calibri"/>
                        <a:sym typeface="Calibri"/>
                      </a:endParaRPr>
                    </a:p>
                  </a:txBody>
                  <a:tcPr marT="0" marB="0" marR="68525" marL="68525"/>
                </a:tc>
              </a:tr>
            </a:tbl>
          </a:graphicData>
        </a:graphic>
      </p:graphicFrame>
      <p:sp>
        <p:nvSpPr>
          <p:cNvPr id="1030" name="Google Shape;1030;p1"/>
          <p:cNvSpPr/>
          <p:nvPr/>
        </p:nvSpPr>
        <p:spPr>
          <a:xfrm>
            <a:off x="509375" y="5764200"/>
            <a:ext cx="9144000" cy="1093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i="0" lang="es-MX" sz="1200" u="none" cap="none" strike="noStrike">
                <a:solidFill>
                  <a:schemeClr val="dk1"/>
                </a:solidFill>
                <a:latin typeface="Arial"/>
                <a:ea typeface="Arial"/>
                <a:cs typeface="Arial"/>
                <a:sym typeface="Arial"/>
              </a:rPr>
              <a:t>___________________________                                                                        _Martha Bi</a:t>
            </a:r>
            <a:r>
              <a:rPr b="1" lang="es-MX" sz="1200">
                <a:solidFill>
                  <a:schemeClr val="dk1"/>
                </a:solidFill>
              </a:rPr>
              <a:t>ridiana Mata Valdes</a:t>
            </a:r>
            <a:endParaRPr b="0" i="0" sz="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rPr b="1" i="0" lang="es-MX" sz="1200" u="none" cap="none" strike="noStrike">
                <a:solidFill>
                  <a:schemeClr val="dk1"/>
                </a:solidFill>
                <a:latin typeface="Arial"/>
                <a:ea typeface="Arial"/>
                <a:cs typeface="Arial"/>
                <a:sym typeface="Arial"/>
              </a:rPr>
              <a:t>Firma del estudiante normalista                                                                           Firma del profesor titular</a:t>
            </a:r>
            <a:endParaRPr b="0" i="0" sz="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rPr b="1" i="0" lang="es-MX" sz="1200" u="none" cap="none" strike="noStrike">
                <a:solidFill>
                  <a:schemeClr val="dk1"/>
                </a:solidFill>
                <a:latin typeface="Arial"/>
                <a:ea typeface="Arial"/>
                <a:cs typeface="Arial"/>
                <a:sym typeface="Arial"/>
              </a:rPr>
              <a:t>                                                               _____________________________                                              </a:t>
            </a:r>
            <a:endParaRPr b="0" i="0" sz="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rPr b="1" i="0" lang="es-MX" sz="1200" u="none" cap="none" strike="noStrike">
                <a:solidFill>
                  <a:schemeClr val="dk1"/>
                </a:solidFill>
                <a:latin typeface="Arial"/>
                <a:ea typeface="Arial"/>
                <a:cs typeface="Arial"/>
                <a:sym typeface="Arial"/>
              </a:rPr>
              <a:t>                                                                 Firma del docente de la normal</a:t>
            </a:r>
            <a:endParaRPr b="0" i="0" sz="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rPr b="1" i="0" lang="es-MX" sz="1200" u="none" cap="none" strike="noStrike">
                <a:solidFill>
                  <a:schemeClr val="dk1"/>
                </a:solidFill>
                <a:latin typeface="Arial"/>
                <a:ea typeface="Arial"/>
                <a:cs typeface="Arial"/>
                <a:sym typeface="Arial"/>
              </a:rPr>
              <a:t>                                                         Trayecto formativo de Pr</a:t>
            </a:r>
            <a:r>
              <a:rPr b="1" i="0" lang="es-MX" sz="1200" u="none" cap="none" strike="noStrike">
                <a:solidFill>
                  <a:schemeClr val="dk1"/>
                </a:solidFill>
                <a:latin typeface="Calibri"/>
                <a:ea typeface="Calibri"/>
                <a:cs typeface="Calibri"/>
                <a:sym typeface="Calibri"/>
              </a:rPr>
              <a:t>á</a:t>
            </a:r>
            <a:r>
              <a:rPr b="1" i="0" lang="es-MX" sz="1200" u="none" cap="none" strike="noStrike">
                <a:solidFill>
                  <a:schemeClr val="dk1"/>
                </a:solidFill>
                <a:latin typeface="Arial"/>
                <a:ea typeface="Arial"/>
                <a:cs typeface="Arial"/>
                <a:sym typeface="Arial"/>
              </a:rPr>
              <a:t>ctica profesional                                                                 </a:t>
            </a:r>
            <a:endParaRPr b="0" i="0" sz="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E58CDE2-BEFF-49A1-992C-3F77240BAA7A}"/>
              </a:ext>
            </a:extLst>
          </p:cNvPr>
          <p:cNvSpPr txBox="1"/>
          <p:nvPr/>
        </p:nvSpPr>
        <p:spPr>
          <a:xfrm>
            <a:off x="2458278" y="143082"/>
            <a:ext cx="4227444" cy="584775"/>
          </a:xfrm>
          <a:prstGeom prst="rect">
            <a:avLst/>
          </a:prstGeom>
          <a:noFill/>
        </p:spPr>
        <p:txBody>
          <a:bodyPr wrap="square" rtlCol="0">
            <a:spAutoFit/>
          </a:bodyPr>
          <a:lstStyle/>
          <a:p>
            <a:pPr algn="ctr"/>
            <a:r>
              <a:rPr lang="es-MX" sz="3200" b="1" dirty="0">
                <a:effectLst>
                  <a:outerShdw blurRad="38100" dist="38100" dir="2700000" algn="tl">
                    <a:srgbClr val="000000">
                      <a:alpha val="43137"/>
                    </a:srgbClr>
                  </a:outerShdw>
                </a:effectLst>
                <a:latin typeface="Kristen ITC" panose="03050502040202030202" pitchFamily="66" charset="0"/>
              </a:rPr>
              <a:t>Lista de cotejo </a:t>
            </a:r>
            <a:r>
              <a:rPr lang="es-MX" sz="1400" dirty="0"/>
              <a:t> </a:t>
            </a:r>
          </a:p>
        </p:txBody>
      </p:sp>
      <p:grpSp>
        <p:nvGrpSpPr>
          <p:cNvPr id="3" name="Grupo 2">
            <a:extLst>
              <a:ext uri="{FF2B5EF4-FFF2-40B4-BE49-F238E27FC236}">
                <a16:creationId xmlns:a16="http://schemas.microsoft.com/office/drawing/2014/main" id="{AA868DD6-CFA6-4E59-9F59-278F9B3AECBF}"/>
              </a:ext>
            </a:extLst>
          </p:cNvPr>
          <p:cNvGrpSpPr/>
          <p:nvPr/>
        </p:nvGrpSpPr>
        <p:grpSpPr>
          <a:xfrm>
            <a:off x="0" y="5769780"/>
            <a:ext cx="9144000" cy="1088220"/>
            <a:chOff x="0" y="6109252"/>
            <a:chExt cx="9144000" cy="748748"/>
          </a:xfrm>
        </p:grpSpPr>
        <p:pic>
          <p:nvPicPr>
            <p:cNvPr id="4" name="Imagen 3">
              <a:extLst>
                <a:ext uri="{FF2B5EF4-FFF2-40B4-BE49-F238E27FC236}">
                  <a16:creationId xmlns:a16="http://schemas.microsoft.com/office/drawing/2014/main" id="{0EE516C3-0ACA-41A4-A23A-415ACAF8C78C}"/>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9216" b="71451" l="1697" r="99273">
                          <a14:foregroundMark x1="10061" y1="19294" x2="5758" y2="65961"/>
                          <a14:foregroundMark x1="67152" y1="20471" x2="74121" y2="39765"/>
                          <a14:foregroundMark x1="88727" y1="23216" x2="92909" y2="63294"/>
                          <a14:foregroundMark x1="77879" y1="41569" x2="68364" y2="44078"/>
                          <a14:foregroundMark x1="68364" y1="44078" x2="63394" y2="57882"/>
                          <a14:foregroundMark x1="63394" y1="57882" x2="62242" y2="66902"/>
                          <a14:foregroundMark x1="85152" y1="68706" x2="85273" y2="55294"/>
                          <a14:foregroundMark x1="85273" y1="55294" x2="89576" y2="26118"/>
                          <a14:foregroundMark x1="89576" y1="26118" x2="89515" y2="25882"/>
                          <a14:foregroundMark x1="94242" y1="34039" x2="95515" y2="65098"/>
                          <a14:foregroundMark x1="95515" y1="65098" x2="96182" y2="69333"/>
                          <a14:foregroundMark x1="16909" y1="68078" x2="12121" y2="68392"/>
                          <a14:foregroundMark x1="23636" y1="67216" x2="28545" y2="68392"/>
                          <a14:foregroundMark x1="32727" y1="68706" x2="27879" y2="57490"/>
                          <a14:foregroundMark x1="27879" y1="57490" x2="1697" y2="49098"/>
                          <a14:foregroundMark x1="1697" y1="49098" x2="4667" y2="42745"/>
                          <a14:foregroundMark x1="99333" y1="38588" x2="99333" y2="66902"/>
                          <a14:foregroundMark x1="33030" y1="66588" x2="36606" y2="70196"/>
                          <a14:foregroundMark x1="27939" y1="20471" x2="36000" y2="40392"/>
                          <a14:foregroundMark x1="36000" y1="40392" x2="36000" y2="40392"/>
                          <a14:foregroundMark x1="5758" y1="35216" x2="15333" y2="47216"/>
                          <a14:foregroundMark x1="15333" y1="47216" x2="78182" y2="58510"/>
                          <a14:foregroundMark x1="78182" y1="58510" x2="86485" y2="54588"/>
                          <a14:foregroundMark x1="86485" y1="54588" x2="89636" y2="61490"/>
                          <a14:foregroundMark x1="37333" y1="40627" x2="20061" y2="41961"/>
                          <a14:foregroundMark x1="20061" y1="41961" x2="10909" y2="34353"/>
                          <a14:foregroundMark x1="10909" y1="34353" x2="10485" y2="31294"/>
                          <a14:foregroundMark x1="10061" y1="21961" x2="14303" y2="31922"/>
                          <a14:foregroundMark x1="14303" y1="31922" x2="15394" y2="32863"/>
                          <a14:foregroundMark x1="25576" y1="32863" x2="33333" y2="23451"/>
                          <a14:foregroundMark x1="33333" y1="23451" x2="33333" y2="23451"/>
                          <a14:foregroundMark x1="6485" y1="41569" x2="3515" y2="40627"/>
                          <a14:foregroundMark x1="4667" y1="67765" x2="7818" y2="69333"/>
                          <a14:foregroundMark x1="82485" y1="70510" x2="87697" y2="71451"/>
                          <a14:foregroundMark x1="76364" y1="70824" x2="72485" y2="70824"/>
                        </a14:backgroundRemoval>
                      </a14:imgEffect>
                    </a14:imgLayer>
                  </a14:imgProps>
                </a:ext>
              </a:extLst>
            </a:blip>
            <a:srcRect t="16366" b="25604"/>
            <a:stretch/>
          </p:blipFill>
          <p:spPr>
            <a:xfrm>
              <a:off x="0" y="6109252"/>
              <a:ext cx="3851035" cy="748748"/>
            </a:xfrm>
            <a:prstGeom prst="rect">
              <a:avLst/>
            </a:prstGeom>
          </p:spPr>
        </p:pic>
        <p:pic>
          <p:nvPicPr>
            <p:cNvPr id="5" name="Imagen 4">
              <a:extLst>
                <a:ext uri="{FF2B5EF4-FFF2-40B4-BE49-F238E27FC236}">
                  <a16:creationId xmlns:a16="http://schemas.microsoft.com/office/drawing/2014/main" id="{D0BDCEB3-B615-4899-B376-36A20EED533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9216" b="71451" l="1697" r="99273">
                          <a14:foregroundMark x1="10061" y1="19294" x2="5758" y2="65961"/>
                          <a14:foregroundMark x1="67152" y1="20471" x2="74121" y2="39765"/>
                          <a14:foregroundMark x1="88727" y1="23216" x2="92909" y2="63294"/>
                          <a14:foregroundMark x1="77879" y1="41569" x2="68364" y2="44078"/>
                          <a14:foregroundMark x1="68364" y1="44078" x2="63394" y2="57882"/>
                          <a14:foregroundMark x1="63394" y1="57882" x2="62242" y2="66902"/>
                          <a14:foregroundMark x1="85152" y1="68706" x2="85273" y2="55294"/>
                          <a14:foregroundMark x1="85273" y1="55294" x2="89576" y2="26118"/>
                          <a14:foregroundMark x1="89576" y1="26118" x2="89515" y2="25882"/>
                          <a14:foregroundMark x1="94242" y1="34039" x2="95515" y2="65098"/>
                          <a14:foregroundMark x1="95515" y1="65098" x2="96182" y2="69333"/>
                          <a14:foregroundMark x1="16909" y1="68078" x2="12121" y2="68392"/>
                          <a14:foregroundMark x1="23636" y1="67216" x2="28545" y2="68392"/>
                          <a14:foregroundMark x1="32727" y1="68706" x2="27879" y2="57490"/>
                          <a14:foregroundMark x1="27879" y1="57490" x2="1697" y2="49098"/>
                          <a14:foregroundMark x1="1697" y1="49098" x2="4667" y2="42745"/>
                          <a14:foregroundMark x1="99333" y1="38588" x2="99333" y2="66902"/>
                          <a14:foregroundMark x1="33030" y1="66588" x2="36606" y2="70196"/>
                          <a14:foregroundMark x1="27939" y1="20471" x2="36000" y2="40392"/>
                          <a14:foregroundMark x1="36000" y1="40392" x2="36000" y2="40392"/>
                          <a14:foregroundMark x1="5758" y1="35216" x2="15333" y2="47216"/>
                          <a14:foregroundMark x1="15333" y1="47216" x2="78182" y2="58510"/>
                          <a14:foregroundMark x1="78182" y1="58510" x2="86485" y2="54588"/>
                          <a14:foregroundMark x1="86485" y1="54588" x2="89636" y2="61490"/>
                          <a14:foregroundMark x1="37333" y1="40627" x2="20061" y2="41961"/>
                          <a14:foregroundMark x1="20061" y1="41961" x2="10909" y2="34353"/>
                          <a14:foregroundMark x1="10909" y1="34353" x2="10485" y2="31294"/>
                          <a14:foregroundMark x1="10061" y1="21961" x2="14303" y2="31922"/>
                          <a14:foregroundMark x1="14303" y1="31922" x2="15394" y2="32863"/>
                          <a14:foregroundMark x1="25576" y1="32863" x2="33333" y2="23451"/>
                          <a14:foregroundMark x1="33333" y1="23451" x2="33333" y2="23451"/>
                          <a14:foregroundMark x1="6485" y1="41569" x2="3515" y2="40627"/>
                          <a14:foregroundMark x1="4667" y1="67765" x2="7818" y2="69333"/>
                          <a14:foregroundMark x1="82485" y1="70510" x2="87697" y2="71451"/>
                          <a14:foregroundMark x1="76364" y1="70824" x2="72485" y2="70824"/>
                        </a14:backgroundRemoval>
                      </a14:imgEffect>
                    </a14:imgLayer>
                  </a14:imgProps>
                </a:ext>
              </a:extLst>
            </a:blip>
            <a:srcRect t="16366" b="25604"/>
            <a:stretch/>
          </p:blipFill>
          <p:spPr>
            <a:xfrm>
              <a:off x="3851035" y="6109252"/>
              <a:ext cx="3851035" cy="748748"/>
            </a:xfrm>
            <a:prstGeom prst="rect">
              <a:avLst/>
            </a:prstGeom>
          </p:spPr>
        </p:pic>
        <p:pic>
          <p:nvPicPr>
            <p:cNvPr id="6" name="Imagen 5">
              <a:extLst>
                <a:ext uri="{FF2B5EF4-FFF2-40B4-BE49-F238E27FC236}">
                  <a16:creationId xmlns:a16="http://schemas.microsoft.com/office/drawing/2014/main" id="{C1FCE4F7-B4E7-42A3-9FE1-EEC53385DC4F}"/>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9216" b="71451" l="1697" r="99273">
                          <a14:foregroundMark x1="10061" y1="19294" x2="5758" y2="65961"/>
                          <a14:foregroundMark x1="67152" y1="20471" x2="74121" y2="39765"/>
                          <a14:foregroundMark x1="88727" y1="23216" x2="92909" y2="63294"/>
                          <a14:foregroundMark x1="77879" y1="41569" x2="68364" y2="44078"/>
                          <a14:foregroundMark x1="68364" y1="44078" x2="63394" y2="57882"/>
                          <a14:foregroundMark x1="63394" y1="57882" x2="62242" y2="66902"/>
                          <a14:foregroundMark x1="85152" y1="68706" x2="85273" y2="55294"/>
                          <a14:foregroundMark x1="85273" y1="55294" x2="89576" y2="26118"/>
                          <a14:foregroundMark x1="89576" y1="26118" x2="89515" y2="25882"/>
                          <a14:foregroundMark x1="94242" y1="34039" x2="95515" y2="65098"/>
                          <a14:foregroundMark x1="95515" y1="65098" x2="96182" y2="69333"/>
                          <a14:foregroundMark x1="16909" y1="68078" x2="12121" y2="68392"/>
                          <a14:foregroundMark x1="23636" y1="67216" x2="28545" y2="68392"/>
                          <a14:foregroundMark x1="32727" y1="68706" x2="27879" y2="57490"/>
                          <a14:foregroundMark x1="27879" y1="57490" x2="1697" y2="49098"/>
                          <a14:foregroundMark x1="1697" y1="49098" x2="4667" y2="42745"/>
                          <a14:foregroundMark x1="99333" y1="38588" x2="99333" y2="66902"/>
                          <a14:foregroundMark x1="33030" y1="66588" x2="36606" y2="70196"/>
                          <a14:foregroundMark x1="27939" y1="20471" x2="36000" y2="40392"/>
                          <a14:foregroundMark x1="36000" y1="40392" x2="36000" y2="40392"/>
                          <a14:foregroundMark x1="5758" y1="35216" x2="15333" y2="47216"/>
                          <a14:foregroundMark x1="15333" y1="47216" x2="78182" y2="58510"/>
                          <a14:foregroundMark x1="78182" y1="58510" x2="86485" y2="54588"/>
                          <a14:foregroundMark x1="86485" y1="54588" x2="89636" y2="61490"/>
                          <a14:foregroundMark x1="37333" y1="40627" x2="20061" y2="41961"/>
                          <a14:foregroundMark x1="20061" y1="41961" x2="10909" y2="34353"/>
                          <a14:foregroundMark x1="10909" y1="34353" x2="10485" y2="31294"/>
                          <a14:foregroundMark x1="10061" y1="21961" x2="14303" y2="31922"/>
                          <a14:foregroundMark x1="14303" y1="31922" x2="15394" y2="32863"/>
                          <a14:foregroundMark x1="25576" y1="32863" x2="33333" y2="23451"/>
                          <a14:foregroundMark x1="33333" y1="23451" x2="33333" y2="23451"/>
                          <a14:foregroundMark x1="6485" y1="41569" x2="3515" y2="40627"/>
                          <a14:foregroundMark x1="4667" y1="67765" x2="7818" y2="69333"/>
                          <a14:foregroundMark x1="82485" y1="70510" x2="87697" y2="71451"/>
                          <a14:foregroundMark x1="76364" y1="70824" x2="72485" y2="70824"/>
                        </a14:backgroundRemoval>
                      </a14:imgEffect>
                    </a14:imgLayer>
                  </a14:imgProps>
                </a:ext>
              </a:extLst>
            </a:blip>
            <a:srcRect t="16366" r="62557" b="25604"/>
            <a:stretch/>
          </p:blipFill>
          <p:spPr>
            <a:xfrm>
              <a:off x="7702070" y="6109252"/>
              <a:ext cx="1441930" cy="748748"/>
            </a:xfrm>
            <a:prstGeom prst="rect">
              <a:avLst/>
            </a:prstGeom>
          </p:spPr>
        </p:pic>
      </p:grpSp>
      <p:graphicFrame>
        <p:nvGraphicFramePr>
          <p:cNvPr id="9" name="Tabla 9">
            <a:extLst>
              <a:ext uri="{FF2B5EF4-FFF2-40B4-BE49-F238E27FC236}">
                <a16:creationId xmlns:a16="http://schemas.microsoft.com/office/drawing/2014/main" id="{2DA51804-AF33-4AEA-AE10-C06BED5C6195}"/>
              </a:ext>
            </a:extLst>
          </p:cNvPr>
          <p:cNvGraphicFramePr>
            <a:graphicFrameLocks noGrp="1"/>
          </p:cNvGraphicFramePr>
          <p:nvPr>
            <p:extLst>
              <p:ext uri="{D42A27DB-BD31-4B8C-83A1-F6EECF244321}">
                <p14:modId xmlns:p14="http://schemas.microsoft.com/office/powerpoint/2010/main" val="378533009"/>
              </p:ext>
            </p:extLst>
          </p:nvPr>
        </p:nvGraphicFramePr>
        <p:xfrm>
          <a:off x="172277" y="727857"/>
          <a:ext cx="8799445" cy="5100320"/>
        </p:xfrm>
        <a:graphic>
          <a:graphicData uri="http://schemas.openxmlformats.org/drawingml/2006/table">
            <a:tbl>
              <a:tblPr firstRow="1" bandRow="1">
                <a:tableStyleId>{5940675A-B579-460E-94D1-54222C63F5DA}</a:tableStyleId>
              </a:tblPr>
              <a:tblGrid>
                <a:gridCol w="3042232">
                  <a:extLst>
                    <a:ext uri="{9D8B030D-6E8A-4147-A177-3AD203B41FA5}">
                      <a16:colId xmlns:a16="http://schemas.microsoft.com/office/drawing/2014/main" val="1061018039"/>
                    </a:ext>
                  </a:extLst>
                </a:gridCol>
                <a:gridCol w="1039439">
                  <a:extLst>
                    <a:ext uri="{9D8B030D-6E8A-4147-A177-3AD203B41FA5}">
                      <a16:colId xmlns:a16="http://schemas.microsoft.com/office/drawing/2014/main" val="1713300266"/>
                    </a:ext>
                  </a:extLst>
                </a:gridCol>
                <a:gridCol w="1378226">
                  <a:extLst>
                    <a:ext uri="{9D8B030D-6E8A-4147-A177-3AD203B41FA5}">
                      <a16:colId xmlns:a16="http://schemas.microsoft.com/office/drawing/2014/main" val="2659963229"/>
                    </a:ext>
                  </a:extLst>
                </a:gridCol>
                <a:gridCol w="1232452">
                  <a:extLst>
                    <a:ext uri="{9D8B030D-6E8A-4147-A177-3AD203B41FA5}">
                      <a16:colId xmlns:a16="http://schemas.microsoft.com/office/drawing/2014/main" val="49995870"/>
                    </a:ext>
                  </a:extLst>
                </a:gridCol>
                <a:gridCol w="2107096">
                  <a:extLst>
                    <a:ext uri="{9D8B030D-6E8A-4147-A177-3AD203B41FA5}">
                      <a16:colId xmlns:a16="http://schemas.microsoft.com/office/drawing/2014/main" val="405055622"/>
                    </a:ext>
                  </a:extLst>
                </a:gridCol>
              </a:tblGrid>
              <a:tr h="370840">
                <a:tc>
                  <a:txBody>
                    <a:bodyPr/>
                    <a:lstStyle/>
                    <a:p>
                      <a:pPr algn="ctr"/>
                      <a:r>
                        <a:rPr lang="es-MX" dirty="0">
                          <a:latin typeface="Kristen ITC" panose="03050502040202030202" pitchFamily="66" charset="0"/>
                        </a:rPr>
                        <a:t>Indicador </a:t>
                      </a:r>
                    </a:p>
                  </a:txBody>
                  <a:tcPr>
                    <a:solidFill>
                      <a:srgbClr val="99FF99"/>
                    </a:solidFill>
                  </a:tcPr>
                </a:tc>
                <a:tc>
                  <a:txBody>
                    <a:bodyPr/>
                    <a:lstStyle/>
                    <a:p>
                      <a:pPr algn="ctr"/>
                      <a:r>
                        <a:rPr lang="es-MX" dirty="0">
                          <a:latin typeface="Kristen ITC" panose="03050502040202030202" pitchFamily="66" charset="0"/>
                        </a:rPr>
                        <a:t>Lo hace </a:t>
                      </a:r>
                    </a:p>
                  </a:txBody>
                  <a:tcPr>
                    <a:solidFill>
                      <a:srgbClr val="99FF99"/>
                    </a:solidFill>
                  </a:tcPr>
                </a:tc>
                <a:tc>
                  <a:txBody>
                    <a:bodyPr/>
                    <a:lstStyle/>
                    <a:p>
                      <a:pPr algn="ctr"/>
                      <a:r>
                        <a:rPr lang="es-MX" dirty="0">
                          <a:latin typeface="Kristen ITC" panose="03050502040202030202" pitchFamily="66" charset="0"/>
                        </a:rPr>
                        <a:t>Lo hace con ayuda</a:t>
                      </a:r>
                    </a:p>
                  </a:txBody>
                  <a:tcPr>
                    <a:solidFill>
                      <a:srgbClr val="99FF99"/>
                    </a:solidFill>
                  </a:tcPr>
                </a:tc>
                <a:tc>
                  <a:txBody>
                    <a:bodyPr/>
                    <a:lstStyle/>
                    <a:p>
                      <a:pPr algn="ctr"/>
                      <a:r>
                        <a:rPr lang="es-MX" dirty="0">
                          <a:latin typeface="Kristen ITC" panose="03050502040202030202" pitchFamily="66" charset="0"/>
                        </a:rPr>
                        <a:t>No lo hace </a:t>
                      </a:r>
                    </a:p>
                  </a:txBody>
                  <a:tcPr>
                    <a:solidFill>
                      <a:srgbClr val="99FF99"/>
                    </a:solidFill>
                  </a:tcPr>
                </a:tc>
                <a:tc>
                  <a:txBody>
                    <a:bodyPr/>
                    <a:lstStyle/>
                    <a:p>
                      <a:pPr algn="ctr"/>
                      <a:r>
                        <a:rPr lang="es-MX" dirty="0">
                          <a:latin typeface="Kristen ITC" panose="03050502040202030202" pitchFamily="66" charset="0"/>
                        </a:rPr>
                        <a:t>Observaciones </a:t>
                      </a:r>
                    </a:p>
                  </a:txBody>
                  <a:tcPr>
                    <a:solidFill>
                      <a:srgbClr val="99FF99"/>
                    </a:solidFill>
                  </a:tcPr>
                </a:tc>
                <a:extLst>
                  <a:ext uri="{0D108BD9-81ED-4DB2-BD59-A6C34878D82A}">
                    <a16:rowId xmlns:a16="http://schemas.microsoft.com/office/drawing/2014/main" val="1681572508"/>
                  </a:ext>
                </a:extLst>
              </a:tr>
              <a:tr h="370840">
                <a:tc>
                  <a:txBody>
                    <a:bodyPr/>
                    <a:lstStyle/>
                    <a:p>
                      <a:r>
                        <a:rPr lang="es-MX" sz="1600" dirty="0">
                          <a:latin typeface="Kristen ITC" panose="03050502040202030202" pitchFamily="66" charset="0"/>
                        </a:rPr>
                        <a:t>Escucha con atención a las indicaciones </a:t>
                      </a:r>
                    </a:p>
                  </a:txBody>
                  <a:tcPr/>
                </a:tc>
                <a:tc>
                  <a:txBody>
                    <a:bodyPr/>
                    <a:lstStyle/>
                    <a:p>
                      <a:endParaRPr lang="es-MX" dirty="0"/>
                    </a:p>
                  </a:txBody>
                  <a:tcPr/>
                </a:tc>
                <a:tc>
                  <a:txBody>
                    <a:bodyPr/>
                    <a:lstStyle/>
                    <a:p>
                      <a:endParaRPr lang="es-MX" dirty="0"/>
                    </a:p>
                  </a:txBody>
                  <a:tcPr/>
                </a:tc>
                <a:tc>
                  <a:txBody>
                    <a:bodyPr/>
                    <a:lstStyle/>
                    <a:p>
                      <a:endParaRPr lang="es-MX" dirty="0"/>
                    </a:p>
                  </a:txBody>
                  <a:tcPr/>
                </a:tc>
                <a:tc>
                  <a:txBody>
                    <a:bodyPr/>
                    <a:lstStyle/>
                    <a:p>
                      <a:endParaRPr lang="es-MX" dirty="0"/>
                    </a:p>
                  </a:txBody>
                  <a:tcPr/>
                </a:tc>
                <a:extLst>
                  <a:ext uri="{0D108BD9-81ED-4DB2-BD59-A6C34878D82A}">
                    <a16:rowId xmlns:a16="http://schemas.microsoft.com/office/drawing/2014/main" val="27075452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600" dirty="0">
                          <a:latin typeface="Kristen ITC" panose="03050502040202030202" pitchFamily="66" charset="0"/>
                        </a:rPr>
                        <a:t>Realiza un collage con diversos materiales </a:t>
                      </a:r>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extLst>
                  <a:ext uri="{0D108BD9-81ED-4DB2-BD59-A6C34878D82A}">
                    <a16:rowId xmlns:a16="http://schemas.microsoft.com/office/drawing/2014/main" val="1229352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600" dirty="0">
                          <a:latin typeface="Kristen ITC" panose="03050502040202030202" pitchFamily="66" charset="0"/>
                        </a:rPr>
                        <a:t>Conoce medidas para evitar enfermedades </a:t>
                      </a:r>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extLst>
                  <a:ext uri="{0D108BD9-81ED-4DB2-BD59-A6C34878D82A}">
                    <a16:rowId xmlns:a16="http://schemas.microsoft.com/office/drawing/2014/main" val="142273604"/>
                  </a:ext>
                </a:extLst>
              </a:tr>
              <a:tr h="370840">
                <a:tc>
                  <a:txBody>
                    <a:bodyPr/>
                    <a:lstStyle/>
                    <a:p>
                      <a:r>
                        <a:rPr lang="es-MX" sz="1600" dirty="0">
                          <a:latin typeface="Kristen ITC" panose="03050502040202030202" pitchFamily="66" charset="0"/>
                        </a:rPr>
                        <a:t>Responde a distintos cuestionamientos </a:t>
                      </a:r>
                    </a:p>
                  </a:txBody>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a:p>
                  </a:txBody>
                  <a:tcPr/>
                </a:tc>
                <a:extLst>
                  <a:ext uri="{0D108BD9-81ED-4DB2-BD59-A6C34878D82A}">
                    <a16:rowId xmlns:a16="http://schemas.microsoft.com/office/drawing/2014/main" val="4149365598"/>
                  </a:ext>
                </a:extLst>
              </a:tr>
              <a:tr h="370840">
                <a:tc>
                  <a:txBody>
                    <a:bodyPr/>
                    <a:lstStyle/>
                    <a:p>
                      <a:r>
                        <a:rPr lang="es-MX" sz="1600" dirty="0">
                          <a:latin typeface="Kristen ITC" panose="03050502040202030202" pitchFamily="66" charset="0"/>
                        </a:rPr>
                        <a:t>Resuelve problemas a través del conteo </a:t>
                      </a:r>
                    </a:p>
                  </a:txBody>
                  <a:tcPr/>
                </a:tc>
                <a:tc>
                  <a:txBody>
                    <a:bodyPr/>
                    <a:lstStyle/>
                    <a:p>
                      <a:endParaRPr lang="es-MX"/>
                    </a:p>
                  </a:txBody>
                  <a:tcPr/>
                </a:tc>
                <a:tc>
                  <a:txBody>
                    <a:bodyPr/>
                    <a:lstStyle/>
                    <a:p>
                      <a:endParaRPr lang="es-MX" dirty="0"/>
                    </a:p>
                  </a:txBody>
                  <a:tcPr/>
                </a:tc>
                <a:tc>
                  <a:txBody>
                    <a:bodyPr/>
                    <a:lstStyle/>
                    <a:p>
                      <a:endParaRPr lang="es-MX" dirty="0"/>
                    </a:p>
                  </a:txBody>
                  <a:tcPr/>
                </a:tc>
                <a:tc>
                  <a:txBody>
                    <a:bodyPr/>
                    <a:lstStyle/>
                    <a:p>
                      <a:endParaRPr lang="es-MX"/>
                    </a:p>
                  </a:txBody>
                  <a:tcPr/>
                </a:tc>
                <a:extLst>
                  <a:ext uri="{0D108BD9-81ED-4DB2-BD59-A6C34878D82A}">
                    <a16:rowId xmlns:a16="http://schemas.microsoft.com/office/drawing/2014/main" val="4102517277"/>
                  </a:ext>
                </a:extLst>
              </a:tr>
              <a:tr h="370840">
                <a:tc>
                  <a:txBody>
                    <a:bodyPr/>
                    <a:lstStyle/>
                    <a:p>
                      <a:r>
                        <a:rPr lang="es-MX" sz="1600" dirty="0">
                          <a:latin typeface="Kristen ITC" panose="03050502040202030202" pitchFamily="66" charset="0"/>
                        </a:rPr>
                        <a:t>Clasifica por colores </a:t>
                      </a:r>
                    </a:p>
                  </a:txBody>
                  <a:tcPr/>
                </a:tc>
                <a:tc>
                  <a:txBody>
                    <a:bodyPr/>
                    <a:lstStyle/>
                    <a:p>
                      <a:endParaRPr lang="es-MX"/>
                    </a:p>
                  </a:txBody>
                  <a:tcPr/>
                </a:tc>
                <a:tc>
                  <a:txBody>
                    <a:bodyPr/>
                    <a:lstStyle/>
                    <a:p>
                      <a:endParaRPr lang="es-MX" dirty="0"/>
                    </a:p>
                  </a:txBody>
                  <a:tcPr/>
                </a:tc>
                <a:tc>
                  <a:txBody>
                    <a:bodyPr/>
                    <a:lstStyle/>
                    <a:p>
                      <a:endParaRPr lang="es-MX" dirty="0"/>
                    </a:p>
                  </a:txBody>
                  <a:tcPr/>
                </a:tc>
                <a:tc>
                  <a:txBody>
                    <a:bodyPr/>
                    <a:lstStyle/>
                    <a:p>
                      <a:endParaRPr lang="es-MX"/>
                    </a:p>
                  </a:txBody>
                  <a:tcPr/>
                </a:tc>
                <a:extLst>
                  <a:ext uri="{0D108BD9-81ED-4DB2-BD59-A6C34878D82A}">
                    <a16:rowId xmlns:a16="http://schemas.microsoft.com/office/drawing/2014/main" val="1456891320"/>
                  </a:ext>
                </a:extLst>
              </a:tr>
              <a:tr h="370840">
                <a:tc>
                  <a:txBody>
                    <a:bodyPr/>
                    <a:lstStyle/>
                    <a:p>
                      <a:r>
                        <a:rPr lang="es-MX" sz="1600" dirty="0">
                          <a:latin typeface="Kristen ITC" panose="03050502040202030202" pitchFamily="66" charset="0"/>
                        </a:rPr>
                        <a:t>Realiza señalamientos utilizando diferentes recursos </a:t>
                      </a:r>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extLst>
                  <a:ext uri="{0D108BD9-81ED-4DB2-BD59-A6C34878D82A}">
                    <a16:rowId xmlns:a16="http://schemas.microsoft.com/office/drawing/2014/main" val="514063655"/>
                  </a:ext>
                </a:extLst>
              </a:tr>
              <a:tr h="370840">
                <a:tc>
                  <a:txBody>
                    <a:bodyPr/>
                    <a:lstStyle/>
                    <a:p>
                      <a:endParaRPr lang="es-MX"/>
                    </a:p>
                  </a:txBody>
                  <a:tcPr/>
                </a:tc>
                <a:tc>
                  <a:txBody>
                    <a:bodyPr/>
                    <a:lstStyle/>
                    <a:p>
                      <a:endParaRPr lang="es-MX" dirty="0"/>
                    </a:p>
                  </a:txBody>
                  <a:tcPr/>
                </a:tc>
                <a:tc>
                  <a:txBody>
                    <a:bodyPr/>
                    <a:lstStyle/>
                    <a:p>
                      <a:endParaRPr lang="es-MX" dirty="0"/>
                    </a:p>
                  </a:txBody>
                  <a:tcPr/>
                </a:tc>
                <a:tc>
                  <a:txBody>
                    <a:bodyPr/>
                    <a:lstStyle/>
                    <a:p>
                      <a:endParaRPr lang="es-MX"/>
                    </a:p>
                  </a:txBody>
                  <a:tcPr/>
                </a:tc>
                <a:tc>
                  <a:txBody>
                    <a:bodyPr/>
                    <a:lstStyle/>
                    <a:p>
                      <a:endParaRPr lang="es-MX" dirty="0"/>
                    </a:p>
                  </a:txBody>
                  <a:tcPr/>
                </a:tc>
                <a:extLst>
                  <a:ext uri="{0D108BD9-81ED-4DB2-BD59-A6C34878D82A}">
                    <a16:rowId xmlns:a16="http://schemas.microsoft.com/office/drawing/2014/main" val="967359800"/>
                  </a:ext>
                </a:extLst>
              </a:tr>
            </a:tbl>
          </a:graphicData>
        </a:graphic>
      </p:graphicFrame>
    </p:spTree>
    <p:extLst>
      <p:ext uri="{BB962C8B-B14F-4D97-AF65-F5344CB8AC3E}">
        <p14:creationId xmlns:p14="http://schemas.microsoft.com/office/powerpoint/2010/main" val="4083036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6E3ABE8-C08C-43FF-95E5-DDA782574766}"/>
              </a:ext>
            </a:extLst>
          </p:cNvPr>
          <p:cNvSpPr txBox="1"/>
          <p:nvPr/>
        </p:nvSpPr>
        <p:spPr>
          <a:xfrm>
            <a:off x="2458278" y="408552"/>
            <a:ext cx="4227444" cy="584775"/>
          </a:xfrm>
          <a:prstGeom prst="rect">
            <a:avLst/>
          </a:prstGeom>
          <a:noFill/>
        </p:spPr>
        <p:txBody>
          <a:bodyPr wrap="square" rtlCol="0">
            <a:spAutoFit/>
          </a:bodyPr>
          <a:lstStyle/>
          <a:p>
            <a:pPr algn="ctr"/>
            <a:r>
              <a:rPr lang="es-MX" sz="3200" b="1" dirty="0">
                <a:effectLst>
                  <a:outerShdw blurRad="38100" dist="38100" dir="2700000" algn="tl">
                    <a:srgbClr val="000000">
                      <a:alpha val="43137"/>
                    </a:srgbClr>
                  </a:outerShdw>
                </a:effectLst>
                <a:latin typeface="Kristen ITC" panose="03050502040202030202" pitchFamily="66" charset="0"/>
              </a:rPr>
              <a:t>Pausas activas </a:t>
            </a:r>
            <a:endParaRPr lang="es-MX" sz="1400" dirty="0"/>
          </a:p>
        </p:txBody>
      </p:sp>
      <p:sp>
        <p:nvSpPr>
          <p:cNvPr id="3" name="CuadroTexto 2">
            <a:extLst>
              <a:ext uri="{FF2B5EF4-FFF2-40B4-BE49-F238E27FC236}">
                <a16:creationId xmlns:a16="http://schemas.microsoft.com/office/drawing/2014/main" id="{9385EEA9-B536-49BD-A513-9498C90BAA14}"/>
              </a:ext>
            </a:extLst>
          </p:cNvPr>
          <p:cNvSpPr txBox="1"/>
          <p:nvPr/>
        </p:nvSpPr>
        <p:spPr>
          <a:xfrm>
            <a:off x="410016" y="1531565"/>
            <a:ext cx="3851035" cy="1200329"/>
          </a:xfrm>
          <a:prstGeom prst="rect">
            <a:avLst/>
          </a:prstGeom>
          <a:noFill/>
        </p:spPr>
        <p:txBody>
          <a:bodyPr wrap="square" rtlCol="0">
            <a:spAutoFit/>
          </a:bodyPr>
          <a:lstStyle/>
          <a:p>
            <a:pPr algn="ctr"/>
            <a:r>
              <a:rPr lang="es-MX" dirty="0">
                <a:latin typeface="Kristen ITC" panose="03050502040202030202" pitchFamily="66" charset="0"/>
              </a:rPr>
              <a:t>Canción de coco para activación física </a:t>
            </a:r>
          </a:p>
          <a:p>
            <a:pPr algn="ctr"/>
            <a:r>
              <a:rPr lang="es-MX" dirty="0">
                <a:latin typeface="Kristen ITC" panose="03050502040202030202" pitchFamily="66" charset="0"/>
                <a:hlinkClick r:id="rId2"/>
              </a:rPr>
              <a:t>Activación física. Un Poco Loco de coco - YouTube</a:t>
            </a:r>
            <a:endParaRPr lang="es-MX" dirty="0">
              <a:latin typeface="Kristen ITC" panose="03050502040202030202" pitchFamily="66" charset="0"/>
            </a:endParaRPr>
          </a:p>
        </p:txBody>
      </p:sp>
      <p:grpSp>
        <p:nvGrpSpPr>
          <p:cNvPr id="4" name="Grupo 3">
            <a:extLst>
              <a:ext uri="{FF2B5EF4-FFF2-40B4-BE49-F238E27FC236}">
                <a16:creationId xmlns:a16="http://schemas.microsoft.com/office/drawing/2014/main" id="{9D0C5CF8-4552-4F95-A120-7D4E0111EC39}"/>
              </a:ext>
            </a:extLst>
          </p:cNvPr>
          <p:cNvGrpSpPr/>
          <p:nvPr/>
        </p:nvGrpSpPr>
        <p:grpSpPr>
          <a:xfrm>
            <a:off x="4988166" y="1164990"/>
            <a:ext cx="3851035" cy="2036797"/>
            <a:chOff x="1440493" y="3807912"/>
            <a:chExt cx="4784943" cy="3056352"/>
          </a:xfrm>
        </p:grpSpPr>
        <p:pic>
          <p:nvPicPr>
            <p:cNvPr id="5" name="Imagen 4" descr="Hoy te propongo.. Un poco de ejercicio divertido   Los animales dicen... Pon el v… | Ejercicios de psicomotricidad, Ejercicio divertido, Ejercicios para niños - Google Chrome">
              <a:extLst>
                <a:ext uri="{FF2B5EF4-FFF2-40B4-BE49-F238E27FC236}">
                  <a16:creationId xmlns:a16="http://schemas.microsoft.com/office/drawing/2014/main" id="{1B00F880-0708-4727-9270-F0C049A22CEA}"/>
                </a:ext>
              </a:extLst>
            </p:cNvPr>
            <p:cNvPicPr>
              <a:picLocks noChangeAspect="1"/>
            </p:cNvPicPr>
            <p:nvPr/>
          </p:nvPicPr>
          <p:blipFill rotWithShape="1">
            <a:blip r:embed="rId3">
              <a:extLst>
                <a:ext uri="{28A0092B-C50C-407E-A947-70E740481C1C}">
                  <a14:useLocalDpi xmlns:a14="http://schemas.microsoft.com/office/drawing/2010/main" val="0"/>
                </a:ext>
              </a:extLst>
            </a:blip>
            <a:srcRect l="4403" t="35369" r="49142" b="8796"/>
            <a:stretch/>
          </p:blipFill>
          <p:spPr>
            <a:xfrm>
              <a:off x="1440493" y="3807912"/>
              <a:ext cx="4784943" cy="3056352"/>
            </a:xfrm>
            <a:prstGeom prst="rect">
              <a:avLst/>
            </a:prstGeom>
          </p:spPr>
        </p:pic>
        <p:sp>
          <p:nvSpPr>
            <p:cNvPr id="6" name="Rectángulo 5">
              <a:extLst>
                <a:ext uri="{FF2B5EF4-FFF2-40B4-BE49-F238E27FC236}">
                  <a16:creationId xmlns:a16="http://schemas.microsoft.com/office/drawing/2014/main" id="{E2B741BB-E63C-4397-ABDC-724614E62936}"/>
                </a:ext>
              </a:extLst>
            </p:cNvPr>
            <p:cNvSpPr/>
            <p:nvPr/>
          </p:nvSpPr>
          <p:spPr>
            <a:xfrm>
              <a:off x="1665962" y="3995981"/>
              <a:ext cx="1586610" cy="385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C2A155CD-DC1F-4FDF-B8F2-D89C7079A7A7}"/>
                </a:ext>
              </a:extLst>
            </p:cNvPr>
            <p:cNvSpPr/>
            <p:nvPr/>
          </p:nvSpPr>
          <p:spPr>
            <a:xfrm>
              <a:off x="2029216" y="6529135"/>
              <a:ext cx="2304789" cy="234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a:extLst>
                <a:ext uri="{FF2B5EF4-FFF2-40B4-BE49-F238E27FC236}">
                  <a16:creationId xmlns:a16="http://schemas.microsoft.com/office/drawing/2014/main" id="{1848C6F8-2409-41E3-85A2-B71E05C593A1}"/>
                </a:ext>
              </a:extLst>
            </p:cNvPr>
            <p:cNvSpPr/>
            <p:nvPr/>
          </p:nvSpPr>
          <p:spPr>
            <a:xfrm>
              <a:off x="3557392" y="3895595"/>
              <a:ext cx="901874" cy="485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9" name="Grupo 8">
            <a:extLst>
              <a:ext uri="{FF2B5EF4-FFF2-40B4-BE49-F238E27FC236}">
                <a16:creationId xmlns:a16="http://schemas.microsoft.com/office/drawing/2014/main" id="{A2A26B12-CF6B-4674-89E7-601C275DD709}"/>
              </a:ext>
            </a:extLst>
          </p:cNvPr>
          <p:cNvGrpSpPr/>
          <p:nvPr/>
        </p:nvGrpSpPr>
        <p:grpSpPr>
          <a:xfrm>
            <a:off x="385577" y="3319162"/>
            <a:ext cx="3851035" cy="2238396"/>
            <a:chOff x="951470" y="9564131"/>
            <a:chExt cx="4238368" cy="3039762"/>
          </a:xfrm>
        </p:grpSpPr>
        <p:pic>
          <p:nvPicPr>
            <p:cNvPr id="10" name="Imagen 9" descr="Hoy te propongo.. Un poco de ejercicio divertido   Los animales dicen... Pon el v… | Ejercicios de psicomotricidad, Ejercicio divertido, Ejercicios para niños - Google Chrome">
              <a:extLst>
                <a:ext uri="{FF2B5EF4-FFF2-40B4-BE49-F238E27FC236}">
                  <a16:creationId xmlns:a16="http://schemas.microsoft.com/office/drawing/2014/main" id="{2B7D4F61-D5A0-47BB-83B9-51955793FEEB}"/>
                </a:ext>
              </a:extLst>
            </p:cNvPr>
            <p:cNvPicPr>
              <a:picLocks noChangeAspect="1"/>
            </p:cNvPicPr>
            <p:nvPr/>
          </p:nvPicPr>
          <p:blipFill rotWithShape="1">
            <a:blip r:embed="rId4">
              <a:extLst>
                <a:ext uri="{28A0092B-C50C-407E-A947-70E740481C1C}">
                  <a14:useLocalDpi xmlns:a14="http://schemas.microsoft.com/office/drawing/2010/main" val="0"/>
                </a:ext>
              </a:extLst>
            </a:blip>
            <a:srcRect l="9049" t="31436" r="49802" b="13033"/>
            <a:stretch/>
          </p:blipFill>
          <p:spPr>
            <a:xfrm>
              <a:off x="951470" y="9564131"/>
              <a:ext cx="4238368" cy="3039762"/>
            </a:xfrm>
            <a:prstGeom prst="rect">
              <a:avLst/>
            </a:prstGeom>
          </p:spPr>
        </p:pic>
        <p:sp>
          <p:nvSpPr>
            <p:cNvPr id="11" name="Rectángulo 10">
              <a:extLst>
                <a:ext uri="{FF2B5EF4-FFF2-40B4-BE49-F238E27FC236}">
                  <a16:creationId xmlns:a16="http://schemas.microsoft.com/office/drawing/2014/main" id="{A8BE2501-6D0B-466F-A03A-AF726CF9A24A}"/>
                </a:ext>
              </a:extLst>
            </p:cNvPr>
            <p:cNvSpPr/>
            <p:nvPr/>
          </p:nvSpPr>
          <p:spPr>
            <a:xfrm>
              <a:off x="1160320" y="12167749"/>
              <a:ext cx="2447853" cy="188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7D402878-33F9-4285-A8A8-1FEE5B4FDAD2}"/>
                </a:ext>
              </a:extLst>
            </p:cNvPr>
            <p:cNvSpPr/>
            <p:nvPr/>
          </p:nvSpPr>
          <p:spPr>
            <a:xfrm>
              <a:off x="1160320" y="9923477"/>
              <a:ext cx="1414438" cy="358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ECAB2217-6445-43FD-BEBF-20345A748DE9}"/>
                </a:ext>
              </a:extLst>
            </p:cNvPr>
            <p:cNvSpPr/>
            <p:nvPr/>
          </p:nvSpPr>
          <p:spPr>
            <a:xfrm rot="1819368">
              <a:off x="3096389" y="9961694"/>
              <a:ext cx="603065" cy="19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4" name="Grupo 13">
            <a:extLst>
              <a:ext uri="{FF2B5EF4-FFF2-40B4-BE49-F238E27FC236}">
                <a16:creationId xmlns:a16="http://schemas.microsoft.com/office/drawing/2014/main" id="{84E67D65-767C-4016-9007-32AB9785205E}"/>
              </a:ext>
            </a:extLst>
          </p:cNvPr>
          <p:cNvGrpSpPr/>
          <p:nvPr/>
        </p:nvGrpSpPr>
        <p:grpSpPr>
          <a:xfrm>
            <a:off x="0" y="5769780"/>
            <a:ext cx="9144000" cy="1088220"/>
            <a:chOff x="0" y="6109252"/>
            <a:chExt cx="9144000" cy="748748"/>
          </a:xfrm>
        </p:grpSpPr>
        <p:pic>
          <p:nvPicPr>
            <p:cNvPr id="15" name="Imagen 14">
              <a:extLst>
                <a:ext uri="{FF2B5EF4-FFF2-40B4-BE49-F238E27FC236}">
                  <a16:creationId xmlns:a16="http://schemas.microsoft.com/office/drawing/2014/main" id="{8E2FAD3F-81E5-4D24-B640-AC352319CAD0}"/>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9216" b="71451" l="1697" r="99273">
                          <a14:foregroundMark x1="10061" y1="19294" x2="5758" y2="65961"/>
                          <a14:foregroundMark x1="67152" y1="20471" x2="74121" y2="39765"/>
                          <a14:foregroundMark x1="88727" y1="23216" x2="92909" y2="63294"/>
                          <a14:foregroundMark x1="77879" y1="41569" x2="68364" y2="44078"/>
                          <a14:foregroundMark x1="68364" y1="44078" x2="63394" y2="57882"/>
                          <a14:foregroundMark x1="63394" y1="57882" x2="62242" y2="66902"/>
                          <a14:foregroundMark x1="85152" y1="68706" x2="85273" y2="55294"/>
                          <a14:foregroundMark x1="85273" y1="55294" x2="89576" y2="26118"/>
                          <a14:foregroundMark x1="89576" y1="26118" x2="89515" y2="25882"/>
                          <a14:foregroundMark x1="94242" y1="34039" x2="95515" y2="65098"/>
                          <a14:foregroundMark x1="95515" y1="65098" x2="96182" y2="69333"/>
                          <a14:foregroundMark x1="16909" y1="68078" x2="12121" y2="68392"/>
                          <a14:foregroundMark x1="23636" y1="67216" x2="28545" y2="68392"/>
                          <a14:foregroundMark x1="32727" y1="68706" x2="27879" y2="57490"/>
                          <a14:foregroundMark x1="27879" y1="57490" x2="1697" y2="49098"/>
                          <a14:foregroundMark x1="1697" y1="49098" x2="4667" y2="42745"/>
                          <a14:foregroundMark x1="99333" y1="38588" x2="99333" y2="66902"/>
                          <a14:foregroundMark x1="33030" y1="66588" x2="36606" y2="70196"/>
                          <a14:foregroundMark x1="27939" y1="20471" x2="36000" y2="40392"/>
                          <a14:foregroundMark x1="36000" y1="40392" x2="36000" y2="40392"/>
                          <a14:foregroundMark x1="5758" y1="35216" x2="15333" y2="47216"/>
                          <a14:foregroundMark x1="15333" y1="47216" x2="78182" y2="58510"/>
                          <a14:foregroundMark x1="78182" y1="58510" x2="86485" y2="54588"/>
                          <a14:foregroundMark x1="86485" y1="54588" x2="89636" y2="61490"/>
                          <a14:foregroundMark x1="37333" y1="40627" x2="20061" y2="41961"/>
                          <a14:foregroundMark x1="20061" y1="41961" x2="10909" y2="34353"/>
                          <a14:foregroundMark x1="10909" y1="34353" x2="10485" y2="31294"/>
                          <a14:foregroundMark x1="10061" y1="21961" x2="14303" y2="31922"/>
                          <a14:foregroundMark x1="14303" y1="31922" x2="15394" y2="32863"/>
                          <a14:foregroundMark x1="25576" y1="32863" x2="33333" y2="23451"/>
                          <a14:foregroundMark x1="33333" y1="23451" x2="33333" y2="23451"/>
                          <a14:foregroundMark x1="6485" y1="41569" x2="3515" y2="40627"/>
                          <a14:foregroundMark x1="4667" y1="67765" x2="7818" y2="69333"/>
                          <a14:foregroundMark x1="82485" y1="70510" x2="87697" y2="71451"/>
                          <a14:foregroundMark x1="76364" y1="70824" x2="72485" y2="70824"/>
                        </a14:backgroundRemoval>
                      </a14:imgEffect>
                    </a14:imgLayer>
                  </a14:imgProps>
                </a:ext>
              </a:extLst>
            </a:blip>
            <a:srcRect t="16366" b="25604"/>
            <a:stretch/>
          </p:blipFill>
          <p:spPr>
            <a:xfrm>
              <a:off x="0" y="6109252"/>
              <a:ext cx="3851035" cy="748748"/>
            </a:xfrm>
            <a:prstGeom prst="rect">
              <a:avLst/>
            </a:prstGeom>
          </p:spPr>
        </p:pic>
        <p:pic>
          <p:nvPicPr>
            <p:cNvPr id="16" name="Imagen 15">
              <a:extLst>
                <a:ext uri="{FF2B5EF4-FFF2-40B4-BE49-F238E27FC236}">
                  <a16:creationId xmlns:a16="http://schemas.microsoft.com/office/drawing/2014/main" id="{58DCE5CC-04BE-49E6-AEDA-846A71CD7B0D}"/>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9216" b="71451" l="1697" r="99273">
                          <a14:foregroundMark x1="10061" y1="19294" x2="5758" y2="65961"/>
                          <a14:foregroundMark x1="67152" y1="20471" x2="74121" y2="39765"/>
                          <a14:foregroundMark x1="88727" y1="23216" x2="92909" y2="63294"/>
                          <a14:foregroundMark x1="77879" y1="41569" x2="68364" y2="44078"/>
                          <a14:foregroundMark x1="68364" y1="44078" x2="63394" y2="57882"/>
                          <a14:foregroundMark x1="63394" y1="57882" x2="62242" y2="66902"/>
                          <a14:foregroundMark x1="85152" y1="68706" x2="85273" y2="55294"/>
                          <a14:foregroundMark x1="85273" y1="55294" x2="89576" y2="26118"/>
                          <a14:foregroundMark x1="89576" y1="26118" x2="89515" y2="25882"/>
                          <a14:foregroundMark x1="94242" y1="34039" x2="95515" y2="65098"/>
                          <a14:foregroundMark x1="95515" y1="65098" x2="96182" y2="69333"/>
                          <a14:foregroundMark x1="16909" y1="68078" x2="12121" y2="68392"/>
                          <a14:foregroundMark x1="23636" y1="67216" x2="28545" y2="68392"/>
                          <a14:foregroundMark x1="32727" y1="68706" x2="27879" y2="57490"/>
                          <a14:foregroundMark x1="27879" y1="57490" x2="1697" y2="49098"/>
                          <a14:foregroundMark x1="1697" y1="49098" x2="4667" y2="42745"/>
                          <a14:foregroundMark x1="99333" y1="38588" x2="99333" y2="66902"/>
                          <a14:foregroundMark x1="33030" y1="66588" x2="36606" y2="70196"/>
                          <a14:foregroundMark x1="27939" y1="20471" x2="36000" y2="40392"/>
                          <a14:foregroundMark x1="36000" y1="40392" x2="36000" y2="40392"/>
                          <a14:foregroundMark x1="5758" y1="35216" x2="15333" y2="47216"/>
                          <a14:foregroundMark x1="15333" y1="47216" x2="78182" y2="58510"/>
                          <a14:foregroundMark x1="78182" y1="58510" x2="86485" y2="54588"/>
                          <a14:foregroundMark x1="86485" y1="54588" x2="89636" y2="61490"/>
                          <a14:foregroundMark x1="37333" y1="40627" x2="20061" y2="41961"/>
                          <a14:foregroundMark x1="20061" y1="41961" x2="10909" y2="34353"/>
                          <a14:foregroundMark x1="10909" y1="34353" x2="10485" y2="31294"/>
                          <a14:foregroundMark x1="10061" y1="21961" x2="14303" y2="31922"/>
                          <a14:foregroundMark x1="14303" y1="31922" x2="15394" y2="32863"/>
                          <a14:foregroundMark x1="25576" y1="32863" x2="33333" y2="23451"/>
                          <a14:foregroundMark x1="33333" y1="23451" x2="33333" y2="23451"/>
                          <a14:foregroundMark x1="6485" y1="41569" x2="3515" y2="40627"/>
                          <a14:foregroundMark x1="4667" y1="67765" x2="7818" y2="69333"/>
                          <a14:foregroundMark x1="82485" y1="70510" x2="87697" y2="71451"/>
                          <a14:foregroundMark x1="76364" y1="70824" x2="72485" y2="70824"/>
                        </a14:backgroundRemoval>
                      </a14:imgEffect>
                    </a14:imgLayer>
                  </a14:imgProps>
                </a:ext>
              </a:extLst>
            </a:blip>
            <a:srcRect t="16366" b="25604"/>
            <a:stretch/>
          </p:blipFill>
          <p:spPr>
            <a:xfrm>
              <a:off x="3851035" y="6109252"/>
              <a:ext cx="3851035" cy="748748"/>
            </a:xfrm>
            <a:prstGeom prst="rect">
              <a:avLst/>
            </a:prstGeom>
          </p:spPr>
        </p:pic>
        <p:pic>
          <p:nvPicPr>
            <p:cNvPr id="17" name="Imagen 16">
              <a:extLst>
                <a:ext uri="{FF2B5EF4-FFF2-40B4-BE49-F238E27FC236}">
                  <a16:creationId xmlns:a16="http://schemas.microsoft.com/office/drawing/2014/main" id="{3BCEA07F-6158-4693-A9B5-C884426C4295}"/>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9216" b="71451" l="1697" r="99273">
                          <a14:foregroundMark x1="10061" y1="19294" x2="5758" y2="65961"/>
                          <a14:foregroundMark x1="67152" y1="20471" x2="74121" y2="39765"/>
                          <a14:foregroundMark x1="88727" y1="23216" x2="92909" y2="63294"/>
                          <a14:foregroundMark x1="77879" y1="41569" x2="68364" y2="44078"/>
                          <a14:foregroundMark x1="68364" y1="44078" x2="63394" y2="57882"/>
                          <a14:foregroundMark x1="63394" y1="57882" x2="62242" y2="66902"/>
                          <a14:foregroundMark x1="85152" y1="68706" x2="85273" y2="55294"/>
                          <a14:foregroundMark x1="85273" y1="55294" x2="89576" y2="26118"/>
                          <a14:foregroundMark x1="89576" y1="26118" x2="89515" y2="25882"/>
                          <a14:foregroundMark x1="94242" y1="34039" x2="95515" y2="65098"/>
                          <a14:foregroundMark x1="95515" y1="65098" x2="96182" y2="69333"/>
                          <a14:foregroundMark x1="16909" y1="68078" x2="12121" y2="68392"/>
                          <a14:foregroundMark x1="23636" y1="67216" x2="28545" y2="68392"/>
                          <a14:foregroundMark x1="32727" y1="68706" x2="27879" y2="57490"/>
                          <a14:foregroundMark x1="27879" y1="57490" x2="1697" y2="49098"/>
                          <a14:foregroundMark x1="1697" y1="49098" x2="4667" y2="42745"/>
                          <a14:foregroundMark x1="99333" y1="38588" x2="99333" y2="66902"/>
                          <a14:foregroundMark x1="33030" y1="66588" x2="36606" y2="70196"/>
                          <a14:foregroundMark x1="27939" y1="20471" x2="36000" y2="40392"/>
                          <a14:foregroundMark x1="36000" y1="40392" x2="36000" y2="40392"/>
                          <a14:foregroundMark x1="5758" y1="35216" x2="15333" y2="47216"/>
                          <a14:foregroundMark x1="15333" y1="47216" x2="78182" y2="58510"/>
                          <a14:foregroundMark x1="78182" y1="58510" x2="86485" y2="54588"/>
                          <a14:foregroundMark x1="86485" y1="54588" x2="89636" y2="61490"/>
                          <a14:foregroundMark x1="37333" y1="40627" x2="20061" y2="41961"/>
                          <a14:foregroundMark x1="20061" y1="41961" x2="10909" y2="34353"/>
                          <a14:foregroundMark x1="10909" y1="34353" x2="10485" y2="31294"/>
                          <a14:foregroundMark x1="10061" y1="21961" x2="14303" y2="31922"/>
                          <a14:foregroundMark x1="14303" y1="31922" x2="15394" y2="32863"/>
                          <a14:foregroundMark x1="25576" y1="32863" x2="33333" y2="23451"/>
                          <a14:foregroundMark x1="33333" y1="23451" x2="33333" y2="23451"/>
                          <a14:foregroundMark x1="6485" y1="41569" x2="3515" y2="40627"/>
                          <a14:foregroundMark x1="4667" y1="67765" x2="7818" y2="69333"/>
                          <a14:foregroundMark x1="82485" y1="70510" x2="87697" y2="71451"/>
                          <a14:foregroundMark x1="76364" y1="70824" x2="72485" y2="70824"/>
                        </a14:backgroundRemoval>
                      </a14:imgEffect>
                    </a14:imgLayer>
                  </a14:imgProps>
                </a:ext>
              </a:extLst>
            </a:blip>
            <a:srcRect t="16366" r="62557" b="25604"/>
            <a:stretch/>
          </p:blipFill>
          <p:spPr>
            <a:xfrm>
              <a:off x="7702070" y="6109252"/>
              <a:ext cx="1441930" cy="748748"/>
            </a:xfrm>
            <a:prstGeom prst="rect">
              <a:avLst/>
            </a:prstGeom>
          </p:spPr>
        </p:pic>
      </p:grpSp>
      <p:sp>
        <p:nvSpPr>
          <p:cNvPr id="18" name="CuadroTexto 17">
            <a:extLst>
              <a:ext uri="{FF2B5EF4-FFF2-40B4-BE49-F238E27FC236}">
                <a16:creationId xmlns:a16="http://schemas.microsoft.com/office/drawing/2014/main" id="{D229A2E7-33DC-42FA-BB46-C6C369869C75}"/>
              </a:ext>
            </a:extLst>
          </p:cNvPr>
          <p:cNvSpPr txBox="1"/>
          <p:nvPr/>
        </p:nvSpPr>
        <p:spPr>
          <a:xfrm>
            <a:off x="5430628" y="4243089"/>
            <a:ext cx="3327795" cy="646331"/>
          </a:xfrm>
          <a:prstGeom prst="rect">
            <a:avLst/>
          </a:prstGeom>
          <a:noFill/>
        </p:spPr>
        <p:txBody>
          <a:bodyPr wrap="square" rtlCol="0">
            <a:spAutoFit/>
          </a:bodyPr>
          <a:lstStyle/>
          <a:p>
            <a:pPr algn="ctr"/>
            <a:r>
              <a:rPr lang="es-MX" dirty="0">
                <a:latin typeface="Kristen ITC" panose="03050502040202030202" pitchFamily="66" charset="0"/>
              </a:rPr>
              <a:t>Ejercicio de gimnasia cerebral </a:t>
            </a:r>
          </a:p>
        </p:txBody>
      </p:sp>
    </p:spTree>
    <p:extLst>
      <p:ext uri="{BB962C8B-B14F-4D97-AF65-F5344CB8AC3E}">
        <p14:creationId xmlns:p14="http://schemas.microsoft.com/office/powerpoint/2010/main" val="663918128"/>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