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107997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DA6"/>
    <a:srgbClr val="BCB58E"/>
    <a:srgbClr val="777C78"/>
    <a:srgbClr val="F8E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154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767462"/>
            <a:ext cx="9179799" cy="375991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398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53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574987"/>
            <a:ext cx="2328699" cy="9152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106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0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2692444"/>
            <a:ext cx="9314796" cy="449240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7227345"/>
            <a:ext cx="9314796" cy="2362447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451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930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74990"/>
            <a:ext cx="9314796" cy="2087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2647443"/>
            <a:ext cx="4568805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3944914"/>
            <a:ext cx="4568805" cy="58023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2647443"/>
            <a:ext cx="4591306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3944914"/>
            <a:ext cx="4591306" cy="58023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028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864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88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554968"/>
            <a:ext cx="5467380" cy="7674832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562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554968"/>
            <a:ext cx="5467380" cy="7674832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588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574990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61001-8D6E-440D-9834-F855A882AEA5}" type="datetimeFigureOut">
              <a:rPr lang="es-MX" smtClean="0"/>
              <a:t>01/11/2021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0009783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F4AC3-D8E8-4E29-B8AE-165617A9A0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897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224DB5AA-0982-45FB-87A2-3E9449EE73D6}"/>
              </a:ext>
            </a:extLst>
          </p:cNvPr>
          <p:cNvSpPr txBox="1"/>
          <p:nvPr/>
        </p:nvSpPr>
        <p:spPr>
          <a:xfrm>
            <a:off x="2697503" y="834592"/>
            <a:ext cx="5404756" cy="1171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2021-2022</a:t>
            </a:r>
            <a:endParaRPr lang="es-MX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235D05B-9FA9-4175-8E39-654D38B5CAE0}"/>
              </a:ext>
            </a:extLst>
          </p:cNvPr>
          <p:cNvSpPr txBox="1"/>
          <p:nvPr/>
        </p:nvSpPr>
        <p:spPr>
          <a:xfrm>
            <a:off x="2697503" y="5733163"/>
            <a:ext cx="5404756" cy="2243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Tutoría grupal</a:t>
            </a:r>
            <a:endParaRPr lang="es-MX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Titular: </a:t>
            </a:r>
            <a:r>
              <a:rPr lang="es-MX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Celia Olivia Chapa Montalvo</a:t>
            </a:r>
            <a:endParaRPr lang="es-MX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Nataly Melissa Reynoso Pérez #16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Ariana Jazmín Morales Saucedo #13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2° C</a:t>
            </a:r>
            <a: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 explicado: de la materia Probabilidad y </a:t>
            </a:r>
            <a:r>
              <a:rPr lang="es-MX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estadistica</a:t>
            </a:r>
            <a:endParaRPr lang="es-E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80B97A2C-9422-467A-B0DB-CB5C480527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789" y="3184071"/>
            <a:ext cx="2536184" cy="188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595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3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2E56ECE-AFDB-4281-B9F5-DBABD1BA7510}"/>
              </a:ext>
            </a:extLst>
          </p:cNvPr>
          <p:cNvSpPr txBox="1"/>
          <p:nvPr/>
        </p:nvSpPr>
        <p:spPr>
          <a:xfrm>
            <a:off x="0" y="3387436"/>
            <a:ext cx="4717473" cy="13295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FBBD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anose="030608020404060703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POBLACIÓN MUESTRA Y MUESTREO</a:t>
            </a:r>
          </a:p>
          <a:p>
            <a:pPr algn="ctr"/>
            <a:endParaRPr lang="es-MX" sz="71400" b="1" dirty="0">
              <a:solidFill>
                <a:srgbClr val="FBBD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anose="03060802040406070304" pitchFamily="66" charset="0"/>
            </a:endParaRPr>
          </a:p>
        </p:txBody>
      </p:sp>
      <p:sp>
        <p:nvSpPr>
          <p:cNvPr id="6" name="Abrir llave 5">
            <a:extLst>
              <a:ext uri="{FF2B5EF4-FFF2-40B4-BE49-F238E27FC236}">
                <a16:creationId xmlns:a16="http://schemas.microsoft.com/office/drawing/2014/main" id="{AD05C9EC-E71E-408F-BD9F-0F56D7045AB0}"/>
              </a:ext>
            </a:extLst>
          </p:cNvPr>
          <p:cNvSpPr/>
          <p:nvPr/>
        </p:nvSpPr>
        <p:spPr>
          <a:xfrm>
            <a:off x="4166754" y="228600"/>
            <a:ext cx="1233127" cy="9975273"/>
          </a:xfrm>
          <a:prstGeom prst="leftBrace">
            <a:avLst>
              <a:gd name="adj1" fmla="val 8333"/>
              <a:gd name="adj2" fmla="val 49105"/>
            </a:avLst>
          </a:prstGeom>
          <a:ln w="57150">
            <a:solidFill>
              <a:srgbClr val="777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5953FAD-B5FC-4C6E-960C-BD9C5AADF57B}"/>
              </a:ext>
            </a:extLst>
          </p:cNvPr>
          <p:cNvSpPr/>
          <p:nvPr/>
        </p:nvSpPr>
        <p:spPr>
          <a:xfrm>
            <a:off x="5010543" y="595890"/>
            <a:ext cx="1894537" cy="644236"/>
          </a:xfrm>
          <a:prstGeom prst="roundRect">
            <a:avLst>
              <a:gd name="adj" fmla="val 50000"/>
            </a:avLst>
          </a:prstGeom>
          <a:solidFill>
            <a:srgbClr val="FBBD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003423F-687E-4A67-84C9-A0D713DD63DA}"/>
              </a:ext>
            </a:extLst>
          </p:cNvPr>
          <p:cNvSpPr/>
          <p:nvPr/>
        </p:nvSpPr>
        <p:spPr>
          <a:xfrm>
            <a:off x="5010544" y="3043021"/>
            <a:ext cx="1894537" cy="644236"/>
          </a:xfrm>
          <a:prstGeom prst="roundRect">
            <a:avLst>
              <a:gd name="adj" fmla="val 50000"/>
            </a:avLst>
          </a:prstGeom>
          <a:solidFill>
            <a:srgbClr val="FBBD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DD009C6E-252A-4CCB-8ADE-58FE44E3794F}"/>
              </a:ext>
            </a:extLst>
          </p:cNvPr>
          <p:cNvSpPr/>
          <p:nvPr/>
        </p:nvSpPr>
        <p:spPr>
          <a:xfrm>
            <a:off x="5050198" y="5968134"/>
            <a:ext cx="1894537" cy="644236"/>
          </a:xfrm>
          <a:prstGeom prst="roundRect">
            <a:avLst>
              <a:gd name="adj" fmla="val 50000"/>
            </a:avLst>
          </a:prstGeom>
          <a:solidFill>
            <a:srgbClr val="FBBD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BD91888-51E7-4A4E-A3E7-0854098EA4A3}"/>
              </a:ext>
            </a:extLst>
          </p:cNvPr>
          <p:cNvSpPr/>
          <p:nvPr/>
        </p:nvSpPr>
        <p:spPr>
          <a:xfrm>
            <a:off x="5050198" y="8437562"/>
            <a:ext cx="2227263" cy="1200328"/>
          </a:xfrm>
          <a:prstGeom prst="roundRect">
            <a:avLst>
              <a:gd name="adj" fmla="val 50000"/>
            </a:avLst>
          </a:prstGeom>
          <a:solidFill>
            <a:srgbClr val="FBBD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F4D1499-A8EB-4C83-BDBF-86C6EA35B6F5}"/>
              </a:ext>
            </a:extLst>
          </p:cNvPr>
          <p:cNvSpPr txBox="1"/>
          <p:nvPr/>
        </p:nvSpPr>
        <p:spPr>
          <a:xfrm>
            <a:off x="5050198" y="3049327"/>
            <a:ext cx="3278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Astronaut City" panose="02000603000000000000" pitchFamily="2" charset="0"/>
              </a:rPr>
              <a:t>Muestra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24E1782-198B-4370-8180-C48F2A7FCD70}"/>
              </a:ext>
            </a:extLst>
          </p:cNvPr>
          <p:cNvSpPr txBox="1"/>
          <p:nvPr/>
        </p:nvSpPr>
        <p:spPr>
          <a:xfrm>
            <a:off x="5010543" y="626347"/>
            <a:ext cx="3278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Astronaut City" panose="02000603000000000000" pitchFamily="2" charset="0"/>
              </a:rPr>
              <a:t>Población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3B4B796-AFE7-4F81-BE02-DE92108D146B}"/>
              </a:ext>
            </a:extLst>
          </p:cNvPr>
          <p:cNvSpPr txBox="1"/>
          <p:nvPr/>
        </p:nvSpPr>
        <p:spPr>
          <a:xfrm>
            <a:off x="5050198" y="5880120"/>
            <a:ext cx="3278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Astronaut City" panose="02000603000000000000" pitchFamily="2" charset="0"/>
              </a:rPr>
              <a:t>Muestreo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AC1072-B2C0-4707-98D4-A4C3946A1CC1}"/>
              </a:ext>
            </a:extLst>
          </p:cNvPr>
          <p:cNvSpPr txBox="1"/>
          <p:nvPr/>
        </p:nvSpPr>
        <p:spPr>
          <a:xfrm>
            <a:off x="5109365" y="8419758"/>
            <a:ext cx="3278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bg1"/>
                </a:solidFill>
                <a:latin typeface="Astronaut City" panose="02000603000000000000" pitchFamily="2" charset="0"/>
              </a:rPr>
              <a:t>Tamaño de muestra</a:t>
            </a:r>
          </a:p>
        </p:txBody>
      </p:sp>
      <p:sp>
        <p:nvSpPr>
          <p:cNvPr id="15" name="Abrir llave 14">
            <a:extLst>
              <a:ext uri="{FF2B5EF4-FFF2-40B4-BE49-F238E27FC236}">
                <a16:creationId xmlns:a16="http://schemas.microsoft.com/office/drawing/2014/main" id="{B4A77BD4-29D3-4932-AD5C-FD7CD8E19AF8}"/>
              </a:ext>
            </a:extLst>
          </p:cNvPr>
          <p:cNvSpPr/>
          <p:nvPr/>
        </p:nvSpPr>
        <p:spPr>
          <a:xfrm>
            <a:off x="7097135" y="216644"/>
            <a:ext cx="550718" cy="2046964"/>
          </a:xfrm>
          <a:prstGeom prst="leftBrace">
            <a:avLst>
              <a:gd name="adj1" fmla="val 8333"/>
              <a:gd name="adj2" fmla="val 49105"/>
            </a:avLst>
          </a:prstGeom>
          <a:ln w="57150">
            <a:solidFill>
              <a:srgbClr val="777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Abrir llave 15">
            <a:extLst>
              <a:ext uri="{FF2B5EF4-FFF2-40B4-BE49-F238E27FC236}">
                <a16:creationId xmlns:a16="http://schemas.microsoft.com/office/drawing/2014/main" id="{79717729-82E5-4E28-AADF-8A308204B8B7}"/>
              </a:ext>
            </a:extLst>
          </p:cNvPr>
          <p:cNvSpPr/>
          <p:nvPr/>
        </p:nvSpPr>
        <p:spPr>
          <a:xfrm>
            <a:off x="6944735" y="2780732"/>
            <a:ext cx="550718" cy="2046964"/>
          </a:xfrm>
          <a:prstGeom prst="leftBrace">
            <a:avLst>
              <a:gd name="adj1" fmla="val 8333"/>
              <a:gd name="adj2" fmla="val 49105"/>
            </a:avLst>
          </a:prstGeom>
          <a:ln w="57150">
            <a:solidFill>
              <a:srgbClr val="777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2FD6304A-86D6-4715-ABF5-B1A29807D514}"/>
              </a:ext>
            </a:extLst>
          </p:cNvPr>
          <p:cNvSpPr/>
          <p:nvPr/>
        </p:nvSpPr>
        <p:spPr>
          <a:xfrm>
            <a:off x="7162060" y="5266770"/>
            <a:ext cx="550718" cy="2046964"/>
          </a:xfrm>
          <a:prstGeom prst="leftBrace">
            <a:avLst>
              <a:gd name="adj1" fmla="val 8333"/>
              <a:gd name="adj2" fmla="val 49105"/>
            </a:avLst>
          </a:prstGeom>
          <a:ln w="57150">
            <a:solidFill>
              <a:srgbClr val="777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Abrir llave 17">
            <a:extLst>
              <a:ext uri="{FF2B5EF4-FFF2-40B4-BE49-F238E27FC236}">
                <a16:creationId xmlns:a16="http://schemas.microsoft.com/office/drawing/2014/main" id="{10A87C5E-D0B3-4379-AA70-C37E65D0D547}"/>
              </a:ext>
            </a:extLst>
          </p:cNvPr>
          <p:cNvSpPr/>
          <p:nvPr/>
        </p:nvSpPr>
        <p:spPr>
          <a:xfrm>
            <a:off x="7277461" y="7812171"/>
            <a:ext cx="522936" cy="2770948"/>
          </a:xfrm>
          <a:prstGeom prst="leftBrace">
            <a:avLst>
              <a:gd name="adj1" fmla="val 8333"/>
              <a:gd name="adj2" fmla="val 49105"/>
            </a:avLst>
          </a:prstGeom>
          <a:ln w="57150">
            <a:solidFill>
              <a:srgbClr val="777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C509464-0F76-484C-8B4B-ABE7D5A2F0C4}"/>
              </a:ext>
            </a:extLst>
          </p:cNvPr>
          <p:cNvSpPr txBox="1"/>
          <p:nvPr/>
        </p:nvSpPr>
        <p:spPr>
          <a:xfrm>
            <a:off x="7636578" y="443342"/>
            <a:ext cx="3278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el conjunto de personas u objetos de los que se desea conocer algo en una investigación. </a:t>
            </a:r>
            <a:endParaRPr lang="es-MX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9018D54-97E8-4404-82CC-32D39DF7F804}"/>
              </a:ext>
            </a:extLst>
          </p:cNvPr>
          <p:cNvSpPr txBox="1"/>
          <p:nvPr/>
        </p:nvSpPr>
        <p:spPr>
          <a:xfrm>
            <a:off x="7571585" y="3097870"/>
            <a:ext cx="3278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un subconjunto o parte del universo o población en que se llevará a cabo la investigación. </a:t>
            </a:r>
            <a:endParaRPr lang="es-MX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5C286D8-860E-4AE4-B0B0-AABCED86125B}"/>
              </a:ext>
            </a:extLst>
          </p:cNvPr>
          <p:cNvSpPr txBox="1"/>
          <p:nvPr/>
        </p:nvSpPr>
        <p:spPr>
          <a:xfrm>
            <a:off x="7930103" y="5383138"/>
            <a:ext cx="3278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el método utilizado para seleccionar a los componentes de la muestra del total de la población. </a:t>
            </a:r>
            <a:endParaRPr lang="es-MX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CECAA93-8FEC-4D54-B759-F0F86FE86341}"/>
              </a:ext>
            </a:extLst>
          </p:cNvPr>
          <p:cNvSpPr txBox="1"/>
          <p:nvPr/>
        </p:nvSpPr>
        <p:spPr>
          <a:xfrm>
            <a:off x="7800397" y="8073688"/>
            <a:ext cx="3278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tamaño de la muestra debe definirse partiendo de dos criterios: 1) De los recursos disponibles y de los requerimientos que tenga el análisis de la investigación. Por tanto, una recomendación es tomar la muestra mayor posible, mientras más grande y representativa sea la muestra, menor será el error de la muestra. </a:t>
            </a:r>
            <a:endParaRPr lang="es-MX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9630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169</Words>
  <Application>Microsoft Office PowerPoint</Application>
  <PresentationFormat>Personalizado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Astronaut City</vt:lpstr>
      <vt:lpstr>Brush Script MT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MILDRED GONZALEZ PAXTIAN</dc:creator>
  <cp:lastModifiedBy>Nataly Reynoso</cp:lastModifiedBy>
  <cp:revision>2</cp:revision>
  <dcterms:created xsi:type="dcterms:W3CDTF">2021-07-20T00:15:33Z</dcterms:created>
  <dcterms:modified xsi:type="dcterms:W3CDTF">2021-11-01T19:11:54Z</dcterms:modified>
</cp:coreProperties>
</file>