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58" r:id="rId3"/>
    <p:sldId id="257" r:id="rId4"/>
    <p:sldId id="265" r:id="rId5"/>
    <p:sldId id="260" r:id="rId6"/>
    <p:sldId id="261" r:id="rId7"/>
    <p:sldId id="264" r:id="rId8"/>
    <p:sldId id="302" r:id="rId9"/>
    <p:sldId id="303" r:id="rId10"/>
    <p:sldId id="304" r:id="rId11"/>
    <p:sldId id="305" r:id="rId12"/>
  </p:sldIdLst>
  <p:sldSz cx="9144000" cy="5143500" type="screen16x9"/>
  <p:notesSz cx="6858000" cy="9144000"/>
  <p:embeddedFontLst>
    <p:embeddedFont>
      <p:font typeface="Anonymous Pro" panose="020B0604020202020204" charset="0"/>
      <p:regular r:id="rId14"/>
      <p:bold r:id="rId15"/>
      <p:italic r:id="rId16"/>
      <p:boldItalic r:id="rId17"/>
    </p:embeddedFont>
    <p:embeddedFont>
      <p:font typeface="Coming Soon" panose="020B0604020202020204" charset="0"/>
      <p:regular r:id="rId18"/>
    </p:embeddedFont>
    <p:embeddedFont>
      <p:font typeface="Concert One" panose="020B0604020202020204" charset="0"/>
      <p:regular r:id="rId19"/>
    </p:embeddedFont>
    <p:embeddedFont>
      <p:font typeface="Cooper Black" panose="0208090404030B020404" pitchFamily="18" charset="0"/>
      <p:regular r:id="rId20"/>
    </p:embeddedFont>
    <p:embeddedFont>
      <p:font typeface="Goudy Old Style" panose="02020502050305020303" pitchFamily="18" charset="0"/>
      <p:regular r:id="rId21"/>
      <p:bold r:id="rId22"/>
      <p:italic r:id="rId23"/>
    </p:embeddedFont>
    <p:embeddedFont>
      <p:font typeface="Roboto Mono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19C251-D419-4AA6-BC74-7A9799E14659}">
  <a:tblStyle styleId="{F919C251-D419-4AA6-BC74-7A9799E146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94660"/>
  </p:normalViewPr>
  <p:slideViewPr>
    <p:cSldViewPr snapToGrid="0">
      <p:cViewPr varScale="1">
        <p:scale>
          <a:sx n="90" d="100"/>
          <a:sy n="90" d="100"/>
        </p:scale>
        <p:origin x="924" y="84"/>
      </p:cViewPr>
      <p:guideLst>
        <p:guide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735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28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4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9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65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4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66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25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0" r:id="rId6"/>
    <p:sldLayoutId id="2147483661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521667" y="1701791"/>
            <a:ext cx="4145140" cy="8409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accent2"/>
                </a:solidFill>
              </a:rPr>
              <a:t>Numero y su relación con las operaciones aritméticas 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2521667" y="2313357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6053157" y="2321295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024227-24FD-4819-84C0-304273D888DC}"/>
              </a:ext>
            </a:extLst>
          </p:cNvPr>
          <p:cNvSpPr txBox="1"/>
          <p:nvPr/>
        </p:nvSpPr>
        <p:spPr>
          <a:xfrm>
            <a:off x="5774365" y="2954574"/>
            <a:ext cx="249826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Equipo&lt;3</a:t>
            </a:r>
          </a:p>
          <a:p>
            <a:r>
              <a:rPr lang="es-MX" sz="11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Katya Itzel garza Gaytán </a:t>
            </a:r>
          </a:p>
          <a:p>
            <a:r>
              <a:rPr lang="es-MX" sz="11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Teresa de Jesús noriega barrón </a:t>
            </a:r>
          </a:p>
          <a:p>
            <a:r>
              <a:rPr lang="es-MX" sz="11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Liliana Aracely Esquivel Orozco </a:t>
            </a:r>
          </a:p>
          <a:p>
            <a:r>
              <a:rPr lang="es-MX" sz="11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Tamara Guadalupe Sansores robles </a:t>
            </a:r>
          </a:p>
          <a:p>
            <a:r>
              <a:rPr lang="es-MX" sz="11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Lorena Alejandra gonzalez lomas </a:t>
            </a:r>
          </a:p>
          <a:p>
            <a:r>
              <a:rPr lang="es-MX" sz="11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Luisa Oropeza Valdez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F6698D1C-3838-4AA7-88CD-8F6823F231C1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085850" y="1039708"/>
            <a:ext cx="6972300" cy="2015212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 2: primer semestre de tercer grado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Conmutatividad, aumento y decremento constante, distributivita, multiplicación por 0, por 10 y por 100, multiplicación de números 1 x 2 cifras, multiplicación vertical 2 x 1 cifras y de 3 x 1 cifras, multiplicación mental de 2 x 1 cifras y multiplicación escrita de 4 x 1 cifras</a:t>
            </a:r>
          </a:p>
          <a:p>
            <a:pPr algn="just"/>
            <a:endParaRPr lang="es-MX" dirty="0">
              <a:solidFill>
                <a:schemeClr val="tx1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C65DC4D-1B21-4C28-9C65-D9D9B9BBB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12" y="2287847"/>
            <a:ext cx="4172476" cy="22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7740AC53-85A2-402C-96D0-32B7CD3421A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43000" y="680528"/>
            <a:ext cx="6857999" cy="71670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 3: segundo semestre de tercer grado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multiplicación de 2 x 2 cifras, situaciones que llevan a la forma vertical abreviada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texto evita introducir conceptos usando nociones que el alumno no ha trabajado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los textos del proyecto prometan presenta una unidad en segundo grado con 5 elecciones, otra unidad de tercer grado con 3 lecciones y otro de cuarto con cuatro lecciones</a:t>
            </a:r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DF142F-7380-4070-98AF-0FB14DDA8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953" y="250787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9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990211" y="525595"/>
            <a:ext cx="31585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latin typeface="Cooper Black" panose="0208090404030B020404" pitchFamily="18" charset="0"/>
              </a:rPr>
              <a:t>Broitman, c (1999)</a:t>
            </a:r>
            <a:endParaRPr sz="2000" dirty="0">
              <a:latin typeface="Cooper Black" panose="0208090404030B020404" pitchFamily="18" charset="0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7816357" y="50836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271499" y="42886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414670" y="1027242"/>
            <a:ext cx="3847992" cy="3821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200" dirty="0">
                <a:solidFill>
                  <a:schemeClr val="bg2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Aprender a sumar y a restar ha sido identificado con el aprendizaje de los algoritmos</a:t>
            </a:r>
          </a:p>
          <a:p>
            <a:pPr marL="457200" algn="just">
              <a:lnSpc>
                <a:spcPct val="107000"/>
              </a:lnSpc>
            </a:pPr>
            <a:r>
              <a:rPr lang="es-MX" sz="1200" dirty="0">
                <a:solidFill>
                  <a:schemeClr val="bg2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200" dirty="0">
                <a:solidFill>
                  <a:schemeClr val="bg2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suma y la resta incluyen tanto el dominio de diversas estrategias de cálculos como el reconocimiento del campo de problemas que se resuelven con dichas operaciones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200" dirty="0">
                <a:solidFill>
                  <a:schemeClr val="bg2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niños pueden tener dificultades para resolver problemas individualmente.</a:t>
            </a:r>
          </a:p>
          <a:p>
            <a:pPr marL="457200" algn="just">
              <a:lnSpc>
                <a:spcPct val="107000"/>
              </a:lnSpc>
            </a:pPr>
            <a:r>
              <a:rPr lang="es-MX" sz="1200" dirty="0">
                <a:solidFill>
                  <a:schemeClr val="bg2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200" dirty="0">
                <a:solidFill>
                  <a:schemeClr val="bg2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propone en primera instancia, una fase de trabajo individual o en parejas con variados procedimientos de resolución y diferentes respuestas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MX" sz="1400" dirty="0">
              <a:solidFill>
                <a:schemeClr val="bg2">
                  <a:lumMod val="50000"/>
                </a:schemeClr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bg2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2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4965405" y="1076287"/>
            <a:ext cx="3625702" cy="345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algn="just">
              <a:lnSpc>
                <a:spcPct val="107000"/>
              </a:lnSpc>
            </a:pPr>
            <a:r>
              <a:rPr lang="es-MX" sz="1200" dirty="0">
                <a:solidFill>
                  <a:schemeClr val="bg2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200" dirty="0">
                <a:solidFill>
                  <a:schemeClr val="bg2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Después se plantea una instancia de trabajo colectivo, para analizar diferentes respuestas y llegar a una conclusión.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3748416" y="749323"/>
            <a:ext cx="480514" cy="26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428E2CB-BCB1-492C-93D0-44B994D03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280" y="2327671"/>
            <a:ext cx="3211940" cy="1739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CASTRO, E, RICO, L Y CASTRO, E (1999)</a:t>
            </a:r>
            <a:endParaRPr dirty="0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7131576" cy="821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s-MX" sz="11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Los primeros estudios de la resolución de problemas se basaron en la evidencia de que un aumento de la habilidad lectora lleva emparejada  una mejora en la resolución de problemas.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s-MX" sz="11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Variables estructurales: operaciones, secuencia y conversión de unidades. </a:t>
            </a:r>
          </a:p>
        </p:txBody>
      </p:sp>
      <p:sp>
        <p:nvSpPr>
          <p:cNvPr id="6" name="Google Shape;188;p30"/>
          <p:cNvSpPr txBox="1">
            <a:spLocks/>
          </p:cNvSpPr>
          <p:nvPr/>
        </p:nvSpPr>
        <p:spPr>
          <a:xfrm>
            <a:off x="1398275" y="2702974"/>
            <a:ext cx="1501883" cy="993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just">
              <a:spcAft>
                <a:spcPts val="1600"/>
              </a:spcAft>
              <a:buFont typeface="Roboto Mono Medium"/>
              <a:buNone/>
            </a:pPr>
            <a:r>
              <a:rPr lang="es-MX" sz="1100" b="1" dirty="0">
                <a:solidFill>
                  <a:schemeClr val="accent5">
                    <a:lumMod val="75000"/>
                  </a:schemeClr>
                </a:solidFill>
                <a:latin typeface="Goudy Old Style" panose="02020502050305020303" pitchFamily="18" charset="0"/>
              </a:rPr>
              <a:t>Variables estructurales: </a:t>
            </a:r>
            <a:r>
              <a:rPr lang="es-MX" sz="11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operaciones, secuencia y conversión de unidades.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6464B4-97A2-485D-BC50-AA409B3598D4}"/>
              </a:ext>
            </a:extLst>
          </p:cNvPr>
          <p:cNvSpPr txBox="1"/>
          <p:nvPr/>
        </p:nvSpPr>
        <p:spPr>
          <a:xfrm>
            <a:off x="3292221" y="2861206"/>
            <a:ext cx="48455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oudy Old Style" panose="02020502050305020303" pitchFamily="18" charset="0"/>
              </a:rPr>
              <a:t>Por las operaciones implicadas, los problemas aritméticos de dos etapas admiten cuatro posibilidades, que notamos mediante los pares ordenados: </a:t>
            </a:r>
          </a:p>
          <a:p>
            <a:pPr algn="ctr"/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(+,+); (+, −); (</a:t>
            </a:r>
            <a:r>
              <a:rPr lang="es-MX" b="0" i="0" dirty="0">
                <a:solidFill>
                  <a:schemeClr val="accent2">
                    <a:lumMod val="75000"/>
                  </a:schemeClr>
                </a:solidFill>
                <a:effectLst/>
                <a:latin typeface="Cooper Black" panose="0208090404030B020404" pitchFamily="18" charset="0"/>
              </a:rPr>
              <a:t>−,+) y (</a:t>
            </a:r>
            <a:r>
              <a:rPr lang="es-MX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−</a:t>
            </a:r>
            <a:r>
              <a:rPr lang="es-MX" b="0" i="0" dirty="0">
                <a:solidFill>
                  <a:schemeClr val="accent2">
                    <a:lumMod val="75000"/>
                  </a:schemeClr>
                </a:solidFill>
                <a:effectLst/>
                <a:latin typeface="Cooper Black" panose="0208090404030B020404" pitchFamily="18" charset="0"/>
              </a:rPr>
              <a:t>,</a:t>
            </a:r>
            <a:r>
              <a:rPr lang="es-MX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−</a:t>
            </a:r>
            <a:r>
              <a:rPr lang="es-MX" b="0" i="0" dirty="0">
                <a:solidFill>
                  <a:schemeClr val="accent2">
                    <a:lumMod val="75000"/>
                  </a:schemeClr>
                </a:solidFill>
                <a:effectLst/>
                <a:latin typeface="Cooper Black" panose="0208090404030B020404" pitchFamily="18" charset="0"/>
              </a:rPr>
              <a:t>) </a:t>
            </a:r>
            <a:endParaRPr lang="es-MX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AB50970D-DDBE-43BD-BE46-F8A7D47D02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6979" y="1079049"/>
            <a:ext cx="6658983" cy="298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Las categorías semánticas empleadas son las denominadas: </a:t>
            </a:r>
          </a:p>
          <a:p>
            <a:pPr algn="just"/>
            <a:endParaRPr lang="es-MX" b="1" dirty="0">
              <a:solidFill>
                <a:schemeClr val="accent5">
                  <a:lumMod val="75000"/>
                </a:schemeClr>
              </a:solidFill>
              <a:latin typeface="Goudy Old Style" panose="02020502050305020303" pitchFamily="18" charset="0"/>
            </a:endParaRPr>
          </a:p>
          <a:p>
            <a:pPr algn="just"/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Cambio</a:t>
            </a:r>
            <a:r>
              <a:rPr lang="es-MX" dirty="0">
                <a:solidFill>
                  <a:schemeClr val="tx1">
                    <a:lumMod val="50000"/>
                  </a:schemeClr>
                </a:solidFill>
                <a:latin typeface="Goudy Old Style" panose="02020502050305020303" pitchFamily="18" charset="0"/>
              </a:rPr>
              <a:t>, se refiere a los problemas en los que se produce algún evento que cambia el valor de una cantidad inicial, la codificamos </a:t>
            </a:r>
            <a:r>
              <a:rPr lang="es-MX" b="1" dirty="0">
                <a:solidFill>
                  <a:schemeClr val="tx1">
                    <a:lumMod val="50000"/>
                  </a:schemeClr>
                </a:solidFill>
                <a:latin typeface="Goudy Old Style" panose="02020502050305020303" pitchFamily="18" charset="0"/>
              </a:rPr>
              <a:t>Ca. </a:t>
            </a:r>
          </a:p>
          <a:p>
            <a:pPr algn="just"/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Combinación</a:t>
            </a:r>
            <a:r>
              <a:rPr lang="es-MX" dirty="0">
                <a:solidFill>
                  <a:schemeClr val="tx1">
                    <a:lumMod val="50000"/>
                  </a:schemeClr>
                </a:solidFill>
                <a:latin typeface="Goudy Old Style" panose="02020502050305020303" pitchFamily="18" charset="0"/>
              </a:rPr>
              <a:t>, Problemas basados en una relación estática existente entre un conjunto total y una partición del mismo en 2 subconjuntos; la codificamos Co </a:t>
            </a:r>
          </a:p>
          <a:p>
            <a:pPr algn="just"/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comparación</a:t>
            </a:r>
            <a:r>
              <a:rPr lang="es-MX" dirty="0">
                <a:solidFill>
                  <a:schemeClr val="tx1">
                    <a:lumMod val="50000"/>
                  </a:schemeClr>
                </a:solidFill>
                <a:latin typeface="Goudy Old Style" panose="02020502050305020303" pitchFamily="18" charset="0"/>
              </a:rPr>
              <a:t>, son problemas que implican una relación comparativa entre 2 cantidades; abreviadamente Cp. </a:t>
            </a:r>
          </a:p>
          <a:p>
            <a:pPr algn="just"/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Igualación,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son aquellos problemas en los que se plantea una acción para lograr que una cantidad sea igual a otra, abreviadamente lg</a:t>
            </a:r>
          </a:p>
          <a:p>
            <a:pPr algn="just"/>
            <a:endParaRPr lang="es-MX" b="1" u="sng" dirty="0">
              <a:solidFill>
                <a:schemeClr val="tx1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just"/>
            <a:endParaRPr lang="es-MX" b="1" dirty="0">
              <a:solidFill>
                <a:schemeClr val="tx1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just"/>
            <a:endParaRPr lang="es-MX" dirty="0">
              <a:solidFill>
                <a:schemeClr val="tx1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572" y="1017387"/>
            <a:ext cx="2984516" cy="1953710"/>
          </a:xfrm>
          <a:prstGeom prst="rect">
            <a:avLst/>
          </a:prstGeom>
        </p:spPr>
      </p:pic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32264" y="1303836"/>
            <a:ext cx="3963604" cy="3022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050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El niño debe estar relacionarlo con su realidad para dar estimulación para ejercer sobre él las matemáticas en conjunto de nociones, relaciones y sistemas racionales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050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La concepción del numero, en representación escrita puede ser de diferentes maneras: romana, cardina, arábiga o árabe.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050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En las reglas de adicción intervienen 3 funciones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050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Agrupación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050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Medida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050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</a:rPr>
              <a:t>Escritura </a:t>
            </a:r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34935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VERGNAUD, G. (1991)</a:t>
            </a:r>
            <a:endParaRPr sz="2000"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4" y="1103650"/>
            <a:ext cx="2417047" cy="18023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/>
          <p:nvPr/>
        </p:nvSpPr>
        <p:spPr>
          <a:xfrm rot="-391042">
            <a:off x="7054556" y="2490474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3"/>
          <p:cNvSpPr/>
          <p:nvPr/>
        </p:nvSpPr>
        <p:spPr>
          <a:xfrm rot="-2148808">
            <a:off x="5649174" y="107857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7449875" y="914336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4195860" flipH="1">
            <a:off x="4575756" y="2456753"/>
            <a:ext cx="1579416" cy="71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1196432" y="1013931"/>
            <a:ext cx="5510846" cy="3115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aquellos cuya solución requiere adiciones  o sustracciones.</a:t>
            </a:r>
            <a:b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Los números naturales son los más simples</a:t>
            </a:r>
            <a:b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resta generalmente habla acerca de dar perder disminuir</a:t>
            </a:r>
            <a:b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existen 6 categorías de relación adictiva.</a:t>
            </a:r>
            <a:b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Existen 2 categorías de relaciones multiplicativas.</a:t>
            </a:r>
            <a:endParaRPr lang="es-MX" sz="1800" dirty="0">
              <a:solidFill>
                <a:schemeClr val="tx1">
                  <a:lumMod val="50000"/>
                </a:schemeClr>
              </a:solidFill>
              <a:effectLst/>
              <a:latin typeface="Goudy Old Style" panose="0202050205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1706269" y="551148"/>
            <a:ext cx="4491172" cy="692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effectLst/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problemas de tipo Aditivo.</a:t>
            </a:r>
            <a:endParaRPr dirty="0">
              <a:latin typeface="Cooper Black" panose="0208090404030B020404" pitchFamily="18" charset="0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3095">
            <a:off x="6296681" y="923256"/>
            <a:ext cx="2282101" cy="29318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F3E5F4-2FDD-4B63-92C7-62E12617B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6552">
            <a:off x="6544761" y="2120004"/>
            <a:ext cx="1785938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 idx="6"/>
          </p:nvPr>
        </p:nvSpPr>
        <p:spPr>
          <a:xfrm>
            <a:off x="1002324" y="711181"/>
            <a:ext cx="31374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ISODA, M. OLFOS, R. (2009) </a:t>
            </a:r>
            <a:endParaRPr sz="1800" dirty="0"/>
          </a:p>
        </p:txBody>
      </p:sp>
      <p:sp>
        <p:nvSpPr>
          <p:cNvPr id="293" name="Google Shape;293;p37"/>
          <p:cNvSpPr txBox="1">
            <a:spLocks noGrp="1"/>
          </p:cNvSpPr>
          <p:nvPr>
            <p:ph type="body" idx="4294967295"/>
          </p:nvPr>
        </p:nvSpPr>
        <p:spPr>
          <a:xfrm>
            <a:off x="980726" y="1135681"/>
            <a:ext cx="3198047" cy="3354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050" b="1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Nuevo marco para la enseñanza de la multiplicación</a:t>
            </a:r>
            <a:endParaRPr lang="es-MX" sz="1050" dirty="0">
              <a:solidFill>
                <a:schemeClr val="tx1">
                  <a:lumMod val="50000"/>
                </a:schemeClr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países han identificado metas para hacer conexiones entre la aritmética y la experiencia cotidiana. Siguiendo por esta línea se han desarrollado un vocabulario: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Contexto: El contexto es una situación derivada de la realidad, el cual es importante para los niños ya que pueden imaginar. Los niños usan métodos matemáticos a raíz de su propia experiencia.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Contextualización: Significa dar significado a los números y operaciones relacionándolas con situaciones significativas día con día, ya sea del mundo real o el mundo significativo para los niños.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900" dirty="0">
              <a:solidFill>
                <a:schemeClr val="tx1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D19709-77B3-47A1-B131-460AEC3496E1}"/>
              </a:ext>
            </a:extLst>
          </p:cNvPr>
          <p:cNvSpPr txBox="1"/>
          <p:nvPr/>
        </p:nvSpPr>
        <p:spPr>
          <a:xfrm>
            <a:off x="4965229" y="1506779"/>
            <a:ext cx="3617259" cy="2129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Destrezas básicas: Por ejemplo, el conteo hacía delante y atrás con distintas unidades, el conocimiento de las tablas hasta 10 en suma y multiplicación, hacer estimaciones en operaciones para determinar un resultado aproximado.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 aritmética concreta: Significa hacer la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operación mientras es fácil de imaginarse.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99;p37">
            <a:extLst>
              <a:ext uri="{FF2B5EF4-FFF2-40B4-BE49-F238E27FC236}">
                <a16:creationId xmlns:a16="http://schemas.microsoft.com/office/drawing/2014/main" id="{4CF5B340-5BAA-4FB0-9EFD-C55069CBF53F}"/>
              </a:ext>
            </a:extLst>
          </p:cNvPr>
          <p:cNvSpPr txBox="1">
            <a:spLocks/>
          </p:cNvSpPr>
          <p:nvPr/>
        </p:nvSpPr>
        <p:spPr>
          <a:xfrm>
            <a:off x="542441" y="509899"/>
            <a:ext cx="3890075" cy="423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/>
              <a:buNone/>
            </a:pPr>
            <a:endParaRPr lang="es-MX" sz="1200" dirty="0">
              <a:solidFill>
                <a:schemeClr val="tx1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B2010A-028C-42A6-921A-1BA8BC12C0AD}"/>
              </a:ext>
            </a:extLst>
          </p:cNvPr>
          <p:cNvSpPr txBox="1"/>
          <p:nvPr/>
        </p:nvSpPr>
        <p:spPr>
          <a:xfrm>
            <a:off x="650930" y="1492052"/>
            <a:ext cx="3781586" cy="1566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Memorización: El aprendizaje de los números y resultados, así como las tablas de multiplicación por intuición y luego ser capaces de recordarlas.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tx1">
                    <a:lumMod val="50000"/>
                  </a:schemeClr>
                </a:solidFill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contextos: Este contexto puede ofrecer soporte en llevar adelante un cálculo y desarrollar un procedimiento.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1A01CE2-BFDF-4F65-9FB9-9E662995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453" y="1309689"/>
            <a:ext cx="3862106" cy="19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A91EC2-B599-48AA-9935-EF06FC347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318" y="425034"/>
            <a:ext cx="6777318" cy="716700"/>
          </a:xfrm>
        </p:spPr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Secuenciación en la enseñanza de la multiplicación</a:t>
            </a:r>
            <a:endParaRPr lang="es-MX" sz="1800" dirty="0">
              <a:solidFill>
                <a:schemeClr val="tx1">
                  <a:lumMod val="50000"/>
                </a:schemeClr>
              </a:solidFill>
              <a:effectLst/>
              <a:latin typeface="Goudy Old Style" panose="0202050205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secuencias observadas en textos permiten identificar 2 etapas en la enseñanza de la multiplicación números naturales:</a:t>
            </a:r>
          </a:p>
          <a:p>
            <a:pPr marL="685800" algn="just">
              <a:lnSpc>
                <a:spcPct val="107000"/>
              </a:lnSpc>
            </a:pPr>
            <a:r>
              <a:rPr lang="es-MX" sz="180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concepto de multiplicación y las tablas con sus propiedades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80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estrategias para multiplicar números de más de una cifra y algoritmo de la multiplicación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textos de la editorial gakkoh establecen la siguiente secuencia: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180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fase uno: segundo semestre de segundo grado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situaciones asociadas a la multiplicación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solidFill>
                  <a:schemeClr val="tx1">
                    <a:lumMod val="50000"/>
                  </a:schemeClr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tex tos 2006 en inglés de la editorial Tokio shoseki Inicia también la multiplicación en segundo grado</a:t>
            </a:r>
          </a:p>
          <a:p>
            <a:pPr algn="just"/>
            <a:endParaRPr lang="es-MX" dirty="0">
              <a:solidFill>
                <a:schemeClr val="tx1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02457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8632"/>
      </a:lt1>
      <a:dk2>
        <a:srgbClr val="595959"/>
      </a:dk2>
      <a:lt2>
        <a:srgbClr val="AF8CD6"/>
      </a:lt2>
      <a:accent1>
        <a:srgbClr val="F18632"/>
      </a:accent1>
      <a:accent2>
        <a:srgbClr val="41B45D"/>
      </a:accent2>
      <a:accent3>
        <a:srgbClr val="F18632"/>
      </a:accent3>
      <a:accent4>
        <a:srgbClr val="77DF70"/>
      </a:accent4>
      <a:accent5>
        <a:srgbClr val="84649E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893</Words>
  <Application>Microsoft Office PowerPoint</Application>
  <PresentationFormat>Presentación en pantalla (16:9)</PresentationFormat>
  <Paragraphs>66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Cooper Black</vt:lpstr>
      <vt:lpstr>Symbol</vt:lpstr>
      <vt:lpstr>Coming Soon</vt:lpstr>
      <vt:lpstr>Anonymous Pro</vt:lpstr>
      <vt:lpstr>Concert One</vt:lpstr>
      <vt:lpstr>arial</vt:lpstr>
      <vt:lpstr>arial</vt:lpstr>
      <vt:lpstr>Roboto Mono Medium</vt:lpstr>
      <vt:lpstr>Goudy Old Style</vt:lpstr>
      <vt:lpstr>Notebook Lesson by Slidesgo</vt:lpstr>
      <vt:lpstr>Numero y su relación con las operaciones aritméticas </vt:lpstr>
      <vt:lpstr>Broitman, c (1999)</vt:lpstr>
      <vt:lpstr>CASTRO, E, RICO, L Y CASTRO, E (1999)</vt:lpstr>
      <vt:lpstr>Presentación de PowerPoint</vt:lpstr>
      <vt:lpstr>VERGNAUD, G. (1991)</vt:lpstr>
      <vt:lpstr>  Son aquellos cuya solución requiere adiciones  o sustracciones.  Los números naturales son los más simples  la resta generalmente habla acerca de dar perder disminuir  existen 6 categorías de relación adictiva.  Existen 2 categorías de relaciones multiplicativas.</vt:lpstr>
      <vt:lpstr>ISODA, M. OLFOS, R. (2009)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Numero y su relación con las operaciones aritméticas</dc:title>
  <dc:creator>Maria</dc:creator>
  <cp:lastModifiedBy>juan castro</cp:lastModifiedBy>
  <cp:revision>6</cp:revision>
  <dcterms:modified xsi:type="dcterms:W3CDTF">2021-11-05T02:43:52Z</dcterms:modified>
</cp:coreProperties>
</file>