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261" r:id="rId5"/>
    <p:sldId id="262" r:id="rId6"/>
  </p:sldIdLst>
  <p:sldSz cx="18288000" cy="10287000"/>
  <p:notesSz cx="6858000" cy="9144000"/>
  <p:embeddedFontLst>
    <p:embeddedFont>
      <p:font typeface="Algerian" panose="04020705040A02060702" pitchFamily="82" charset="0"/>
      <p:regular r:id="rId7"/>
    </p:embeddedFont>
    <p:embeddedFont>
      <p:font typeface="Batang" panose="02030600000101010101" pitchFamily="18" charset="-127"/>
      <p:regular r:id="rId8"/>
    </p:embeddedFont>
    <p:embeddedFont>
      <p:font typeface="Bradley Hand ITC" panose="03070402050302030203" pitchFamily="66" charset="0"/>
      <p:regular r:id="rId9"/>
    </p:embeddedFont>
    <p:embeddedFont>
      <p:font typeface="Calibri" panose="020F0502020204030204" pitchFamily="34" charset="0"/>
      <p:regular r:id="rId10"/>
      <p:bold r:id="rId11"/>
      <p:italic r:id="rId12"/>
      <p:boldItalic r:id="rId13"/>
    </p:embeddedFont>
    <p:embeddedFont>
      <p:font typeface="Copperplate Gothic Bold" panose="020E0705020206020404" pitchFamily="3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828"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sv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499" b="30850"/>
          <a:stretch>
            <a:fillRect/>
          </a:stretch>
        </p:blipFill>
        <p:spPr>
          <a:xfrm rot="-1382617">
            <a:off x="1615147" y="3222468"/>
            <a:ext cx="4398805" cy="676666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32364">
            <a:off x="12364205" y="933258"/>
            <a:ext cx="4622817" cy="475242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4640231" y="-524471"/>
            <a:ext cx="8725546" cy="10524233"/>
          </a:xfrm>
          <a:prstGeom prst="rect">
            <a:avLst/>
          </a:prstGeom>
        </p:spPr>
      </p:pic>
      <p:grpSp>
        <p:nvGrpSpPr>
          <p:cNvPr id="5" name="Group 5"/>
          <p:cNvGrpSpPr/>
          <p:nvPr/>
        </p:nvGrpSpPr>
        <p:grpSpPr>
          <a:xfrm>
            <a:off x="4672849" y="2815750"/>
            <a:ext cx="9070541" cy="5009621"/>
            <a:chOff x="0" y="0"/>
            <a:chExt cx="3403061" cy="1879496"/>
          </a:xfrm>
        </p:grpSpPr>
        <p:sp>
          <p:nvSpPr>
            <p:cNvPr id="6" name="Freeform 6"/>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sp>
      </p:grpSp>
      <p:pic>
        <p:nvPicPr>
          <p:cNvPr id="27" name="Picture 2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80231">
            <a:off x="2190417" y="2244404"/>
            <a:ext cx="831833" cy="831833"/>
          </a:xfrm>
          <a:prstGeom prst="rect">
            <a:avLst/>
          </a:prstGeom>
        </p:spPr>
      </p:pic>
      <p:pic>
        <p:nvPicPr>
          <p:cNvPr id="28" name="Picture 2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80231">
            <a:off x="3159205" y="1284245"/>
            <a:ext cx="1223634" cy="1250927"/>
          </a:xfrm>
          <a:prstGeom prst="rect">
            <a:avLst/>
          </a:prstGeom>
        </p:spPr>
      </p:pic>
      <p:pic>
        <p:nvPicPr>
          <p:cNvPr id="29" name="Picture 2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682344">
            <a:off x="900474" y="1213133"/>
            <a:ext cx="2348424" cy="768575"/>
          </a:xfrm>
          <a:prstGeom prst="rect">
            <a:avLst/>
          </a:prstGeom>
        </p:spPr>
      </p:pic>
      <p:pic>
        <p:nvPicPr>
          <p:cNvPr id="30" name="Picture 3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958080" y="3247533"/>
            <a:ext cx="1110597" cy="1239003"/>
          </a:xfrm>
          <a:prstGeom prst="rect">
            <a:avLst/>
          </a:prstGeom>
        </p:spPr>
      </p:pic>
      <p:pic>
        <p:nvPicPr>
          <p:cNvPr id="31" name="Picture 3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016542" y="4553394"/>
            <a:ext cx="831833" cy="831833"/>
          </a:xfrm>
          <a:prstGeom prst="rect">
            <a:avLst/>
          </a:prstGeom>
        </p:spPr>
      </p:pic>
      <p:pic>
        <p:nvPicPr>
          <p:cNvPr id="32" name="Picture 3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185448">
            <a:off x="1797196" y="6745508"/>
            <a:ext cx="2793450" cy="2793450"/>
          </a:xfrm>
          <a:prstGeom prst="rect">
            <a:avLst/>
          </a:prstGeom>
        </p:spPr>
      </p:pic>
      <p:sp>
        <p:nvSpPr>
          <p:cNvPr id="33" name="32 Rectángulo"/>
          <p:cNvSpPr/>
          <p:nvPr/>
        </p:nvSpPr>
        <p:spPr>
          <a:xfrm>
            <a:off x="5354643" y="2876848"/>
            <a:ext cx="7695721" cy="4401205"/>
          </a:xfrm>
          <a:prstGeom prst="rect">
            <a:avLst/>
          </a:prstGeom>
        </p:spPr>
        <p:txBody>
          <a:bodyPr wrap="square">
            <a:spAutoFit/>
          </a:bodyPr>
          <a:lstStyle/>
          <a:p>
            <a:pPr algn="ctr"/>
            <a:r>
              <a:rPr lang="es-MX" sz="2800" dirty="0"/>
              <a:t>Escuela Normal de Educación preescolar Licenciatura en Educación Preescolar </a:t>
            </a:r>
          </a:p>
          <a:p>
            <a:pPr algn="ctr"/>
            <a:endParaRPr lang="es-MX" sz="2800" dirty="0"/>
          </a:p>
          <a:p>
            <a:pPr algn="ctr"/>
            <a:r>
              <a:rPr lang="es-MX" sz="2800" dirty="0"/>
              <a:t>Curso: Tutoría Grupal</a:t>
            </a:r>
          </a:p>
          <a:p>
            <a:pPr algn="ctr"/>
            <a:r>
              <a:rPr lang="es-MX" sz="2800" dirty="0"/>
              <a:t> Teóricos del Lenguaje (Lenguaje y comunicación)</a:t>
            </a:r>
          </a:p>
          <a:p>
            <a:pPr algn="ctr"/>
            <a:r>
              <a:rPr lang="es-MX" sz="2800" dirty="0"/>
              <a:t> Seamy Citlali Rodríguez San Miguel #22</a:t>
            </a:r>
          </a:p>
          <a:p>
            <a:pPr algn="ctr"/>
            <a:r>
              <a:rPr lang="es-MX" sz="2800" dirty="0"/>
              <a:t>Johanna Vanessa Salas Castillo #23</a:t>
            </a:r>
          </a:p>
          <a:p>
            <a:pPr algn="ctr"/>
            <a:r>
              <a:rPr lang="es-MX" sz="2800" dirty="0"/>
              <a:t> Ciclo : 2021-2022</a:t>
            </a:r>
          </a:p>
          <a:p>
            <a:pPr algn="ctr"/>
            <a:r>
              <a:rPr lang="es-MX" sz="2800" dirty="0"/>
              <a:t> Semestre:1 sección: A </a:t>
            </a:r>
          </a:p>
          <a:p>
            <a:pPr algn="ctr"/>
            <a:r>
              <a:rPr lang="es-MX" sz="2800" dirty="0"/>
              <a:t>Saltillo, </a:t>
            </a:r>
            <a:r>
              <a:rPr lang="es-MX" sz="2800"/>
              <a:t>Coahuila           Noviembre, </a:t>
            </a:r>
            <a:r>
              <a:rPr lang="es-MX" sz="2800" dirty="0"/>
              <a:t>2021</a:t>
            </a:r>
          </a:p>
        </p:txBody>
      </p:sp>
      <p:pic>
        <p:nvPicPr>
          <p:cNvPr id="35" name="34 Imagen"/>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18679" y="786925"/>
            <a:ext cx="2257425" cy="20288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ED8FF"/>
        </a:solidFill>
        <a:effectLst/>
      </p:bgPr>
    </p:bg>
    <p:spTree>
      <p:nvGrpSpPr>
        <p:cNvPr id="1" name=""/>
        <p:cNvGrpSpPr/>
        <p:nvPr/>
      </p:nvGrpSpPr>
      <p:grpSpPr>
        <a:xfrm>
          <a:off x="0" y="0"/>
          <a:ext cx="0" cy="0"/>
          <a:chOff x="0" y="0"/>
          <a:chExt cx="0" cy="0"/>
        </a:xfrm>
      </p:grpSpPr>
      <p:grpSp>
        <p:nvGrpSpPr>
          <p:cNvPr id="7" name="Group 7"/>
          <p:cNvGrpSpPr/>
          <p:nvPr/>
        </p:nvGrpSpPr>
        <p:grpSpPr>
          <a:xfrm>
            <a:off x="3693871" y="3758385"/>
            <a:ext cx="10974788" cy="2934514"/>
            <a:chOff x="0" y="0"/>
            <a:chExt cx="13128572" cy="3510408"/>
          </a:xfrm>
        </p:grpSpPr>
        <p:sp>
          <p:nvSpPr>
            <p:cNvPr id="8" name="Freeform 8"/>
            <p:cNvSpPr/>
            <p:nvPr/>
          </p:nvSpPr>
          <p:spPr>
            <a:xfrm>
              <a:off x="-1" y="0"/>
              <a:ext cx="13136232" cy="3510408"/>
            </a:xfrm>
            <a:custGeom>
              <a:avLst/>
              <a:gdLst/>
              <a:ahLst/>
              <a:cxnLst/>
              <a:rect l="l" t="t" r="r" b="b"/>
              <a:pathLst>
                <a:path w="13136232" h="3510408">
                  <a:moveTo>
                    <a:pt x="12629792" y="3493489"/>
                  </a:moveTo>
                  <a:cubicBezTo>
                    <a:pt x="12629792" y="3493489"/>
                    <a:pt x="12392796" y="3483520"/>
                    <a:pt x="12030657" y="3496964"/>
                  </a:cubicBezTo>
                  <a:cubicBezTo>
                    <a:pt x="11668519" y="3510408"/>
                    <a:pt x="490924" y="3510408"/>
                    <a:pt x="490924" y="3510408"/>
                  </a:cubicBezTo>
                  <a:cubicBezTo>
                    <a:pt x="245502" y="3510408"/>
                    <a:pt x="32509" y="3413140"/>
                    <a:pt x="31032" y="3253026"/>
                  </a:cubicBezTo>
                  <a:cubicBezTo>
                    <a:pt x="31032" y="3253026"/>
                    <a:pt x="0" y="19504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2583244" y="0"/>
                    <a:pt x="12583244" y="0"/>
                  </a:cubicBezTo>
                  <a:cubicBezTo>
                    <a:pt x="12895144" y="0"/>
                    <a:pt x="13128573" y="101069"/>
                    <a:pt x="13120715" y="303616"/>
                  </a:cubicBezTo>
                  <a:cubicBezTo>
                    <a:pt x="13120715" y="303616"/>
                    <a:pt x="13118720" y="1831002"/>
                    <a:pt x="13127476" y="2553439"/>
                  </a:cubicBezTo>
                  <a:cubicBezTo>
                    <a:pt x="13136232" y="2846740"/>
                    <a:pt x="13089683" y="3179812"/>
                    <a:pt x="13089683" y="3179812"/>
                  </a:cubicBezTo>
                  <a:cubicBezTo>
                    <a:pt x="13086718" y="3359837"/>
                    <a:pt x="12875214" y="3493489"/>
                    <a:pt x="12629792" y="3493489"/>
                  </a:cubicBezTo>
                  <a:close/>
                </a:path>
              </a:pathLst>
            </a:custGeom>
            <a:solidFill>
              <a:srgbClr val="FFFEFE"/>
            </a:solidFill>
          </p:spPr>
        </p:sp>
      </p:grpSp>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b="43786"/>
          <a:stretch>
            <a:fillRect/>
          </a:stretch>
        </p:blipFill>
        <p:spPr>
          <a:xfrm>
            <a:off x="0" y="6607"/>
            <a:ext cx="18288000" cy="1028039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97473">
            <a:off x="15596518" y="6084434"/>
            <a:ext cx="1101434" cy="1079405"/>
          </a:xfrm>
          <a:prstGeom prst="rect">
            <a:avLst/>
          </a:prstGeom>
        </p:spPr>
      </p:pic>
      <p:sp>
        <p:nvSpPr>
          <p:cNvPr id="4" name="AutoShape 4"/>
          <p:cNvSpPr/>
          <p:nvPr/>
        </p:nvSpPr>
        <p:spPr>
          <a:xfrm>
            <a:off x="0" y="0"/>
            <a:ext cx="1476150" cy="10287000"/>
          </a:xfrm>
          <a:prstGeom prst="rect">
            <a:avLst/>
          </a:prstGeom>
          <a:solidFill>
            <a:srgbClr val="FDF5B6"/>
          </a:solidFill>
        </p:spPr>
      </p:sp>
      <p:sp>
        <p:nvSpPr>
          <p:cNvPr id="5" name="TextBox 5"/>
          <p:cNvSpPr txBox="1"/>
          <p:nvPr/>
        </p:nvSpPr>
        <p:spPr>
          <a:xfrm>
            <a:off x="4156375" y="3783378"/>
            <a:ext cx="10287318" cy="3077766"/>
          </a:xfrm>
          <a:prstGeom prst="rect">
            <a:avLst/>
          </a:prstGeom>
        </p:spPr>
        <p:txBody>
          <a:bodyPr lIns="0" tIns="0" rIns="0" bIns="0" rtlCol="0" anchor="t">
            <a:spAutoFit/>
          </a:bodyPr>
          <a:lstStyle/>
          <a:p>
            <a:pPr marL="0" lvl="0" indent="0" algn="ctr">
              <a:lnSpc>
                <a:spcPts val="11999"/>
              </a:lnSpc>
              <a:spcBef>
                <a:spcPct val="0"/>
              </a:spcBef>
            </a:pPr>
            <a:r>
              <a:rPr lang="en-US" sz="9999" dirty="0">
                <a:solidFill>
                  <a:srgbClr val="272626"/>
                </a:solidFill>
                <a:latin typeface="Copperplate Gothic Bold" pitchFamily="34" charset="0"/>
              </a:rPr>
              <a:t>Teóricos del lenguaje </a:t>
            </a:r>
            <a:endParaRPr lang="en-US" sz="9999" u="none" dirty="0">
              <a:solidFill>
                <a:srgbClr val="272626"/>
              </a:solidFill>
              <a:latin typeface="Copperplate Gothic Bold" pitchFamily="34" charset="0"/>
            </a:endParaRPr>
          </a:p>
        </p:txBody>
      </p:sp>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87987">
            <a:off x="2140254" y="4074436"/>
            <a:ext cx="1810452" cy="192229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840615">
            <a:off x="13701694" y="8003769"/>
            <a:ext cx="2348424" cy="768575"/>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807430" y="6624137"/>
            <a:ext cx="1462949" cy="143635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481793" y="5225642"/>
            <a:ext cx="1061203" cy="1061203"/>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459455">
            <a:off x="4174600" y="5384010"/>
            <a:ext cx="2058223" cy="47731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grpSp>
        <p:nvGrpSpPr>
          <p:cNvPr id="2" name="Group 2"/>
          <p:cNvGrpSpPr/>
          <p:nvPr/>
        </p:nvGrpSpPr>
        <p:grpSpPr>
          <a:xfrm>
            <a:off x="2704242" y="645140"/>
            <a:ext cx="11640837" cy="1538217"/>
            <a:chOff x="0" y="0"/>
            <a:chExt cx="14682140" cy="1940093"/>
          </a:xfrm>
        </p:grpSpPr>
        <p:sp>
          <p:nvSpPr>
            <p:cNvPr id="3" name="Freeform 3"/>
            <p:cNvSpPr/>
            <p:nvPr/>
          </p:nvSpPr>
          <p:spPr>
            <a:xfrm>
              <a:off x="0" y="-4073"/>
              <a:ext cx="14688530" cy="1946696"/>
            </a:xfrm>
            <a:custGeom>
              <a:avLst/>
              <a:gdLst/>
              <a:ahLst/>
              <a:cxnLst/>
              <a:rect l="l" t="t" r="r" b="b"/>
              <a:pathLst>
                <a:path w="14688530" h="1946696">
                  <a:moveTo>
                    <a:pt x="14060753" y="1892218"/>
                  </a:moveTo>
                  <a:cubicBezTo>
                    <a:pt x="14060753" y="1892218"/>
                    <a:pt x="13329878" y="1946696"/>
                    <a:pt x="11321073" y="1944075"/>
                  </a:cubicBezTo>
                  <a:cubicBezTo>
                    <a:pt x="5334503" y="1941912"/>
                    <a:pt x="1057074" y="1934088"/>
                    <a:pt x="1057074" y="1934088"/>
                  </a:cubicBezTo>
                  <a:cubicBezTo>
                    <a:pt x="812932" y="1925254"/>
                    <a:pt x="449110" y="1904023"/>
                    <a:pt x="282371" y="1845846"/>
                  </a:cubicBezTo>
                  <a:cubicBezTo>
                    <a:pt x="4469" y="1748882"/>
                    <a:pt x="0" y="1575604"/>
                    <a:pt x="0" y="1246360"/>
                  </a:cubicBezTo>
                  <a:lnTo>
                    <a:pt x="0" y="1246351"/>
                  </a:lnTo>
                  <a:cubicBezTo>
                    <a:pt x="8536" y="491230"/>
                    <a:pt x="0" y="345608"/>
                    <a:pt x="77597" y="223930"/>
                  </a:cubicBezTo>
                  <a:cubicBezTo>
                    <a:pt x="217372" y="4759"/>
                    <a:pt x="519255" y="4073"/>
                    <a:pt x="937909" y="4073"/>
                  </a:cubicBezTo>
                  <a:cubicBezTo>
                    <a:pt x="937909" y="4073"/>
                    <a:pt x="2822598" y="15681"/>
                    <a:pt x="9113624" y="7673"/>
                  </a:cubicBezTo>
                  <a:cubicBezTo>
                    <a:pt x="13110950" y="0"/>
                    <a:pt x="13827683" y="6979"/>
                    <a:pt x="13827683" y="6979"/>
                  </a:cubicBezTo>
                  <a:cubicBezTo>
                    <a:pt x="14195991" y="14458"/>
                    <a:pt x="14334251" y="42638"/>
                    <a:pt x="14531991" y="165219"/>
                  </a:cubicBezTo>
                  <a:cubicBezTo>
                    <a:pt x="14683008" y="258836"/>
                    <a:pt x="14688530" y="476157"/>
                    <a:pt x="14679389" y="1246351"/>
                  </a:cubicBezTo>
                  <a:lnTo>
                    <a:pt x="14679389" y="1246360"/>
                  </a:lnTo>
                  <a:cubicBezTo>
                    <a:pt x="14679389" y="1693569"/>
                    <a:pt x="14636606" y="1842156"/>
                    <a:pt x="14060753" y="1892218"/>
                  </a:cubicBezTo>
                  <a:close/>
                </a:path>
              </a:pathLst>
            </a:custGeom>
            <a:solidFill>
              <a:srgbClr val="BAE6FF"/>
            </a:solidFill>
          </p:spPr>
        </p:sp>
      </p:gr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532">
            <a:off x="1629525" y="920102"/>
            <a:ext cx="1101434" cy="1079405"/>
          </a:xfrm>
          <a:prstGeom prst="rect">
            <a:avLst/>
          </a:prstGeom>
        </p:spPr>
      </p:pic>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57041" y="920102"/>
            <a:ext cx="1101434" cy="1079405"/>
          </a:xfrm>
          <a:prstGeom prst="rect">
            <a:avLst/>
          </a:prstGeom>
        </p:spPr>
      </p:pic>
      <p:sp>
        <p:nvSpPr>
          <p:cNvPr id="29" name="TextBox 29"/>
          <p:cNvSpPr txBox="1"/>
          <p:nvPr/>
        </p:nvSpPr>
        <p:spPr>
          <a:xfrm>
            <a:off x="4007690" y="962088"/>
            <a:ext cx="10337389" cy="1024511"/>
          </a:xfrm>
          <a:prstGeom prst="rect">
            <a:avLst/>
          </a:prstGeom>
        </p:spPr>
        <p:txBody>
          <a:bodyPr lIns="0" tIns="0" rIns="0" bIns="0" rtlCol="0" anchor="t">
            <a:spAutoFit/>
          </a:bodyPr>
          <a:lstStyle/>
          <a:p>
            <a:pPr marL="0" lvl="0" indent="0" algn="ctr">
              <a:lnSpc>
                <a:spcPts val="8399"/>
              </a:lnSpc>
              <a:spcBef>
                <a:spcPct val="0"/>
              </a:spcBef>
            </a:pPr>
            <a:r>
              <a:rPr lang="en-US" sz="6999" dirty="0" err="1">
                <a:solidFill>
                  <a:srgbClr val="272626"/>
                </a:solidFill>
                <a:latin typeface="Algerian" pitchFamily="82" charset="0"/>
              </a:rPr>
              <a:t>teoricos</a:t>
            </a:r>
            <a:endParaRPr lang="en-US" sz="6999" u="none" dirty="0">
              <a:solidFill>
                <a:srgbClr val="272626"/>
              </a:solidFill>
              <a:latin typeface="Algerian" pitchFamily="82" charset="0"/>
            </a:endParaRPr>
          </a:p>
        </p:txBody>
      </p:sp>
      <p:sp>
        <p:nvSpPr>
          <p:cNvPr id="35" name="34 Rectángulo"/>
          <p:cNvSpPr/>
          <p:nvPr/>
        </p:nvSpPr>
        <p:spPr>
          <a:xfrm>
            <a:off x="8779715" y="4039136"/>
            <a:ext cx="8743950" cy="6247864"/>
          </a:xfrm>
          <a:prstGeom prst="rect">
            <a:avLst/>
          </a:prstGeom>
        </p:spPr>
        <p:txBody>
          <a:bodyPr wrap="square">
            <a:spAutoFit/>
          </a:bodyPr>
          <a:lstStyle/>
          <a:p>
            <a:r>
              <a:rPr lang="es-MX" sz="4000" dirty="0">
                <a:solidFill>
                  <a:schemeClr val="accent4">
                    <a:lumMod val="50000"/>
                  </a:schemeClr>
                </a:solidFill>
                <a:latin typeface="Bradley Hand ITC" pitchFamily="66" charset="0"/>
              </a:rPr>
              <a:t>Chomsky</a:t>
            </a:r>
            <a:r>
              <a:rPr lang="es-MX" dirty="0"/>
              <a:t> </a:t>
            </a:r>
          </a:p>
          <a:p>
            <a:r>
              <a:rPr lang="es-MX" sz="2400" dirty="0">
                <a:latin typeface="Batang" pitchFamily="18" charset="-127"/>
                <a:ea typeface="Batang" pitchFamily="18" charset="-127"/>
              </a:rPr>
              <a:t>Chomsky introdujo un enfoque mentalista de la psicología del lenguaje americana al considerar que los bebés no tienen preferencias lingüísticas y llegan a hablar cualquier lengua con la misma facilidad, postuló una competencia innata para la adquisición del lenguaje. Para Chomsky el lenguaje es una estructura cognitiva que se hereda Para Chomsky, la adquisición del lenguaje consta de dos elementos: la facultad del lenguaje y la experiencia lingüística </a:t>
            </a:r>
          </a:p>
          <a:p>
            <a:r>
              <a:rPr lang="es-AR" sz="2400" dirty="0">
                <a:effectLst/>
                <a:latin typeface="Batang" panose="02030600000101010101" pitchFamily="18" charset="-127"/>
                <a:ea typeface="Batang" panose="02030600000101010101" pitchFamily="18" charset="-127"/>
                <a:cs typeface="Arial" panose="020B0604020202020204" pitchFamily="34" charset="0"/>
              </a:rPr>
              <a:t>considera que dos oraciones superficialmente diferentes poseen la misma estructura profunda si tienen el mismo significado</a:t>
            </a:r>
            <a:endParaRPr lang="es-MX" sz="2400" dirty="0">
              <a:effectLst/>
              <a:latin typeface="Batang" panose="02030600000101010101" pitchFamily="18" charset="-127"/>
              <a:ea typeface="Batang" panose="02030600000101010101" pitchFamily="18" charset="-127"/>
              <a:cs typeface="Arial" panose="020B0604020202020204" pitchFamily="34" charset="0"/>
            </a:endParaRPr>
          </a:p>
          <a:p>
            <a:r>
              <a:rPr lang="es-AR" sz="2400" dirty="0">
                <a:effectLst/>
                <a:latin typeface="Batang" panose="02030600000101010101" pitchFamily="18" charset="-127"/>
                <a:ea typeface="Batang" panose="02030600000101010101" pitchFamily="18" charset="-127"/>
              </a:rPr>
              <a:t>señalaba como tarea del lingüista los mecanismos generales que permiten al sujeto producir oraciones y no de las oraciones concretas que produce</a:t>
            </a:r>
            <a:endParaRPr lang="es-MX" sz="2400" dirty="0">
              <a:latin typeface="Batang" panose="02030600000101010101" pitchFamily="18" charset="-127"/>
              <a:ea typeface="Batang" panose="02030600000101010101" pitchFamily="18" charset="-127"/>
            </a:endParaRPr>
          </a:p>
        </p:txBody>
      </p:sp>
      <p:sp>
        <p:nvSpPr>
          <p:cNvPr id="36" name="35 Rectángulo"/>
          <p:cNvSpPr/>
          <p:nvPr/>
        </p:nvSpPr>
        <p:spPr>
          <a:xfrm>
            <a:off x="32384" y="2042645"/>
            <a:ext cx="9144000" cy="6567054"/>
          </a:xfrm>
          <a:prstGeom prst="rect">
            <a:avLst/>
          </a:prstGeom>
        </p:spPr>
        <p:txBody>
          <a:bodyPr>
            <a:spAutoFit/>
          </a:bodyPr>
          <a:lstStyle/>
          <a:p>
            <a:r>
              <a:rPr lang="es-MX" sz="4000" dirty="0" err="1">
                <a:solidFill>
                  <a:schemeClr val="accent4">
                    <a:lumMod val="50000"/>
                  </a:schemeClr>
                </a:solidFill>
                <a:latin typeface="Bradley Hand ITC" pitchFamily="66" charset="0"/>
              </a:rPr>
              <a:t>Skinner</a:t>
            </a:r>
            <a:r>
              <a:rPr lang="es-MX" sz="4000" dirty="0">
                <a:solidFill>
                  <a:schemeClr val="accent4">
                    <a:lumMod val="50000"/>
                  </a:schemeClr>
                </a:solidFill>
                <a:latin typeface="Bradley Hand ITC" pitchFamily="66" charset="0"/>
              </a:rPr>
              <a:t> </a:t>
            </a:r>
          </a:p>
          <a:p>
            <a:r>
              <a:rPr lang="es-MX" sz="2800" dirty="0">
                <a:latin typeface="Batang" pitchFamily="18" charset="-127"/>
                <a:ea typeface="Batang" pitchFamily="18" charset="-127"/>
              </a:rPr>
              <a:t>El enfoque empirista persistió hasta el siglo XX bajo el conductismo americano, el desarrollo del lenguaje se conoce como el aprendizaje de cualquier otra conducta, pero este pensamiento terminó siendo insuficiente y en gran medida inadecuad</a:t>
            </a:r>
          </a:p>
          <a:p>
            <a:pPr lvl="0">
              <a:lnSpc>
                <a:spcPct val="106000"/>
              </a:lnSpc>
            </a:pPr>
            <a:r>
              <a:rPr lang="es-AR" sz="2800" dirty="0">
                <a:effectLst/>
                <a:latin typeface="Batang" panose="02030600000101010101" pitchFamily="18" charset="-127"/>
                <a:ea typeface="Batang" panose="02030600000101010101" pitchFamily="18" charset="-127"/>
                <a:cs typeface="Arial" panose="020B0604020202020204" pitchFamily="34" charset="0"/>
              </a:rPr>
              <a:t>Era incapaz de dar cuenta de muchos rasgos esenciales de la adquisición del lenguaje y sólo podía explicar algunos aspectos secundarios y de importancia menor. Utiliza una metodología experimental empírica y demostrable.</a:t>
            </a:r>
            <a:endParaRPr lang="es-MX" sz="2800" dirty="0">
              <a:effectLst/>
              <a:latin typeface="Batang" panose="02030600000101010101" pitchFamily="18" charset="-127"/>
              <a:ea typeface="Batang" panose="02030600000101010101" pitchFamily="18" charset="-127"/>
              <a:cs typeface="Arial" panose="020B0604020202020204" pitchFamily="34" charset="0"/>
            </a:endParaRPr>
          </a:p>
          <a:p>
            <a:pPr lvl="0">
              <a:lnSpc>
                <a:spcPct val="106000"/>
              </a:lnSpc>
              <a:spcAft>
                <a:spcPts val="800"/>
              </a:spcAft>
            </a:pPr>
            <a:r>
              <a:rPr lang="es-AR" sz="2800" dirty="0">
                <a:effectLst/>
                <a:latin typeface="Batang" panose="02030600000101010101" pitchFamily="18" charset="-127"/>
                <a:ea typeface="Batang" panose="02030600000101010101" pitchFamily="18" charset="-127"/>
                <a:cs typeface="Arial" panose="020B0604020202020204" pitchFamily="34" charset="0"/>
              </a:rPr>
              <a:t>Visión reduccionista.</a:t>
            </a:r>
            <a:endParaRPr lang="es-MX" sz="2800" dirty="0">
              <a:effectLst/>
              <a:latin typeface="Batang" panose="02030600000101010101" pitchFamily="18" charset="-127"/>
              <a:ea typeface="Batang" panose="02030600000101010101" pitchFamily="18" charset="-127"/>
              <a:cs typeface="Arial" panose="020B0604020202020204" pitchFamily="34" charset="0"/>
            </a:endParaRPr>
          </a:p>
          <a:p>
            <a:endParaRPr lang="es-MX" sz="2800" dirty="0">
              <a:latin typeface="Batang" pitchFamily="18" charset="-127"/>
              <a:ea typeface="Batang" pitchFamily="18" charset="-127"/>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7690" y="7696200"/>
            <a:ext cx="3352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45079" y="1903917"/>
            <a:ext cx="3352800" cy="260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sp>
        <p:nvSpPr>
          <p:cNvPr id="16" name="TextBox 16"/>
          <p:cNvSpPr txBox="1"/>
          <p:nvPr/>
        </p:nvSpPr>
        <p:spPr>
          <a:xfrm>
            <a:off x="3349691" y="198850"/>
            <a:ext cx="13109279" cy="1077218"/>
          </a:xfrm>
          <a:prstGeom prst="rect">
            <a:avLst/>
          </a:prstGeom>
        </p:spPr>
        <p:txBody>
          <a:bodyPr lIns="0" tIns="0" rIns="0" bIns="0" rtlCol="0" anchor="t">
            <a:spAutoFit/>
          </a:bodyPr>
          <a:lstStyle/>
          <a:p>
            <a:pPr marL="0" lvl="0" indent="0" algn="ctr">
              <a:lnSpc>
                <a:spcPts val="8399"/>
              </a:lnSpc>
              <a:spcBef>
                <a:spcPct val="0"/>
              </a:spcBef>
            </a:pPr>
            <a:r>
              <a:rPr lang="en-US" sz="6999" dirty="0" err="1">
                <a:solidFill>
                  <a:srgbClr val="272626"/>
                </a:solidFill>
                <a:latin typeface="Algerian" pitchFamily="82" charset="0"/>
              </a:rPr>
              <a:t>teoricos</a:t>
            </a:r>
            <a:endParaRPr lang="en-US" sz="6999" u="none" dirty="0">
              <a:solidFill>
                <a:srgbClr val="272626"/>
              </a:solidFill>
              <a:latin typeface="Algerian" pitchFamily="82" charset="0"/>
            </a:endParaRPr>
          </a:p>
        </p:txBody>
      </p:sp>
      <p:pic>
        <p:nvPicPr>
          <p:cNvPr id="17"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88302" y="198850"/>
            <a:ext cx="2402117" cy="1491070"/>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7182">
            <a:off x="14742592" y="8133903"/>
            <a:ext cx="3508956" cy="1103726"/>
          </a:xfrm>
          <a:prstGeom prst="rect">
            <a:avLst/>
          </a:prstGeom>
        </p:spPr>
      </p:pic>
      <p:sp>
        <p:nvSpPr>
          <p:cNvPr id="19" name="18 Rectángulo"/>
          <p:cNvSpPr/>
          <p:nvPr/>
        </p:nvSpPr>
        <p:spPr>
          <a:xfrm>
            <a:off x="9296400" y="6743700"/>
            <a:ext cx="9144000" cy="3416320"/>
          </a:xfrm>
          <a:prstGeom prst="rect">
            <a:avLst/>
          </a:prstGeom>
        </p:spPr>
        <p:txBody>
          <a:bodyPr>
            <a:spAutoFit/>
          </a:bodyPr>
          <a:lstStyle/>
          <a:p>
            <a:r>
              <a:rPr lang="es-MX" sz="2400" dirty="0">
                <a:latin typeface="Batang" pitchFamily="18" charset="-127"/>
                <a:ea typeface="Batang" pitchFamily="18" charset="-127"/>
              </a:rPr>
              <a:t>Para Vygotsky, el lenguaje es fuente de unidad de las funciones comunicativas y representativas del entorno, surge con la comunicación pre-lingüística, no depende únicamente del desarrollo cognitivo, pero sí de la interacción con el medio; el lenguaje se adquiere mediante la relación individuo – entorno, debido a que el niño ya posee las estructuras biológicas necesarias para crear signos de comunicación verbal y poder adaptarse al entorno que le rodea.</a:t>
            </a:r>
          </a:p>
        </p:txBody>
      </p:sp>
      <p:sp>
        <p:nvSpPr>
          <p:cNvPr id="21" name="20 Rectángulo"/>
          <p:cNvSpPr/>
          <p:nvPr/>
        </p:nvSpPr>
        <p:spPr>
          <a:xfrm>
            <a:off x="152400" y="3086100"/>
            <a:ext cx="9144000" cy="4062651"/>
          </a:xfrm>
          <a:prstGeom prst="rect">
            <a:avLst/>
          </a:prstGeom>
        </p:spPr>
        <p:txBody>
          <a:bodyPr>
            <a:spAutoFit/>
          </a:bodyPr>
          <a:lstStyle/>
          <a:p>
            <a:r>
              <a:rPr lang="es-MX" sz="2400" dirty="0">
                <a:latin typeface="Batang" pitchFamily="18" charset="-127"/>
                <a:ea typeface="Batang" pitchFamily="18" charset="-127"/>
              </a:rPr>
              <a:t>Para </a:t>
            </a:r>
            <a:r>
              <a:rPr lang="es-MX" sz="2400" b="1" dirty="0">
                <a:latin typeface="Batang" pitchFamily="18" charset="-127"/>
                <a:ea typeface="Batang" pitchFamily="18" charset="-127"/>
              </a:rPr>
              <a:t>Piaget</a:t>
            </a:r>
            <a:r>
              <a:rPr lang="es-MX" sz="2400" dirty="0">
                <a:latin typeface="Batang" pitchFamily="18" charset="-127"/>
                <a:ea typeface="Batang" pitchFamily="18" charset="-127"/>
              </a:rPr>
              <a:t>, el </a:t>
            </a:r>
            <a:r>
              <a:rPr lang="es-MX" sz="2400" b="1" dirty="0">
                <a:latin typeface="Batang" pitchFamily="18" charset="-127"/>
                <a:ea typeface="Batang" pitchFamily="18" charset="-127"/>
              </a:rPr>
              <a:t>lenguaje</a:t>
            </a:r>
            <a:r>
              <a:rPr lang="es-MX" sz="2400" dirty="0">
                <a:latin typeface="Batang" pitchFamily="18" charset="-127"/>
                <a:ea typeface="Batang" pitchFamily="18" charset="-127"/>
              </a:rPr>
              <a:t> se construye progresivamente a partir de la inteligencia individual como toda adquisición cognoscitiva, y su constitución permite recién el intercambio interindividual y el comienzo de la vida social del niño. La teoría </a:t>
            </a:r>
            <a:r>
              <a:rPr lang="es-MX" sz="2400" b="1" dirty="0">
                <a:latin typeface="Batang" pitchFamily="18" charset="-127"/>
                <a:ea typeface="Batang" pitchFamily="18" charset="-127"/>
              </a:rPr>
              <a:t>de Piaget</a:t>
            </a:r>
            <a:r>
              <a:rPr lang="es-MX" sz="2400" dirty="0">
                <a:latin typeface="Batang" pitchFamily="18" charset="-127"/>
                <a:ea typeface="Batang" pitchFamily="18" charset="-127"/>
              </a:rPr>
              <a:t> describe al </a:t>
            </a:r>
            <a:r>
              <a:rPr lang="es-MX" sz="2400" b="1" dirty="0">
                <a:latin typeface="Batang" pitchFamily="18" charset="-127"/>
                <a:ea typeface="Batang" pitchFamily="18" charset="-127"/>
              </a:rPr>
              <a:t>lenguaje</a:t>
            </a:r>
            <a:r>
              <a:rPr lang="es-MX" sz="2400" dirty="0">
                <a:latin typeface="Batang" pitchFamily="18" charset="-127"/>
                <a:ea typeface="Batang" pitchFamily="18" charset="-127"/>
              </a:rPr>
              <a:t> infantil como "simbólico", permitiéndoles saltar del "aquí y ahora" y hablar </a:t>
            </a:r>
            <a:r>
              <a:rPr lang="es-MX" sz="2400" b="1" dirty="0">
                <a:latin typeface="Batang" pitchFamily="18" charset="-127"/>
                <a:ea typeface="Batang" pitchFamily="18" charset="-127"/>
              </a:rPr>
              <a:t>de</a:t>
            </a:r>
            <a:r>
              <a:rPr lang="es-MX" sz="2400" dirty="0">
                <a:latin typeface="Batang" pitchFamily="18" charset="-127"/>
                <a:ea typeface="Batang" pitchFamily="18" charset="-127"/>
              </a:rPr>
              <a:t> cosas como el pasado, el futuro, personas, sentimientos y eventos. Durante este período, el </a:t>
            </a:r>
            <a:r>
              <a:rPr lang="es-MX" sz="2400" b="1" dirty="0">
                <a:latin typeface="Batang" pitchFamily="18" charset="-127"/>
                <a:ea typeface="Batang" pitchFamily="18" charset="-127"/>
              </a:rPr>
              <a:t>lenguaje</a:t>
            </a:r>
            <a:r>
              <a:rPr lang="es-MX" sz="2400" dirty="0">
                <a:latin typeface="Batang" pitchFamily="18" charset="-127"/>
                <a:ea typeface="Batang" pitchFamily="18" charset="-127"/>
              </a:rPr>
              <a:t> a menudo muestra instancias </a:t>
            </a:r>
            <a:r>
              <a:rPr lang="es-MX" sz="2400" b="1" dirty="0">
                <a:latin typeface="Batang" pitchFamily="18" charset="-127"/>
                <a:ea typeface="Batang" pitchFamily="18" charset="-127"/>
              </a:rPr>
              <a:t>de</a:t>
            </a:r>
            <a:r>
              <a:rPr lang="es-MX" sz="2400" dirty="0">
                <a:latin typeface="Batang" pitchFamily="18" charset="-127"/>
                <a:ea typeface="Batang" pitchFamily="18" charset="-127"/>
              </a:rPr>
              <a:t> lo que </a:t>
            </a:r>
            <a:r>
              <a:rPr lang="es-MX" sz="2400" b="1" dirty="0">
                <a:latin typeface="Batang" pitchFamily="18" charset="-127"/>
                <a:ea typeface="Batang" pitchFamily="18" charset="-127"/>
              </a:rPr>
              <a:t>Piaget</a:t>
            </a:r>
            <a:r>
              <a:rPr lang="es-MX" sz="2400" dirty="0">
                <a:latin typeface="Batang" pitchFamily="18" charset="-127"/>
                <a:ea typeface="Batang" pitchFamily="18" charset="-127"/>
              </a:rPr>
              <a:t> llama "animismo" y "egocentrismo".</a:t>
            </a:r>
          </a:p>
          <a:p>
            <a:endParaRPr lang="es-MX" dirty="0"/>
          </a:p>
        </p:txBody>
      </p:sp>
      <p:sp>
        <p:nvSpPr>
          <p:cNvPr id="22" name="21 Rectángulo"/>
          <p:cNvSpPr/>
          <p:nvPr/>
        </p:nvSpPr>
        <p:spPr>
          <a:xfrm>
            <a:off x="621105" y="2201433"/>
            <a:ext cx="1534394" cy="707886"/>
          </a:xfrm>
          <a:prstGeom prst="rect">
            <a:avLst/>
          </a:prstGeom>
        </p:spPr>
        <p:txBody>
          <a:bodyPr wrap="none">
            <a:spAutoFit/>
          </a:bodyPr>
          <a:lstStyle/>
          <a:p>
            <a:r>
              <a:rPr lang="es-MX" sz="4000" dirty="0">
                <a:solidFill>
                  <a:schemeClr val="accent4">
                    <a:lumMod val="50000"/>
                  </a:schemeClr>
                </a:solidFill>
                <a:latin typeface="Bradley Hand ITC" pitchFamily="66" charset="0"/>
              </a:rPr>
              <a:t>Piaget</a:t>
            </a:r>
            <a:endParaRPr lang="es-MX" sz="4000" dirty="0"/>
          </a:p>
        </p:txBody>
      </p:sp>
      <p:sp>
        <p:nvSpPr>
          <p:cNvPr id="23" name="22 Rectángulo"/>
          <p:cNvSpPr/>
          <p:nvPr/>
        </p:nvSpPr>
        <p:spPr>
          <a:xfrm>
            <a:off x="12325359" y="5835134"/>
            <a:ext cx="2380780" cy="707886"/>
          </a:xfrm>
          <a:prstGeom prst="rect">
            <a:avLst/>
          </a:prstGeom>
        </p:spPr>
        <p:txBody>
          <a:bodyPr wrap="none">
            <a:spAutoFit/>
          </a:bodyPr>
          <a:lstStyle/>
          <a:p>
            <a:r>
              <a:rPr lang="es-MX" sz="4000" dirty="0">
                <a:solidFill>
                  <a:schemeClr val="accent4">
                    <a:lumMod val="50000"/>
                  </a:schemeClr>
                </a:solidFill>
                <a:latin typeface="Bradley Hand ITC" pitchFamily="66" charset="0"/>
              </a:rPr>
              <a:t>Vygotsky</a:t>
            </a:r>
            <a:endParaRPr lang="es-MX" sz="4000"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25359" y="1346842"/>
            <a:ext cx="3810000" cy="4488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6543020"/>
            <a:ext cx="3857625"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5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71667" y="798516"/>
            <a:ext cx="15963733" cy="856163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50855" y="7612578"/>
            <a:ext cx="2734793" cy="2373952"/>
          </a:xfrm>
          <a:prstGeom prst="rect">
            <a:avLst/>
          </a:prstGeom>
        </p:spPr>
      </p:pic>
      <p:sp>
        <p:nvSpPr>
          <p:cNvPr id="12" name="TextBox 12"/>
          <p:cNvSpPr txBox="1"/>
          <p:nvPr/>
        </p:nvSpPr>
        <p:spPr>
          <a:xfrm>
            <a:off x="5257800" y="1314299"/>
            <a:ext cx="7086600" cy="769441"/>
          </a:xfrm>
          <a:prstGeom prst="rect">
            <a:avLst/>
          </a:prstGeom>
        </p:spPr>
        <p:txBody>
          <a:bodyPr wrap="square" lIns="0" tIns="0" rIns="0" bIns="0" rtlCol="0" anchor="t">
            <a:spAutoFit/>
          </a:bodyPr>
          <a:lstStyle/>
          <a:p>
            <a:pPr marL="0" lvl="0" indent="0" algn="ctr">
              <a:lnSpc>
                <a:spcPts val="5969"/>
              </a:lnSpc>
              <a:spcBef>
                <a:spcPct val="0"/>
              </a:spcBef>
            </a:pPr>
            <a:r>
              <a:rPr lang="en-US" sz="5400" dirty="0" err="1">
                <a:solidFill>
                  <a:srgbClr val="272626"/>
                </a:solidFill>
                <a:latin typeface="Algerian" pitchFamily="82" charset="0"/>
              </a:rPr>
              <a:t>teoricos</a:t>
            </a:r>
            <a:endParaRPr lang="en-US" sz="5400" dirty="0">
              <a:solidFill>
                <a:srgbClr val="272626"/>
              </a:solidFill>
              <a:latin typeface="Algerian" pitchFamily="82" charset="0"/>
            </a:endParaRPr>
          </a:p>
        </p:txBody>
      </p:sp>
      <p:sp>
        <p:nvSpPr>
          <p:cNvPr id="13" name="12 Rectángulo"/>
          <p:cNvSpPr/>
          <p:nvPr/>
        </p:nvSpPr>
        <p:spPr>
          <a:xfrm>
            <a:off x="2286000" y="2018874"/>
            <a:ext cx="9220200" cy="6953827"/>
          </a:xfrm>
          <a:prstGeom prst="rect">
            <a:avLst/>
          </a:prstGeom>
        </p:spPr>
        <p:txBody>
          <a:bodyPr wrap="square">
            <a:spAutoFit/>
          </a:bodyPr>
          <a:lstStyle/>
          <a:p>
            <a:r>
              <a:rPr lang="es-MX" sz="2400" dirty="0">
                <a:latin typeface="Batang" pitchFamily="18" charset="-127"/>
                <a:ea typeface="Batang" pitchFamily="18" charset="-127"/>
              </a:rPr>
              <a:t>El psicólogo y pedagogo estadounidense Jerome </a:t>
            </a:r>
            <a:r>
              <a:rPr lang="es-MX" sz="2400" b="1" dirty="0">
                <a:latin typeface="Batang" pitchFamily="18" charset="-127"/>
                <a:ea typeface="Batang" pitchFamily="18" charset="-127"/>
              </a:rPr>
              <a:t>Bruner</a:t>
            </a:r>
            <a:r>
              <a:rPr lang="es-MX" sz="2400" dirty="0">
                <a:latin typeface="Batang" pitchFamily="18" charset="-127"/>
                <a:ea typeface="Batang" pitchFamily="18" charset="-127"/>
              </a:rPr>
              <a:t> desarrolló en la década de los 60 una teoría del aprendizaje de índole constructivista, conocida como aprendizaje por descubrimiento o aprendizaje heurístico.</a:t>
            </a:r>
          </a:p>
          <a:p>
            <a:r>
              <a:rPr lang="es-MX" sz="2400" dirty="0">
                <a:latin typeface="Batang" pitchFamily="18" charset="-127"/>
                <a:ea typeface="Batang" pitchFamily="18" charset="-127"/>
              </a:rPr>
              <a:t>Según </a:t>
            </a:r>
            <a:r>
              <a:rPr lang="es-MX" sz="2400" b="1" dirty="0">
                <a:latin typeface="Batang" pitchFamily="18" charset="-127"/>
                <a:ea typeface="Batang" pitchFamily="18" charset="-127"/>
              </a:rPr>
              <a:t>Bruner</a:t>
            </a:r>
            <a:r>
              <a:rPr lang="es-MX" sz="2400" dirty="0">
                <a:latin typeface="Batang" pitchFamily="18" charset="-127"/>
                <a:ea typeface="Batang" pitchFamily="18" charset="-127"/>
              </a:rPr>
              <a:t>, el </a:t>
            </a:r>
            <a:r>
              <a:rPr lang="es-MX" sz="2400" b="1" dirty="0">
                <a:latin typeface="Batang" pitchFamily="18" charset="-127"/>
                <a:ea typeface="Batang" pitchFamily="18" charset="-127"/>
              </a:rPr>
              <a:t>lenguaje</a:t>
            </a:r>
            <a:r>
              <a:rPr lang="es-MX" sz="2400" dirty="0">
                <a:latin typeface="Batang" pitchFamily="18" charset="-127"/>
                <a:ea typeface="Batang" pitchFamily="18" charset="-127"/>
              </a:rPr>
              <a:t> es el mejor ejemplo de una tecnología potente, ya que se utiliza no sólo para comunicarse, sino también para representar, codificar y transformar la realidad. Para </a:t>
            </a:r>
            <a:r>
              <a:rPr lang="es-MX" sz="2400" b="1" dirty="0">
                <a:latin typeface="Batang" pitchFamily="18" charset="-127"/>
                <a:ea typeface="Batang" pitchFamily="18" charset="-127"/>
              </a:rPr>
              <a:t>Bruner</a:t>
            </a:r>
            <a:r>
              <a:rPr lang="es-MX" sz="2400" dirty="0">
                <a:latin typeface="Batang" pitchFamily="18" charset="-127"/>
                <a:ea typeface="Batang" pitchFamily="18" charset="-127"/>
              </a:rPr>
              <a:t>, una teoría del desarrollo intelectual tiene que ayudarnos a comprender mejor cómo tiene que ser la educación.</a:t>
            </a:r>
          </a:p>
          <a:p>
            <a:r>
              <a:rPr lang="es-MX" sz="2400" dirty="0">
                <a:effectLst/>
                <a:latin typeface="Batang" panose="02030600000101010101" pitchFamily="18" charset="-127"/>
                <a:ea typeface="Batang" panose="02030600000101010101" pitchFamily="18" charset="-127"/>
                <a:cs typeface="Arial" panose="020B0604020202020204" pitchFamily="34" charset="0"/>
              </a:rPr>
              <a:t>Fases de comunicación</a:t>
            </a:r>
          </a:p>
          <a:p>
            <a:pPr marL="342900" lvl="0" indent="-342900">
              <a:lnSpc>
                <a:spcPct val="106000"/>
              </a:lnSpc>
              <a:buFont typeface="Arial" panose="020B0604020202020204" pitchFamily="34" charset="0"/>
              <a:buChar char="-"/>
            </a:pPr>
            <a:r>
              <a:rPr lang="es-MX" sz="2400" dirty="0">
                <a:effectLst/>
                <a:latin typeface="Batang" panose="02030600000101010101" pitchFamily="18" charset="-127"/>
                <a:ea typeface="Batang" panose="02030600000101010101" pitchFamily="18" charset="-127"/>
                <a:cs typeface="Arial" panose="020B0604020202020204" pitchFamily="34" charset="0"/>
              </a:rPr>
              <a:t>Proto conversacionales: el niño interviene en una serie de acciones en las que interactúa con el adulto.</a:t>
            </a:r>
          </a:p>
          <a:p>
            <a:pPr marL="342900" lvl="0" indent="-342900">
              <a:lnSpc>
                <a:spcPct val="106000"/>
              </a:lnSpc>
              <a:spcAft>
                <a:spcPts val="800"/>
              </a:spcAft>
              <a:buFont typeface="Arial" panose="020B0604020202020204" pitchFamily="34" charset="0"/>
              <a:buChar char="-"/>
            </a:pPr>
            <a:r>
              <a:rPr lang="es-MX" sz="2400" dirty="0">
                <a:effectLst/>
                <a:latin typeface="Batang" panose="02030600000101010101" pitchFamily="18" charset="-127"/>
                <a:ea typeface="Batang" panose="02030600000101010101" pitchFamily="18" charset="-127"/>
                <a:cs typeface="Arial" panose="020B0604020202020204" pitchFamily="34" charset="0"/>
              </a:rPr>
              <a:t>Protoimperativo: imitaciones de los gestos del adulto, sino que se producen como un patrón coordinado en un contexto de interacción social.</a:t>
            </a:r>
          </a:p>
          <a:p>
            <a:r>
              <a:rPr lang="es-MX" sz="2400" dirty="0">
                <a:latin typeface="Batang" panose="02030600000101010101" pitchFamily="18" charset="-127"/>
                <a:ea typeface="Batang" panose="02030600000101010101" pitchFamily="18" charset="-127"/>
              </a:rPr>
              <a:t>- </a:t>
            </a:r>
            <a:r>
              <a:rPr lang="es-MX" sz="2400" dirty="0">
                <a:effectLst/>
                <a:latin typeface="Batang" panose="02030600000101010101" pitchFamily="18" charset="-127"/>
                <a:ea typeface="Batang" panose="02030600000101010101" pitchFamily="18" charset="-127"/>
              </a:rPr>
              <a:t>Protodeclarativos: El niño utiliza, señala o usa los objetos como para indicar algo respecto a ellos.</a:t>
            </a:r>
            <a:endParaRPr lang="es-MX" sz="2400" dirty="0">
              <a:latin typeface="Batang" panose="02030600000101010101" pitchFamily="18" charset="-127"/>
              <a:ea typeface="Batang" panose="02030600000101010101" pitchFamily="18" charset="-127"/>
            </a:endParaRPr>
          </a:p>
        </p:txBody>
      </p:sp>
      <p:pic>
        <p:nvPicPr>
          <p:cNvPr id="2050" name="Picture 2" descr="Biografia de Jerome Brun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34800" y="3910012"/>
            <a:ext cx="3238500" cy="2466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573</Words>
  <Application>Microsoft Office PowerPoint</Application>
  <PresentationFormat>Personalizado</PresentationFormat>
  <Paragraphs>31</Paragraphs>
  <Slides>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vt:i4>
      </vt:variant>
    </vt:vector>
  </HeadingPairs>
  <TitlesOfParts>
    <vt:vector size="12" baseType="lpstr">
      <vt:lpstr>Algerian</vt:lpstr>
      <vt:lpstr>Batang</vt:lpstr>
      <vt:lpstr>Bradley Hand ITC</vt:lpstr>
      <vt:lpstr>Arial</vt:lpstr>
      <vt:lpstr>Copperplate Gothic Bold</vt:lpstr>
      <vt:lpstr>Calibri</vt:lpstr>
      <vt:lpstr>Office Theme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Colorido Manuscrito Sobre Mí En Blanco Presentación de Educación</dc:title>
  <dc:creator>USUARIO 1</dc:creator>
  <cp:lastModifiedBy>Vanesa Salas</cp:lastModifiedBy>
  <cp:revision>10</cp:revision>
  <dcterms:created xsi:type="dcterms:W3CDTF">2006-08-16T00:00:00Z</dcterms:created>
  <dcterms:modified xsi:type="dcterms:W3CDTF">2021-11-04T03:37:20Z</dcterms:modified>
  <dc:identifier>DAEtgDrnoIA</dc:identifier>
</cp:coreProperties>
</file>