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C91BAC-3803-4B4D-86D5-832AE0B93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7AE7B0-49F0-41A7-8CD5-A46234DEF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23422D-1C8B-467D-BDF4-B160BB67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95470D-F55F-4DC0-A224-FFBA7B5A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A3B856-77B9-42BE-AE62-51E01747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08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48946-1876-4176-A276-49118E90F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4ABBE8-1CD6-40E8-95C0-F60C330F3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D09C81-D24D-4241-832E-D204D1CC4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D1EC73-0DC2-4451-8669-B739AEE2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A39318-7BE7-4F2C-B847-421FD021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305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4CD89D-9D92-405F-A0B7-B2313D6A0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9EA45A-4532-4511-A7AF-41B380DE4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EE3468-2483-420F-BE94-FB46C83F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CEFE85-2ADD-45BA-9291-BB444DB1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8260D3-39C1-4DFD-8C2C-620605412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83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40CC6-DEB0-4B1C-B07B-4A332B67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466760-60F5-4E38-80BA-BFD519116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AE63F9-1DBB-4761-8BE1-567280FCF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985FED-D80E-4FBB-815E-76D761310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F23116-2904-4643-9501-1569218B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455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7E0D2-4AF9-4580-A627-0EBCEAD4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6BB78A-9772-4D7A-BF0D-96D4E7FF8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FBC21C-6A3F-41CC-8816-05FD5A138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BA91DE-2051-4FCB-B214-A63784949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AA81C9-3A64-4CF2-A75C-4745B091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97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1AB79D-E44E-4801-8FEF-8F1C0015A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900B16-86AD-445E-91BD-ED24EF31B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DBBADA-7EDC-4339-81F8-242F6F40D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F802C2-F7D3-4A24-ABDE-991277F67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C8ABB6-481A-4AF4-9FD3-A57380C27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7CC627-6825-41CC-BABC-00320F12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88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DAD32-EB5F-4A60-A429-8C23E2793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8AF0AF-116A-4F44-9A83-E90B121D7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CD3A6D-84F9-4AEB-A741-BB286DCC2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6A815D-F738-4177-9AE8-049A961DC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6634B4-3FA5-45A5-91B7-07B872F66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32ADD34-F1E0-4964-B634-315B7D56F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CE6E6C3-E84C-4F2D-AC84-FF3D936BF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7A3D84-D5F8-4732-8454-A1E4DC492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1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03F422-976F-4AF9-AC69-94A8FFBA9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BFEF42-9612-4BC9-BABF-8E535F00C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1F1733-4747-48AE-A04C-A6E464C2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3F5314-2552-4489-B54D-5AF818BB0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689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96EBEAE-99C9-4161-A713-F6F2BC29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A98116-CC8C-41C3-8F5A-0CEFB6EC0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940EFF-1D34-4D39-87E5-238BB511E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118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79F9F-7D09-4E0A-B0C5-090E1459E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C64130-D793-4F80-B6F1-56100771B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B87467-C49E-48F8-A058-963E2A407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F7BF1A-B879-424D-BE03-C847F751D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00FE58-D5D4-43B0-9565-77763506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43F41E-33EB-4847-B4F6-66FE8096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789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6773A-1859-4D47-9B01-B34A334D4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FA335B6-4799-4800-9F29-3A22562AE4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313257-3FBA-430B-9EAE-5604ABD63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B45F9F-AE38-45A6-ACE8-2E804F6B1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2DD5E6-58E4-4896-82A6-AB802E563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06B90-CB4F-4810-B4D5-DD52BFEF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717D1B4-5E12-4365-B9F5-92713D6C4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F49802-F14B-43D0-825F-7890341D6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724F7C-B470-4D7C-AAEB-AEDB76519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B688D-BD52-4660-A7F5-4DDFD2F170CB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32A00E-7CB0-476C-A7EC-26D30A2B12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3EBC35-ABAF-4ECE-9BA5-482D92CA2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1A4C7-6CE0-4F4D-9E08-102C18B9AA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5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7FF6496-C797-4FF5-A4A2-D86F81B16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594808" y="-2594807"/>
            <a:ext cx="7002387" cy="1219200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1A5701-98A9-49AD-B6C6-234DE456210A}"/>
              </a:ext>
            </a:extLst>
          </p:cNvPr>
          <p:cNvSpPr txBox="1"/>
          <p:nvPr/>
        </p:nvSpPr>
        <p:spPr>
          <a:xfrm>
            <a:off x="715617" y="1735516"/>
            <a:ext cx="1076076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Escuela Normal de Educación Preescolar</a:t>
            </a:r>
          </a:p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Licenciatura en Educación Preescolar</a:t>
            </a:r>
          </a:p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Curso: “Lenguaje y Comunicación”</a:t>
            </a:r>
          </a:p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¿Qué hipótesis tienen los niños del sistema de escritura? de </a:t>
            </a:r>
            <a:r>
              <a:rPr lang="es-MX" sz="2400" b="1" dirty="0" err="1">
                <a:latin typeface="KG HAPPY Solid" panose="02000000000000000000" pitchFamily="2" charset="0"/>
              </a:rPr>
              <a:t>Nemerovsky</a:t>
            </a:r>
            <a:endParaRPr lang="es-MX" sz="2400" b="1" dirty="0">
              <a:latin typeface="KG HAPPY Solid" panose="02000000000000000000" pitchFamily="2" charset="0"/>
            </a:endParaRPr>
          </a:p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Ciclo Escolar 2021-2022</a:t>
            </a:r>
          </a:p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Alumnas</a:t>
            </a:r>
          </a:p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Paulina Paredes Recio</a:t>
            </a:r>
          </a:p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Perla Carolina Ruiz Cisneros</a:t>
            </a:r>
          </a:p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Docente:</a:t>
            </a:r>
          </a:p>
          <a:p>
            <a:pPr algn="ctr"/>
            <a:r>
              <a:rPr lang="es-MX" sz="2400" b="1" dirty="0">
                <a:latin typeface="KG HAPPY Solid" panose="02000000000000000000" pitchFamily="2" charset="0"/>
              </a:rPr>
              <a:t>Yara Alejandra Hernández Figueroa </a:t>
            </a:r>
          </a:p>
          <a:p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0A6ED1F-A4E7-4A42-B55E-57C5DF3B8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138" y="690501"/>
            <a:ext cx="2303858" cy="1700173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9CA9482A-1CEA-4F55-9D32-F7D00FC9C7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6627" y="3322571"/>
            <a:ext cx="3127514" cy="388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EF563F8-8F9A-4997-9C8A-3D42E2009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08161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021889563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439863605"/>
                    </a:ext>
                  </a:extLst>
                </a:gridCol>
              </a:tblGrid>
              <a:tr h="127000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>
                          <a:latin typeface="KG HAPPY Solid" panose="02000000000000000000" pitchFamily="2" charset="0"/>
                        </a:rPr>
                        <a:t>NIVELES </a:t>
                      </a:r>
                    </a:p>
                    <a:p>
                      <a:pPr algn="ctr"/>
                      <a:r>
                        <a:rPr lang="es-MX" sz="2400" dirty="0">
                          <a:latin typeface="KG HAPPY Solid" panose="02000000000000000000" pitchFamily="2" charset="0"/>
                        </a:rPr>
                        <a:t>Sobre la enseñanza del lenguaje escrito</a:t>
                      </a:r>
                      <a:endParaRPr lang="es-MX" sz="2000" dirty="0">
                        <a:latin typeface="KG HAPPY Soli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007261"/>
                  </a:ext>
                </a:extLst>
              </a:tr>
              <a:tr h="558800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l"/>
                      <a:r>
                        <a:rPr lang="es-MX" sz="2800" b="1" dirty="0">
                          <a:latin typeface="Segoe Script" panose="030B0504020000000003" pitchFamily="66" charset="0"/>
                        </a:rPr>
                        <a:t>Primer Nivel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Los niños buscan criterios para distinguir entre los </a:t>
                      </a:r>
                    </a:p>
                    <a:p>
                      <a:r>
                        <a:rPr lang="es-MX" dirty="0"/>
                        <a:t>modos básicos de representación gráfica: el dibujo y la escritura.</a:t>
                      </a:r>
                    </a:p>
                    <a:p>
                      <a:r>
                        <a:rPr lang="es-MX" dirty="0"/>
                        <a:t>Los niños reconocen muy rápidamente dos de las características básicas de cualquier</a:t>
                      </a:r>
                    </a:p>
                    <a:p>
                      <a:r>
                        <a:rPr lang="es-MX" dirty="0"/>
                        <a:t>sistema de escritura: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dirty="0"/>
                        <a:t>Que las formas son arbitrarias (porque las letras no reproducen la forma de los objetos)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dirty="0"/>
                        <a:t>Están ordenadas de modo lineal (a diferencia del dibujo).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s-MX" dirty="0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dirty="0"/>
                        <a:t>La linealidad y la arbitrariedad de las formas son las dos características que aparecen muy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dirty="0"/>
                        <a:t>tempranamente en las producciones escritas de los niños pequeños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dirty="0"/>
                        <a:t>Los niños establecen exigencias cuantitativas (cuántas letras debe tener como mínimo una palabra)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dirty="0"/>
                        <a:t>y exigencias cualitativas (cuáles variaciones debe haber entre las letras); ambas exigencias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dirty="0"/>
                        <a:t>constituyen "dos principios organizadores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41460"/>
                  </a:ext>
                </a:extLst>
              </a:tr>
            </a:tbl>
          </a:graphicData>
        </a:graphic>
      </p:graphicFrame>
      <p:pic>
        <p:nvPicPr>
          <p:cNvPr id="3" name="Imagen 2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50C7EAFC-4188-4FDE-B198-5D3872C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258" y="1908313"/>
            <a:ext cx="2728881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63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07681DC-7BDC-4EA2-AA74-DEC67A0AC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22647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79729995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19400755"/>
                    </a:ext>
                  </a:extLst>
                </a:gridCol>
              </a:tblGrid>
              <a:tr h="2197442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KG HAPPY Solid" panose="02000000000000000000" pitchFamily="2" charset="0"/>
                        </a:rPr>
                        <a:t>NIVELES </a:t>
                      </a:r>
                    </a:p>
                    <a:p>
                      <a:pPr algn="ctr"/>
                      <a:r>
                        <a:rPr lang="es-MX" sz="2400" dirty="0">
                          <a:latin typeface="KG HAPPY Solid" panose="02000000000000000000" pitchFamily="2" charset="0"/>
                        </a:rPr>
                        <a:t>Sobre la enseñanza del lenguaje escrito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89297"/>
                  </a:ext>
                </a:extLst>
              </a:tr>
              <a:tr h="4660558"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Segoe Script" panose="030B0504020000000003" pitchFamily="66" charset="0"/>
                      </a:endParaRPr>
                    </a:p>
                    <a:p>
                      <a:pPr algn="ctr"/>
                      <a:endParaRPr lang="es-MX" sz="3200" b="1" dirty="0">
                        <a:latin typeface="Segoe Script" panose="030B0504020000000003" pitchFamily="66" charset="0"/>
                      </a:endParaRPr>
                    </a:p>
                    <a:p>
                      <a:pPr algn="r"/>
                      <a:r>
                        <a:rPr lang="es-MX" sz="3200" b="1" dirty="0">
                          <a:latin typeface="Segoe Script" panose="030B0504020000000003" pitchFamily="66" charset="0"/>
                        </a:rPr>
                        <a:t>Segundo Nivel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En ese momento de la evolución, los niños no están analizando preferencialmente la pausa sonora de la palabra, sino que están operando con el signo lingüístico en su totalidad</a:t>
                      </a:r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Las características correspondientes a los aspectos cuantitativos tienen una evolución relativamente independiente de los aspectos cualitativos, y </a:t>
                      </a:r>
                      <a:r>
                        <a:rPr lang="es-MX" dirty="0" err="1"/>
                        <a:t>vice-versa</a:t>
                      </a:r>
                      <a:r>
                        <a:rPr lang="es-MX" dirty="0"/>
                        <a:t> .</a:t>
                      </a:r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De ahí que un niño pueda escribir sin control sobre la cantidad de grafías (aspecto cuantitativo) y con diferenciación de éstas (aspecto cualitativo)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547099"/>
                  </a:ext>
                </a:extLst>
              </a:tr>
            </a:tbl>
          </a:graphicData>
        </a:graphic>
      </p:graphicFrame>
      <p:pic>
        <p:nvPicPr>
          <p:cNvPr id="3" name="Imagen 2" descr="Imagen que contiene Icono&#10;&#10;Descripción generada automáticamente">
            <a:extLst>
              <a:ext uri="{FF2B5EF4-FFF2-40B4-BE49-F238E27FC236}">
                <a16:creationId xmlns:a16="http://schemas.microsoft.com/office/drawing/2014/main" id="{2D99D8DA-34B4-4F9D-95B2-B2A44EE1F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46" y="3534071"/>
            <a:ext cx="2941154" cy="315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FABCA8D-319D-4D33-8C35-2E273E23A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63436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127345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673624789"/>
                    </a:ext>
                  </a:extLst>
                </a:gridCol>
              </a:tblGrid>
              <a:tr h="1725780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KG HAPPY Solid" panose="02000000000000000000" pitchFamily="2" charset="0"/>
                        </a:rPr>
                        <a:t>NIVELES </a:t>
                      </a:r>
                    </a:p>
                    <a:p>
                      <a:pPr algn="ctr"/>
                      <a:r>
                        <a:rPr lang="es-MX" sz="2400" dirty="0">
                          <a:latin typeface="KG HAPPY Solid" panose="02000000000000000000" pitchFamily="2" charset="0"/>
                        </a:rPr>
                        <a:t>Sobre la enseñanza del lenguaje escrito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877780"/>
                  </a:ext>
                </a:extLst>
              </a:tr>
              <a:tr h="5132220">
                <a:tc>
                  <a:txBody>
                    <a:bodyPr/>
                    <a:lstStyle/>
                    <a:p>
                      <a:pPr algn="ctr"/>
                      <a:endParaRPr lang="es-MX" sz="3200" b="1" dirty="0"/>
                    </a:p>
                    <a:p>
                      <a:pPr algn="ctr"/>
                      <a:endParaRPr lang="es-MX" sz="3200" b="1" dirty="0"/>
                    </a:p>
                    <a:p>
                      <a:pPr algn="ctr"/>
                      <a:endParaRPr lang="es-MX" sz="3200" b="1" dirty="0"/>
                    </a:p>
                    <a:p>
                      <a:pPr algn="l"/>
                      <a:r>
                        <a:rPr lang="es-MX" sz="3200" b="1" dirty="0">
                          <a:latin typeface="Segoe Script" panose="030B0504020000000003" pitchFamily="66" charset="0"/>
                        </a:rPr>
                        <a:t>Tercer Nivel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Los niños comienzan a establecer relación entre los</a:t>
                      </a:r>
                    </a:p>
                    <a:p>
                      <a:pPr algn="ctr"/>
                      <a:r>
                        <a:rPr lang="es-MX" dirty="0"/>
                        <a:t>aspectos sonoros y los aspectos gráficos de la escritura, mediante tres modos evolutivos </a:t>
                      </a:r>
                    </a:p>
                    <a:p>
                      <a:pPr algn="ctr"/>
                      <a:r>
                        <a:rPr lang="es-MX" dirty="0"/>
                        <a:t>sucesivos: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dirty="0"/>
                        <a:t>La hipótesis silábica, la silábico-alfabética y la hipótesis alfabética.</a:t>
                      </a:r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La hipótesis silábica (una letra para representar a cada sílaba)</a:t>
                      </a:r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El control está centrado en los aspectos cuantitativos y, progresivamente, la letra que se usa para</a:t>
                      </a:r>
                    </a:p>
                    <a:p>
                      <a:r>
                        <a:rPr lang="es-MX" dirty="0"/>
                        <a:t>representar a cada sílaba está vinculada con los aspectos sonoros de la palabra y suele ser constitutiva de la escritura convencional de ésta.</a:t>
                      </a:r>
                    </a:p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30170"/>
                  </a:ext>
                </a:extLst>
              </a:tr>
            </a:tbl>
          </a:graphicData>
        </a:graphic>
      </p:graphicFrame>
      <p:pic>
        <p:nvPicPr>
          <p:cNvPr id="3" name="Imagen 2" descr="Imagen que contiene juguete, muñeca, interior, tabla&#10;&#10;Descripción generada automáticamente">
            <a:extLst>
              <a:ext uri="{FF2B5EF4-FFF2-40B4-BE49-F238E27FC236}">
                <a16:creationId xmlns:a16="http://schemas.microsoft.com/office/drawing/2014/main" id="{E55F5263-9968-49D0-A44E-046D93FF0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789" y="2347291"/>
            <a:ext cx="3886728" cy="451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4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47BBDA3-FC35-4FE1-942E-1F67C9B76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73532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426470305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084289648"/>
                    </a:ext>
                  </a:extLst>
                </a:gridCol>
              </a:tblGrid>
              <a:tr h="719462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latin typeface="KG HAPPY Solid" panose="02000000000000000000" pitchFamily="2" charset="0"/>
                        </a:rPr>
                        <a:t>HIPOTESIS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544685"/>
                  </a:ext>
                </a:extLst>
              </a:tr>
              <a:tr h="3300114"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Segoe Script" panose="030B0504020000000003" pitchFamily="66" charset="0"/>
                      </a:endParaRPr>
                    </a:p>
                    <a:p>
                      <a:pPr algn="ctr"/>
                      <a:endParaRPr lang="es-MX" b="1" dirty="0">
                        <a:latin typeface="Segoe Script" panose="030B0504020000000003" pitchFamily="66" charset="0"/>
                      </a:endParaRPr>
                    </a:p>
                    <a:p>
                      <a:pPr algn="ctr"/>
                      <a:r>
                        <a:rPr lang="es-MX" b="1" dirty="0">
                          <a:latin typeface="Segoe Script" panose="030B0504020000000003" pitchFamily="66" charset="0"/>
                        </a:rPr>
                        <a:t>La hipótesis silábico-alfabética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/>
                        <a:t>Oscila entre una letra para cada sílaba una letra para cada sonido</a:t>
                      </a:r>
                    </a:p>
                    <a:p>
                      <a:pPr algn="ctr"/>
                      <a:r>
                        <a:rPr lang="es-MX" dirty="0"/>
                        <a:t>Es un período de transición en el que se mantienen y se cuestionan </a:t>
                      </a:r>
                    </a:p>
                    <a:p>
                      <a:pPr algn="ctr"/>
                      <a:r>
                        <a:rPr lang="es-MX" dirty="0"/>
                        <a:t>simultáneamente las relaciones silábicas, por ello las escrituras presentan sílabas</a:t>
                      </a:r>
                    </a:p>
                    <a:p>
                      <a:pPr algn="ctr"/>
                      <a:r>
                        <a:rPr lang="es-MX" dirty="0"/>
                        <a:t>representadas con una única letra y otras con más de una letra.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531960"/>
                  </a:ext>
                </a:extLst>
              </a:tr>
              <a:tr h="2838424"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Segoe Script" panose="030B0504020000000003" pitchFamily="66" charset="0"/>
                      </a:endParaRPr>
                    </a:p>
                    <a:p>
                      <a:pPr algn="ctr"/>
                      <a:r>
                        <a:rPr lang="es-MX" b="1" dirty="0">
                          <a:latin typeface="Segoe Script" panose="030B0504020000000003" pitchFamily="66" charset="0"/>
                        </a:rPr>
                        <a:t>La hipótesis alfabética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/>
                        <a:t>(Cada letra representa un sonido)</a:t>
                      </a:r>
                    </a:p>
                    <a:p>
                      <a:pPr algn="ctr"/>
                      <a:r>
                        <a:rPr lang="es-MX" dirty="0"/>
                        <a:t>Implica que las escrituras presentan casi todas las características del sistema convencional, pero sin uso aún de las normas ortográficas.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34948"/>
                  </a:ext>
                </a:extLst>
              </a:tr>
            </a:tbl>
          </a:graphicData>
        </a:graphic>
      </p:graphicFrame>
      <p:pic>
        <p:nvPicPr>
          <p:cNvPr id="3" name="Imagen 2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E1D00B12-AB4B-4938-8143-E0B4FFAED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551" y="4464533"/>
            <a:ext cx="3453810" cy="2300701"/>
          </a:xfrm>
          <a:prstGeom prst="rect">
            <a:avLst/>
          </a:prstGeom>
        </p:spPr>
      </p:pic>
      <p:pic>
        <p:nvPicPr>
          <p:cNvPr id="6" name="Imagen 5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C4C8FDC1-EC3B-4DE7-A594-0A4CAFCCC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581" y="1130783"/>
            <a:ext cx="33337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48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447</Words>
  <Application>Microsoft Office PowerPoint</Application>
  <PresentationFormat>Panorámica</PresentationFormat>
  <Paragraphs>71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KG HAPPY Solid</vt:lpstr>
      <vt:lpstr>Segoe Script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Perla Ruiz</dc:creator>
  <cp:lastModifiedBy>Perla Ruiz</cp:lastModifiedBy>
  <cp:revision>2</cp:revision>
  <dcterms:created xsi:type="dcterms:W3CDTF">2021-11-04T15:00:32Z</dcterms:created>
  <dcterms:modified xsi:type="dcterms:W3CDTF">2021-11-04T16:11:37Z</dcterms:modified>
</cp:coreProperties>
</file>