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0" r:id="rId5"/>
    <p:sldId id="262" r:id="rId6"/>
    <p:sldId id="259" r:id="rId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FC0EA7-2146-44B0-A096-616B90F36357}" type="datetimeFigureOut">
              <a:rPr lang="es-MX" smtClean="0"/>
              <a:t>10/11/2021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241565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FC0EA7-2146-44B0-A096-616B90F36357}" type="datetimeFigureOut">
              <a:rPr lang="es-MX" smtClean="0"/>
              <a:t>10/11/2021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328362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FC0EA7-2146-44B0-A096-616B90F36357}" type="datetimeFigureOut">
              <a:rPr lang="es-MX" smtClean="0"/>
              <a:t>10/11/2021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103090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FC0EA7-2146-44B0-A096-616B90F36357}" type="datetimeFigureOut">
              <a:rPr lang="es-MX" smtClean="0"/>
              <a:t>10/11/2021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365245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9FC0EA7-2146-44B0-A096-616B90F36357}" type="datetimeFigureOut">
              <a:rPr lang="es-MX" smtClean="0"/>
              <a:t>10/11/2021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38111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9FC0EA7-2146-44B0-A096-616B90F36357}" type="datetimeFigureOut">
              <a:rPr lang="es-MX" smtClean="0"/>
              <a:t>10/11/2021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301259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9FC0EA7-2146-44B0-A096-616B90F36357}" type="datetimeFigureOut">
              <a:rPr lang="es-MX" smtClean="0"/>
              <a:t>10/11/2021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240290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9FC0EA7-2146-44B0-A096-616B90F36357}" type="datetimeFigureOut">
              <a:rPr lang="es-MX" smtClean="0"/>
              <a:t>10/11/2021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40202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C0EA7-2146-44B0-A096-616B90F36357}" type="datetimeFigureOut">
              <a:rPr lang="es-MX" smtClean="0"/>
              <a:t>10/11/2021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140468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9FC0EA7-2146-44B0-A096-616B90F36357}" type="datetimeFigureOut">
              <a:rPr lang="es-MX" smtClean="0"/>
              <a:t>10/11/2021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341218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9FC0EA7-2146-44B0-A096-616B90F36357}" type="datetimeFigureOut">
              <a:rPr lang="es-MX" smtClean="0"/>
              <a:t>10/11/2021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CBB659-326A-45E6-B094-17FB0F9F73F4}" type="slidenum">
              <a:rPr lang="es-MX" smtClean="0"/>
              <a:t>‹Nº›</a:t>
            </a:fld>
            <a:endParaRPr lang="es-MX"/>
          </a:p>
        </p:txBody>
      </p:sp>
    </p:spTree>
    <p:extLst>
      <p:ext uri="{BB962C8B-B14F-4D97-AF65-F5344CB8AC3E}">
        <p14:creationId xmlns:p14="http://schemas.microsoft.com/office/powerpoint/2010/main" val="297480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C0EA7-2146-44B0-A096-616B90F36357}" type="datetimeFigureOut">
              <a:rPr lang="es-MX" smtClean="0"/>
              <a:t>10/11/2021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BB659-326A-45E6-B094-17FB0F9F73F4}" type="slidenum">
              <a:rPr lang="es-MX" smtClean="0"/>
              <a:t>‹Nº›</a:t>
            </a:fld>
            <a:endParaRPr lang="es-MX"/>
          </a:p>
        </p:txBody>
      </p:sp>
    </p:spTree>
    <p:extLst>
      <p:ext uri="{BB962C8B-B14F-4D97-AF65-F5344CB8AC3E}">
        <p14:creationId xmlns:p14="http://schemas.microsoft.com/office/powerpoint/2010/main" val="286854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s.wikipedia.org/wiki/Patrimonio_Cultural_Inmaterial_de_la_Humanidad" TargetMode="External"/><Relationship Id="rId3" Type="http://schemas.openxmlformats.org/officeDocument/2006/relationships/hyperlink" Target="https://es.wikipedia.org/wiki/Siglo_XIX" TargetMode="External"/><Relationship Id="rId7" Type="http://schemas.openxmlformats.org/officeDocument/2006/relationships/hyperlink" Target="https://es.wikipedia.org/wiki/2016" TargetMode="External"/><Relationship Id="rId12" Type="http://schemas.openxmlformats.org/officeDocument/2006/relationships/image" Target="../media/image5.png"/><Relationship Id="rId2" Type="http://schemas.openxmlformats.org/officeDocument/2006/relationships/hyperlink" Target="https://es.wikipedia.org/wiki/Rep%C3%BAblica_Dominicana" TargetMode="External"/><Relationship Id="rId1" Type="http://schemas.openxmlformats.org/officeDocument/2006/relationships/slideLayout" Target="../slideLayouts/slideLayout7.xml"/><Relationship Id="rId6" Type="http://schemas.openxmlformats.org/officeDocument/2006/relationships/hyperlink" Target="https://es.wikipedia.org/wiki/30_de_noviembre" TargetMode="External"/><Relationship Id="rId11" Type="http://schemas.openxmlformats.org/officeDocument/2006/relationships/image" Target="../media/image4.png"/><Relationship Id="rId5" Type="http://schemas.openxmlformats.org/officeDocument/2006/relationships/hyperlink" Target="https://es.wikipedia.org/wiki/Salsa_(g%C3%A9nero_musical)" TargetMode="External"/><Relationship Id="rId10" Type="http://schemas.openxmlformats.org/officeDocument/2006/relationships/hyperlink" Target="https://es.wikipedia.org/wiki/Merengue_(g%C3%A9nero_musical)#cite_note-1" TargetMode="External"/><Relationship Id="rId4" Type="http://schemas.openxmlformats.org/officeDocument/2006/relationships/hyperlink" Target="https://es.wikipedia.org/wiki/Hispanoam%C3%A9rica" TargetMode="External"/><Relationship Id="rId9" Type="http://schemas.openxmlformats.org/officeDocument/2006/relationships/hyperlink" Target="https://es.wikipedia.org/wiki/Unes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RkgvanjLZ2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29783F3-6259-4308-A1FB-0BB5A5CAE6C9}"/>
              </a:ext>
            </a:extLst>
          </p:cNvPr>
          <p:cNvSpPr>
            <a:spLocks noGrp="1"/>
          </p:cNvSpPr>
          <p:nvPr>
            <p:ph type="subTitle" idx="1"/>
          </p:nvPr>
        </p:nvSpPr>
        <p:spPr>
          <a:xfrm>
            <a:off x="252383" y="177089"/>
            <a:ext cx="8639233" cy="5135139"/>
          </a:xfrm>
        </p:spPr>
        <p:txBody>
          <a:bodyPr>
            <a:normAutofit fontScale="92500" lnSpcReduction="10000"/>
          </a:bodyPr>
          <a:lstStyle/>
          <a:p>
            <a:r>
              <a:rPr lang="es-MX" sz="1600" dirty="0">
                <a:latin typeface="Arial" panose="020B0604020202020204" pitchFamily="34" charset="0"/>
                <a:cs typeface="Arial" panose="020B0604020202020204" pitchFamily="34" charset="0"/>
              </a:rPr>
              <a:t>Escuela Normal De Educación Preescolar </a:t>
            </a:r>
          </a:p>
          <a:p>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Coreografía </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Expresión Corporal Y Danza / Música </a:t>
            </a:r>
          </a:p>
          <a:p>
            <a:r>
              <a:rPr lang="es-MX" sz="1600" dirty="0">
                <a:latin typeface="Arial" panose="020B0604020202020204" pitchFamily="34" charset="0"/>
                <a:cs typeface="Arial" panose="020B0604020202020204" pitchFamily="34" charset="0"/>
              </a:rPr>
              <a:t>Docente: María Efigenia Maury Arredondo /Jesús Armando Posada Hernández</a:t>
            </a:r>
          </a:p>
          <a:p>
            <a:endParaRPr lang="es-MX" sz="1600" dirty="0">
              <a:latin typeface="Arial" panose="020B0604020202020204" pitchFamily="34" charset="0"/>
              <a:cs typeface="Arial" panose="020B0604020202020204" pitchFamily="34" charset="0"/>
            </a:endParaRPr>
          </a:p>
          <a:p>
            <a:r>
              <a:rPr lang="es-MX" sz="1600" dirty="0">
                <a:solidFill>
                  <a:srgbClr val="000000"/>
                </a:solidFill>
                <a:latin typeface="Arial" panose="020B0604020202020204" pitchFamily="34" charset="0"/>
                <a:cs typeface="Arial" panose="020B0604020202020204" pitchFamily="34" charset="0"/>
              </a:rPr>
              <a:t>Unidad De Aprendizaje II. La práctica de la danza como parte del desarrollo cultural, cognitivo, emocional Y físico en los niños Y niñas de preescolar.</a:t>
            </a:r>
          </a:p>
          <a:p>
            <a:endParaRPr lang="es-MX" sz="1600" dirty="0">
              <a:solidFill>
                <a:srgbClr val="000000"/>
              </a:solidFill>
              <a:latin typeface="Arial" panose="020B0604020202020204" pitchFamily="34" charset="0"/>
              <a:cs typeface="Arial" panose="020B0604020202020204" pitchFamily="34" charset="0"/>
            </a:endParaRPr>
          </a:p>
          <a:p>
            <a:r>
              <a:rPr lang="es-MX" sz="1600" dirty="0">
                <a:solidFill>
                  <a:srgbClr val="000000"/>
                </a:solidFill>
                <a:latin typeface="Arial" panose="020B0604020202020204" pitchFamily="34" charset="0"/>
                <a:cs typeface="Arial" panose="020B0604020202020204" pitchFamily="34" charset="0"/>
              </a:rPr>
              <a:t>Competencias:</a:t>
            </a:r>
          </a:p>
          <a:p>
            <a:pPr marL="257175" indent="-257175">
              <a:buFont typeface="Arial" panose="020B0604020202020204" pitchFamily="34" charset="0"/>
              <a:buChar char="•"/>
            </a:pPr>
            <a:r>
              <a:rPr lang="es-MX" sz="1600" dirty="0">
                <a:latin typeface="Arial" panose="020B0604020202020204" pitchFamily="34" charset="0"/>
                <a:cs typeface="Arial" panose="020B0604020202020204" pitchFamily="34" charset="0"/>
              </a:rPr>
              <a:t>Detecta los procesos de aprendizaje de sus alumnos Y alumnas para favorecer su desarrollo cognitivo Y socioemocional.	</a:t>
            </a:r>
          </a:p>
          <a:p>
            <a:pPr marL="257175" indent="-257175">
              <a:buFont typeface="Arial" panose="020B0604020202020204" pitchFamily="34" charset="0"/>
              <a:buChar char="•"/>
            </a:pPr>
            <a:r>
              <a:rPr lang="es-MX" sz="1600" dirty="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p>
          <a:p>
            <a:endParaRPr lang="es-MX" sz="5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AA014B3B-5F91-4E76-98F9-A2FA35CCE502}"/>
              </a:ext>
            </a:extLst>
          </p:cNvPr>
          <p:cNvPicPr>
            <a:picLocks noChangeAspect="1"/>
          </p:cNvPicPr>
          <p:nvPr/>
        </p:nvPicPr>
        <p:blipFill>
          <a:blip r:embed="rId2"/>
          <a:stretch>
            <a:fillRect/>
          </a:stretch>
        </p:blipFill>
        <p:spPr>
          <a:xfrm>
            <a:off x="4047514" y="583538"/>
            <a:ext cx="1048967" cy="780002"/>
          </a:xfrm>
          <a:prstGeom prst="rect">
            <a:avLst/>
          </a:prstGeom>
        </p:spPr>
      </p:pic>
      <p:sp>
        <p:nvSpPr>
          <p:cNvPr id="6" name="Rectángulo 5">
            <a:extLst>
              <a:ext uri="{FF2B5EF4-FFF2-40B4-BE49-F238E27FC236}">
                <a16:creationId xmlns:a16="http://schemas.microsoft.com/office/drawing/2014/main" id="{0F4C5A9A-ABF5-4D89-8BB9-235DADE4663E}"/>
              </a:ext>
            </a:extLst>
          </p:cNvPr>
          <p:cNvSpPr/>
          <p:nvPr/>
        </p:nvSpPr>
        <p:spPr>
          <a:xfrm>
            <a:off x="0"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CuadroTexto 1">
            <a:extLst>
              <a:ext uri="{FF2B5EF4-FFF2-40B4-BE49-F238E27FC236}">
                <a16:creationId xmlns:a16="http://schemas.microsoft.com/office/drawing/2014/main" id="{F08003B0-1D15-473C-8A47-D1618DCDBB89}"/>
              </a:ext>
            </a:extLst>
          </p:cNvPr>
          <p:cNvSpPr txBox="1"/>
          <p:nvPr/>
        </p:nvSpPr>
        <p:spPr>
          <a:xfrm>
            <a:off x="252380" y="6311579"/>
            <a:ext cx="4319617"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Alonso Alvarado Fatima Cecilia #1</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3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EEA8B2-B83D-442D-BE55-E4FFE11D53B3}"/>
              </a:ext>
            </a:extLst>
          </p:cNvPr>
          <p:cNvSpPr txBox="1"/>
          <p:nvPr/>
        </p:nvSpPr>
        <p:spPr>
          <a:xfrm>
            <a:off x="126787" y="0"/>
            <a:ext cx="8726321" cy="6740307"/>
          </a:xfrm>
          <a:prstGeom prst="rect">
            <a:avLst/>
          </a:prstGeom>
          <a:noFill/>
          <a:ln w="57150">
            <a:solidFill>
              <a:schemeClr val="tx1"/>
            </a:solidFill>
          </a:ln>
        </p:spPr>
        <p:txBody>
          <a:bodyPr wrap="square" rtlCol="0">
            <a:spAutoFit/>
          </a:bodyPr>
          <a:lstStyle/>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a:p>
            <a:endParaRPr lang="es-MX" sz="1350" dirty="0"/>
          </a:p>
        </p:txBody>
      </p:sp>
      <p:sp>
        <p:nvSpPr>
          <p:cNvPr id="7" name="CuadroTexto 6">
            <a:extLst>
              <a:ext uri="{FF2B5EF4-FFF2-40B4-BE49-F238E27FC236}">
                <a16:creationId xmlns:a16="http://schemas.microsoft.com/office/drawing/2014/main" id="{04CC03DC-44C9-46C0-A24F-2DBAF7F6ECA5}"/>
              </a:ext>
            </a:extLst>
          </p:cNvPr>
          <p:cNvSpPr txBox="1"/>
          <p:nvPr/>
        </p:nvSpPr>
        <p:spPr>
          <a:xfrm>
            <a:off x="2659742" y="45795"/>
            <a:ext cx="8207828" cy="1015663"/>
          </a:xfrm>
          <a:prstGeom prst="rect">
            <a:avLst/>
          </a:prstGeom>
          <a:noFill/>
        </p:spPr>
        <p:txBody>
          <a:bodyPr wrap="square" rtlCol="0">
            <a:spAutoFit/>
          </a:bodyPr>
          <a:lstStyle/>
          <a:p>
            <a:r>
              <a:rPr lang="es-ES" sz="6000" dirty="0">
                <a:solidFill>
                  <a:srgbClr val="00B0F0"/>
                </a:solidFill>
                <a:latin typeface="Chicken Quiche" panose="02000600000000000000" pitchFamily="2" charset="0"/>
              </a:rPr>
              <a:t>MERENGUE</a:t>
            </a:r>
            <a:r>
              <a:rPr lang="es-ES" sz="4400" dirty="0">
                <a:solidFill>
                  <a:srgbClr val="00B0F0"/>
                </a:solidFill>
                <a:latin typeface="Chicken Quiche" panose="02000600000000000000" pitchFamily="2" charset="0"/>
              </a:rPr>
              <a:t> </a:t>
            </a:r>
            <a:endParaRPr lang="es-AR" sz="4400" dirty="0">
              <a:solidFill>
                <a:srgbClr val="00B0F0"/>
              </a:solidFill>
              <a:latin typeface="Chicken Quiche" panose="02000600000000000000" pitchFamily="2" charset="0"/>
            </a:endParaRPr>
          </a:p>
        </p:txBody>
      </p:sp>
      <p:sp>
        <p:nvSpPr>
          <p:cNvPr id="4" name="CuadroTexto 3">
            <a:extLst>
              <a:ext uri="{FF2B5EF4-FFF2-40B4-BE49-F238E27FC236}">
                <a16:creationId xmlns:a16="http://schemas.microsoft.com/office/drawing/2014/main" id="{02F6E8A1-25A8-462D-ACD4-985AB647BFD7}"/>
              </a:ext>
            </a:extLst>
          </p:cNvPr>
          <p:cNvSpPr txBox="1"/>
          <p:nvPr/>
        </p:nvSpPr>
        <p:spPr>
          <a:xfrm>
            <a:off x="2674256" y="89890"/>
            <a:ext cx="8207828" cy="1015663"/>
          </a:xfrm>
          <a:prstGeom prst="rect">
            <a:avLst/>
          </a:prstGeom>
          <a:noFill/>
        </p:spPr>
        <p:txBody>
          <a:bodyPr wrap="square" rtlCol="0">
            <a:spAutoFit/>
          </a:bodyPr>
          <a:lstStyle/>
          <a:p>
            <a:r>
              <a:rPr lang="es-ES" sz="6000" dirty="0">
                <a:latin typeface="Chicken Quiche" panose="02000600000000000000" pitchFamily="2" charset="0"/>
              </a:rPr>
              <a:t>MERENGUE</a:t>
            </a:r>
            <a:endParaRPr lang="es-AR" sz="6000" dirty="0">
              <a:latin typeface="Chicken Quiche" panose="02000600000000000000" pitchFamily="2" charset="0"/>
            </a:endParaRPr>
          </a:p>
        </p:txBody>
      </p:sp>
      <p:pic>
        <p:nvPicPr>
          <p:cNvPr id="6" name="Imagen 5">
            <a:extLst>
              <a:ext uri="{FF2B5EF4-FFF2-40B4-BE49-F238E27FC236}">
                <a16:creationId xmlns:a16="http://schemas.microsoft.com/office/drawing/2014/main" id="{98C718A3-A17B-4A8B-9F5F-FCE22B5EA660}"/>
              </a:ext>
            </a:extLst>
          </p:cNvPr>
          <p:cNvPicPr>
            <a:picLocks noChangeAspect="1"/>
          </p:cNvPicPr>
          <p:nvPr/>
        </p:nvPicPr>
        <p:blipFill>
          <a:blip r:embed="rId2"/>
          <a:stretch>
            <a:fillRect/>
          </a:stretch>
        </p:blipFill>
        <p:spPr>
          <a:xfrm rot="19784190">
            <a:off x="545477" y="1995328"/>
            <a:ext cx="3938243" cy="2620722"/>
          </a:xfrm>
          <a:prstGeom prst="rect">
            <a:avLst/>
          </a:prstGeom>
        </p:spPr>
      </p:pic>
      <p:pic>
        <p:nvPicPr>
          <p:cNvPr id="9" name="Imagen 8">
            <a:extLst>
              <a:ext uri="{FF2B5EF4-FFF2-40B4-BE49-F238E27FC236}">
                <a16:creationId xmlns:a16="http://schemas.microsoft.com/office/drawing/2014/main" id="{312C1686-2BF1-4F61-9135-FC5FC3768B85}"/>
              </a:ext>
            </a:extLst>
          </p:cNvPr>
          <p:cNvPicPr>
            <a:picLocks noChangeAspect="1"/>
          </p:cNvPicPr>
          <p:nvPr/>
        </p:nvPicPr>
        <p:blipFill>
          <a:blip r:embed="rId3"/>
          <a:stretch>
            <a:fillRect/>
          </a:stretch>
        </p:blipFill>
        <p:spPr>
          <a:xfrm rot="2611349">
            <a:off x="4860965" y="3228558"/>
            <a:ext cx="3722290" cy="2668812"/>
          </a:xfrm>
          <a:prstGeom prst="rect">
            <a:avLst/>
          </a:prstGeom>
        </p:spPr>
      </p:pic>
    </p:spTree>
    <p:extLst>
      <p:ext uri="{BB962C8B-B14F-4D97-AF65-F5344CB8AC3E}">
        <p14:creationId xmlns:p14="http://schemas.microsoft.com/office/powerpoint/2010/main" val="57942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3B5DB8-732B-448D-97C4-8EA79CF87B01}"/>
              </a:ext>
            </a:extLst>
          </p:cNvPr>
          <p:cNvSpPr txBox="1"/>
          <p:nvPr/>
        </p:nvSpPr>
        <p:spPr>
          <a:xfrm>
            <a:off x="267942" y="466664"/>
            <a:ext cx="4808418" cy="2831544"/>
          </a:xfrm>
          <a:prstGeom prst="rect">
            <a:avLst/>
          </a:prstGeom>
          <a:noFill/>
        </p:spPr>
        <p:txBody>
          <a:bodyPr wrap="square">
            <a:spAutoFit/>
          </a:bodyPr>
          <a:lstStyle/>
          <a:p>
            <a:pPr algn="ctr"/>
            <a:r>
              <a:rPr lang="es-AR" dirty="0"/>
              <a:t> </a:t>
            </a:r>
            <a:r>
              <a:rPr lang="es-AR" sz="1600" b="1" dirty="0">
                <a:latin typeface="Chicken Quiche" panose="02000600000000000000" pitchFamily="2" charset="0"/>
              </a:rPr>
              <a:t>merengue</a:t>
            </a:r>
            <a:r>
              <a:rPr lang="es-AR" sz="1600" dirty="0">
                <a:latin typeface="Chicken Quiche" panose="02000600000000000000" pitchFamily="2" charset="0"/>
              </a:rPr>
              <a:t> es un género de grupo musical bailable originado en la </a:t>
            </a:r>
            <a:r>
              <a:rPr lang="es-AR" sz="1600" dirty="0">
                <a:latin typeface="Chicken Quiche" panose="02000600000000000000" pitchFamily="2" charset="0"/>
                <a:hlinkClick r:id="rId2" tooltip="República Dominicana">
                  <a:extLst>
                    <a:ext uri="{A12FA001-AC4F-418D-AE19-62706E023703}">
                      <ahyp:hlinkClr xmlns:ahyp="http://schemas.microsoft.com/office/drawing/2018/hyperlinkcolor" val="tx"/>
                    </a:ext>
                  </a:extLst>
                </a:hlinkClick>
              </a:rPr>
              <a:t>República Dominicana</a:t>
            </a:r>
            <a:r>
              <a:rPr lang="es-AR" sz="1600" dirty="0">
                <a:latin typeface="Chicken Quiche" panose="02000600000000000000" pitchFamily="2" charset="0"/>
              </a:rPr>
              <a:t> a finales del </a:t>
            </a:r>
            <a:r>
              <a:rPr lang="es-AR" sz="1600" dirty="0">
                <a:latin typeface="Chicken Quiche" panose="02000600000000000000" pitchFamily="2" charset="0"/>
                <a:hlinkClick r:id="rId3" tooltip="Siglo XIX">
                  <a:extLst>
                    <a:ext uri="{A12FA001-AC4F-418D-AE19-62706E023703}">
                      <ahyp:hlinkClr xmlns:ahyp="http://schemas.microsoft.com/office/drawing/2018/hyperlinkcolor" val="tx"/>
                    </a:ext>
                  </a:extLst>
                </a:hlinkClick>
              </a:rPr>
              <a:t>siglo XIX</a:t>
            </a:r>
            <a:r>
              <a:rPr lang="es-AR" sz="1600" dirty="0">
                <a:latin typeface="Chicken Quiche" panose="02000600000000000000" pitchFamily="2" charset="0"/>
              </a:rPr>
              <a:t>. Es muy popular en </a:t>
            </a:r>
            <a:r>
              <a:rPr lang="es-AR" sz="1600" dirty="0">
                <a:latin typeface="Chicken Quiche" panose="02000600000000000000" pitchFamily="2" charset="0"/>
                <a:hlinkClick r:id="rId4" tooltip="Hispanoamérica">
                  <a:extLst>
                    <a:ext uri="{A12FA001-AC4F-418D-AE19-62706E023703}">
                      <ahyp:hlinkClr xmlns:ahyp="http://schemas.microsoft.com/office/drawing/2018/hyperlinkcolor" val="tx"/>
                    </a:ext>
                  </a:extLst>
                </a:hlinkClick>
              </a:rPr>
              <a:t>todo el continente americano</a:t>
            </a:r>
            <a:r>
              <a:rPr lang="es-AR" sz="1600" dirty="0">
                <a:latin typeface="Chicken Quiche" panose="02000600000000000000" pitchFamily="2" charset="0"/>
              </a:rPr>
              <a:t>, donde es considerado, junto con la </a:t>
            </a:r>
            <a:r>
              <a:rPr lang="es-AR" sz="1600" dirty="0">
                <a:latin typeface="Chicken Quiche" panose="02000600000000000000" pitchFamily="2" charset="0"/>
                <a:hlinkClick r:id="rId5" tooltip="Salsa (género musical)">
                  <a:extLst>
                    <a:ext uri="{A12FA001-AC4F-418D-AE19-62706E023703}">
                      <ahyp:hlinkClr xmlns:ahyp="http://schemas.microsoft.com/office/drawing/2018/hyperlinkcolor" val="tx"/>
                    </a:ext>
                  </a:extLst>
                </a:hlinkClick>
              </a:rPr>
              <a:t>salsa</a:t>
            </a:r>
            <a:r>
              <a:rPr lang="es-AR" sz="1600" dirty="0">
                <a:latin typeface="Chicken Quiche" panose="02000600000000000000" pitchFamily="2" charset="0"/>
              </a:rPr>
              <a:t>, como uno de los grandes géneros musicales bailables que distinguen el género americano. También es muy popular en </a:t>
            </a:r>
            <a:r>
              <a:rPr lang="es-AR" sz="1600" dirty="0">
                <a:latin typeface="Chicken Quiche" panose="02000600000000000000" pitchFamily="2" charset="0"/>
                <a:hlinkClick r:id="rId4" tooltip="Hispanoamérica">
                  <a:extLst>
                    <a:ext uri="{A12FA001-AC4F-418D-AE19-62706E023703}">
                      <ahyp:hlinkClr xmlns:ahyp="http://schemas.microsoft.com/office/drawing/2018/hyperlinkcolor" val="tx"/>
                    </a:ext>
                  </a:extLst>
                </a:hlinkClick>
              </a:rPr>
              <a:t>parte de Europa, como España, entre otras latitudes</a:t>
            </a:r>
            <a:r>
              <a:rPr lang="es-AR" sz="1600" dirty="0">
                <a:latin typeface="Chicken Quiche" panose="02000600000000000000" pitchFamily="2" charset="0"/>
              </a:rPr>
              <a:t>. El merengue fue inscrito el </a:t>
            </a:r>
            <a:r>
              <a:rPr lang="es-AR" sz="1600" dirty="0">
                <a:latin typeface="Chicken Quiche" panose="02000600000000000000" pitchFamily="2" charset="0"/>
                <a:hlinkClick r:id="rId6" tooltip="30 de noviembre">
                  <a:extLst>
                    <a:ext uri="{A12FA001-AC4F-418D-AE19-62706E023703}">
                      <ahyp:hlinkClr xmlns:ahyp="http://schemas.microsoft.com/office/drawing/2018/hyperlinkcolor" val="tx"/>
                    </a:ext>
                  </a:extLst>
                </a:hlinkClick>
              </a:rPr>
              <a:t>30 de noviembre</a:t>
            </a:r>
            <a:r>
              <a:rPr lang="es-AR" sz="1600" dirty="0">
                <a:latin typeface="Chicken Quiche" panose="02000600000000000000" pitchFamily="2" charset="0"/>
              </a:rPr>
              <a:t> del </a:t>
            </a:r>
            <a:r>
              <a:rPr lang="es-AR" sz="1600" dirty="0">
                <a:latin typeface="Chicken Quiche" panose="02000600000000000000" pitchFamily="2" charset="0"/>
                <a:hlinkClick r:id="rId7" tooltip="2016">
                  <a:extLst>
                    <a:ext uri="{A12FA001-AC4F-418D-AE19-62706E023703}">
                      <ahyp:hlinkClr xmlns:ahyp="http://schemas.microsoft.com/office/drawing/2018/hyperlinkcolor" val="tx"/>
                    </a:ext>
                  </a:extLst>
                </a:hlinkClick>
              </a:rPr>
              <a:t>2016</a:t>
            </a:r>
            <a:r>
              <a:rPr lang="es-AR" sz="1600" dirty="0">
                <a:latin typeface="Chicken Quiche" panose="02000600000000000000" pitchFamily="2" charset="0"/>
              </a:rPr>
              <a:t> en la lista representativa del </a:t>
            </a:r>
            <a:r>
              <a:rPr lang="es-AR" sz="1600" dirty="0">
                <a:latin typeface="Chicken Quiche" panose="02000600000000000000" pitchFamily="2" charset="0"/>
                <a:hlinkClick r:id="rId8" tooltip="Patrimonio Cultural Inmaterial de la Humanidad">
                  <a:extLst>
                    <a:ext uri="{A12FA001-AC4F-418D-AE19-62706E023703}">
                      <ahyp:hlinkClr xmlns:ahyp="http://schemas.microsoft.com/office/drawing/2018/hyperlinkcolor" val="tx"/>
                    </a:ext>
                  </a:extLst>
                </a:hlinkClick>
              </a:rPr>
              <a:t>Patrimonio Cultural Inmaterial de la Humanidad</a:t>
            </a:r>
            <a:r>
              <a:rPr lang="es-AR" sz="1600" dirty="0">
                <a:latin typeface="Chicken Quiche" panose="02000600000000000000" pitchFamily="2" charset="0"/>
              </a:rPr>
              <a:t> de la </a:t>
            </a:r>
            <a:r>
              <a:rPr lang="es-AR" sz="1600" dirty="0">
                <a:latin typeface="Chicken Quiche" panose="02000600000000000000" pitchFamily="2" charset="0"/>
                <a:hlinkClick r:id="rId9" tooltip="Unesco">
                  <a:extLst>
                    <a:ext uri="{A12FA001-AC4F-418D-AE19-62706E023703}">
                      <ahyp:hlinkClr xmlns:ahyp="http://schemas.microsoft.com/office/drawing/2018/hyperlinkcolor" val="tx"/>
                    </a:ext>
                  </a:extLst>
                </a:hlinkClick>
              </a:rPr>
              <a:t>Unesco</a:t>
            </a:r>
            <a:r>
              <a:rPr lang="es-AR" sz="1600" dirty="0">
                <a:latin typeface="Chicken Quiche" panose="02000600000000000000" pitchFamily="2" charset="0"/>
              </a:rPr>
              <a:t>.</a:t>
            </a:r>
            <a:r>
              <a:rPr lang="es-AR" sz="1600" baseline="30000" dirty="0">
                <a:latin typeface="Chicken Quiche" panose="02000600000000000000" pitchFamily="2" charset="0"/>
                <a:hlinkClick r:id="rId10">
                  <a:extLst>
                    <a:ext uri="{A12FA001-AC4F-418D-AE19-62706E023703}">
                      <ahyp:hlinkClr xmlns:ahyp="http://schemas.microsoft.com/office/drawing/2018/hyperlinkcolor" val="tx"/>
                    </a:ext>
                  </a:extLst>
                </a:hlinkClick>
              </a:rPr>
              <a:t>1</a:t>
            </a:r>
            <a:endParaRPr lang="es-MX" dirty="0">
              <a:effectLst>
                <a:outerShdw blurRad="38100" dist="38100" dir="2700000" algn="tl">
                  <a:srgbClr val="000000">
                    <a:alpha val="43137"/>
                  </a:srgbClr>
                </a:outerShdw>
              </a:effectLst>
              <a:latin typeface="Chicken Quiche" panose="02000600000000000000" pitchFamily="2" charset="0"/>
            </a:endParaRPr>
          </a:p>
        </p:txBody>
      </p:sp>
      <p:sp>
        <p:nvSpPr>
          <p:cNvPr id="7" name="CuadroTexto 6">
            <a:extLst>
              <a:ext uri="{FF2B5EF4-FFF2-40B4-BE49-F238E27FC236}">
                <a16:creationId xmlns:a16="http://schemas.microsoft.com/office/drawing/2014/main" id="{D01CDF1A-237F-496F-8B24-18C0B60E4D02}"/>
              </a:ext>
            </a:extLst>
          </p:cNvPr>
          <p:cNvSpPr txBox="1"/>
          <p:nvPr/>
        </p:nvSpPr>
        <p:spPr>
          <a:xfrm>
            <a:off x="4187561" y="3629961"/>
            <a:ext cx="4808418" cy="2893100"/>
          </a:xfrm>
          <a:prstGeom prst="rect">
            <a:avLst/>
          </a:prstGeom>
          <a:noFill/>
        </p:spPr>
        <p:txBody>
          <a:bodyPr wrap="square">
            <a:spAutoFit/>
          </a:bodyPr>
          <a:lstStyle/>
          <a:p>
            <a:pPr algn="ctr"/>
            <a:r>
              <a:rPr lang="es-AR" sz="1400" dirty="0">
                <a:latin typeface="Chicken Quiche" panose="02000600000000000000" pitchFamily="2" charset="0"/>
              </a:rPr>
              <a:t>El merengue tradicional sobrevive en el campo y las regiones rurales. Hay variaciones del merengue que desarrollaron en las ciudades y otras zonas diferentes. El pambiche, según la leyenda, es el nombre del jaleo de merengue lento que a los marinos estadounidenses les gustaron porque no pudieron bailar el merengue rápido auténtico mientras estaban estacionados en el país. El merengue cibaeño, del región Cibao, usa el acordeón para reemplazar la guitarra que se oye en el merengue del región sud-este del país. El perico ripiao o el merengue típico es el nombre que los ricos le dan al merengue rural tradicional. Se usa el nombre "merengue" para significar el merengue urbano o el merengue de salón que las orquestas tocan.</a:t>
            </a:r>
            <a:endParaRPr lang="es-MX" sz="1400" dirty="0">
              <a:effectLst>
                <a:outerShdw blurRad="38100" dist="38100" dir="2700000" algn="tl">
                  <a:srgbClr val="000000">
                    <a:alpha val="43137"/>
                  </a:srgbClr>
                </a:outerShdw>
              </a:effectLst>
              <a:latin typeface="Chicken Quiche" panose="02000600000000000000" pitchFamily="2" charset="0"/>
            </a:endParaRPr>
          </a:p>
        </p:txBody>
      </p:sp>
      <p:sp>
        <p:nvSpPr>
          <p:cNvPr id="11" name="Rectángulo 10">
            <a:extLst>
              <a:ext uri="{FF2B5EF4-FFF2-40B4-BE49-F238E27FC236}">
                <a16:creationId xmlns:a16="http://schemas.microsoft.com/office/drawing/2014/main" id="{92AE5B30-E8B8-4D1B-946E-DA2AC699BEC7}"/>
              </a:ext>
            </a:extLst>
          </p:cNvPr>
          <p:cNvSpPr/>
          <p:nvPr/>
        </p:nvSpPr>
        <p:spPr>
          <a:xfrm>
            <a:off x="267943" y="134911"/>
            <a:ext cx="8608116" cy="64757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pic>
        <p:nvPicPr>
          <p:cNvPr id="2" name="Imagen 1">
            <a:extLst>
              <a:ext uri="{FF2B5EF4-FFF2-40B4-BE49-F238E27FC236}">
                <a16:creationId xmlns:a16="http://schemas.microsoft.com/office/drawing/2014/main" id="{7B8E64AA-AB9D-4451-84A6-98AF3192E5BF}"/>
              </a:ext>
            </a:extLst>
          </p:cNvPr>
          <p:cNvPicPr>
            <a:picLocks noChangeAspect="1"/>
          </p:cNvPicPr>
          <p:nvPr/>
        </p:nvPicPr>
        <p:blipFill>
          <a:blip r:embed="rId11"/>
          <a:stretch>
            <a:fillRect/>
          </a:stretch>
        </p:blipFill>
        <p:spPr>
          <a:xfrm>
            <a:off x="562132" y="3559793"/>
            <a:ext cx="3331241" cy="2208758"/>
          </a:xfrm>
          <a:prstGeom prst="rect">
            <a:avLst/>
          </a:prstGeom>
        </p:spPr>
      </p:pic>
      <p:pic>
        <p:nvPicPr>
          <p:cNvPr id="4" name="Imagen 3">
            <a:extLst>
              <a:ext uri="{FF2B5EF4-FFF2-40B4-BE49-F238E27FC236}">
                <a16:creationId xmlns:a16="http://schemas.microsoft.com/office/drawing/2014/main" id="{585EDD3B-07F2-4257-8BE7-12A2858834F2}"/>
              </a:ext>
            </a:extLst>
          </p:cNvPr>
          <p:cNvPicPr>
            <a:picLocks noChangeAspect="1"/>
          </p:cNvPicPr>
          <p:nvPr/>
        </p:nvPicPr>
        <p:blipFill>
          <a:blip r:embed="rId12"/>
          <a:stretch>
            <a:fillRect/>
          </a:stretch>
        </p:blipFill>
        <p:spPr>
          <a:xfrm>
            <a:off x="5310505" y="334939"/>
            <a:ext cx="3331409" cy="2893100"/>
          </a:xfrm>
          <a:prstGeom prst="rect">
            <a:avLst/>
          </a:prstGeom>
        </p:spPr>
      </p:pic>
    </p:spTree>
    <p:extLst>
      <p:ext uri="{BB962C8B-B14F-4D97-AF65-F5344CB8AC3E}">
        <p14:creationId xmlns:p14="http://schemas.microsoft.com/office/powerpoint/2010/main" val="6268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56F932-5230-4849-9F0B-77EBC728611E}"/>
              </a:ext>
            </a:extLst>
          </p:cNvPr>
          <p:cNvSpPr txBox="1"/>
          <p:nvPr/>
        </p:nvSpPr>
        <p:spPr>
          <a:xfrm>
            <a:off x="287821" y="3020684"/>
            <a:ext cx="6739145" cy="3139321"/>
          </a:xfrm>
          <a:prstGeom prst="rect">
            <a:avLst/>
          </a:prstGeom>
          <a:noFill/>
        </p:spPr>
        <p:txBody>
          <a:bodyPr wrap="square">
            <a:spAutoFit/>
          </a:bodyPr>
          <a:lstStyle/>
          <a:p>
            <a:r>
              <a:rPr lang="es-AR" b="1" dirty="0">
                <a:latin typeface="Chicken Quiche" panose="02000600000000000000" pitchFamily="2" charset="0"/>
              </a:rPr>
              <a:t>     Vestimenta de la mujer: vestido de colores vivos, mangas cortas ó 3/4 con olanes estilo pollera, escote bajo en la espalda y medio al frente, el vestido va ajustado hasta un poco abajo de la cadera y a partir de ahí adquiere vuelo con muchos olanes. Debe ser mas arriba de las rodillas, pero puede ser asimétrico y llevar una ligera cola que no debe llegar más abajo de media pierna</a:t>
            </a:r>
            <a:br>
              <a:rPr lang="es-MX" dirty="0">
                <a:latin typeface="Modern Love Caps" panose="04070805081001020A01" pitchFamily="82" charset="0"/>
              </a:rPr>
            </a:br>
            <a:endParaRPr lang="es-MX" dirty="0">
              <a:latin typeface="Chicken Quiche" panose="02000600000000000000" pitchFamily="2" charset="0"/>
            </a:endParaRPr>
          </a:p>
          <a:p>
            <a:r>
              <a:rPr lang="es-MX" b="1" dirty="0">
                <a:latin typeface="Chicken Quiche" panose="02000600000000000000" pitchFamily="2" charset="0"/>
              </a:rPr>
              <a:t>   </a:t>
            </a:r>
            <a:r>
              <a:rPr lang="es-AR" b="1" dirty="0">
                <a:latin typeface="Chicken Quiche" panose="02000600000000000000" pitchFamily="2" charset="0"/>
              </a:rPr>
              <a:t>Vestimenta del hombre: pantalón blanco o negro de pinzas, ajustado a la cintura, zapatos de charol del color del pantalón, al igual que los calcetines; camisa holgada desabotonada y hecha nudo en la parte del abdomen, con mangas de pollera o con algún olán.</a:t>
            </a:r>
            <a:endParaRPr lang="es-MX" dirty="0">
              <a:latin typeface="Chicken Quiche" panose="02000600000000000000" pitchFamily="2" charset="0"/>
            </a:endParaRPr>
          </a:p>
        </p:txBody>
      </p:sp>
      <p:sp>
        <p:nvSpPr>
          <p:cNvPr id="7" name="Rectángulo 6">
            <a:extLst>
              <a:ext uri="{FF2B5EF4-FFF2-40B4-BE49-F238E27FC236}">
                <a16:creationId xmlns:a16="http://schemas.microsoft.com/office/drawing/2014/main" id="{291D7BB2-D26C-4F21-977B-DCD13C31FD27}"/>
              </a:ext>
            </a:extLst>
          </p:cNvPr>
          <p:cNvSpPr/>
          <p:nvPr/>
        </p:nvSpPr>
        <p:spPr>
          <a:xfrm>
            <a:off x="114707" y="409068"/>
            <a:ext cx="8721268" cy="61821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9" name="CuadroTexto 8">
            <a:extLst>
              <a:ext uri="{FF2B5EF4-FFF2-40B4-BE49-F238E27FC236}">
                <a16:creationId xmlns:a16="http://schemas.microsoft.com/office/drawing/2014/main" id="{C48F10F7-1769-47F0-B0DC-AB77D4FE1373}"/>
              </a:ext>
            </a:extLst>
          </p:cNvPr>
          <p:cNvSpPr txBox="1"/>
          <p:nvPr/>
        </p:nvSpPr>
        <p:spPr>
          <a:xfrm>
            <a:off x="2197702" y="360773"/>
            <a:ext cx="8207828" cy="1015663"/>
          </a:xfrm>
          <a:prstGeom prst="rect">
            <a:avLst/>
          </a:prstGeom>
          <a:noFill/>
        </p:spPr>
        <p:txBody>
          <a:bodyPr wrap="square" rtlCol="0">
            <a:spAutoFit/>
          </a:bodyPr>
          <a:lstStyle/>
          <a:p>
            <a:r>
              <a:rPr lang="es-ES" sz="6000" dirty="0">
                <a:solidFill>
                  <a:srgbClr val="92D050"/>
                </a:solidFill>
                <a:latin typeface="Chicken Quiche" panose="02000600000000000000" pitchFamily="2" charset="0"/>
              </a:rPr>
              <a:t>SU VESTUARIO </a:t>
            </a:r>
            <a:endParaRPr lang="es-AR" sz="6000" dirty="0">
              <a:solidFill>
                <a:srgbClr val="92D050"/>
              </a:solidFill>
              <a:latin typeface="Chicken Quiche" panose="02000600000000000000" pitchFamily="2" charset="0"/>
            </a:endParaRPr>
          </a:p>
        </p:txBody>
      </p:sp>
      <p:pic>
        <p:nvPicPr>
          <p:cNvPr id="3" name="Imagen 2">
            <a:extLst>
              <a:ext uri="{FF2B5EF4-FFF2-40B4-BE49-F238E27FC236}">
                <a16:creationId xmlns:a16="http://schemas.microsoft.com/office/drawing/2014/main" id="{4F99D9B2-196D-4DDD-80A0-D79A71AA6AF3}"/>
              </a:ext>
            </a:extLst>
          </p:cNvPr>
          <p:cNvPicPr>
            <a:picLocks noChangeAspect="1"/>
          </p:cNvPicPr>
          <p:nvPr/>
        </p:nvPicPr>
        <p:blipFill>
          <a:blip r:embed="rId2"/>
          <a:stretch>
            <a:fillRect/>
          </a:stretch>
        </p:blipFill>
        <p:spPr>
          <a:xfrm>
            <a:off x="287821" y="874643"/>
            <a:ext cx="2400300" cy="2108660"/>
          </a:xfrm>
          <a:prstGeom prst="rect">
            <a:avLst/>
          </a:prstGeom>
        </p:spPr>
      </p:pic>
      <p:sp>
        <p:nvSpPr>
          <p:cNvPr id="8" name="CuadroTexto 7">
            <a:extLst>
              <a:ext uri="{FF2B5EF4-FFF2-40B4-BE49-F238E27FC236}">
                <a16:creationId xmlns:a16="http://schemas.microsoft.com/office/drawing/2014/main" id="{EC82E840-01C4-4226-B6D1-F3D36B467DCD}"/>
              </a:ext>
            </a:extLst>
          </p:cNvPr>
          <p:cNvSpPr txBox="1"/>
          <p:nvPr/>
        </p:nvSpPr>
        <p:spPr>
          <a:xfrm>
            <a:off x="2217580" y="409068"/>
            <a:ext cx="8207828" cy="1015663"/>
          </a:xfrm>
          <a:prstGeom prst="rect">
            <a:avLst/>
          </a:prstGeom>
          <a:noFill/>
        </p:spPr>
        <p:txBody>
          <a:bodyPr wrap="square" rtlCol="0">
            <a:spAutoFit/>
          </a:bodyPr>
          <a:lstStyle/>
          <a:p>
            <a:r>
              <a:rPr lang="es-ES" sz="6000" dirty="0">
                <a:latin typeface="Chicken Quiche" panose="02000600000000000000" pitchFamily="2" charset="0"/>
              </a:rPr>
              <a:t>SU VESTUARIO </a:t>
            </a:r>
            <a:endParaRPr lang="es-AR" sz="6000" dirty="0">
              <a:latin typeface="Chicken Quiche" panose="02000600000000000000" pitchFamily="2" charset="0"/>
            </a:endParaRPr>
          </a:p>
        </p:txBody>
      </p:sp>
      <p:pic>
        <p:nvPicPr>
          <p:cNvPr id="10" name="Imagen 9">
            <a:extLst>
              <a:ext uri="{FF2B5EF4-FFF2-40B4-BE49-F238E27FC236}">
                <a16:creationId xmlns:a16="http://schemas.microsoft.com/office/drawing/2014/main" id="{BF3688BB-60B5-4DAF-B640-B09B00D8AB41}"/>
              </a:ext>
            </a:extLst>
          </p:cNvPr>
          <p:cNvPicPr>
            <a:picLocks noChangeAspect="1"/>
          </p:cNvPicPr>
          <p:nvPr/>
        </p:nvPicPr>
        <p:blipFill rotWithShape="1">
          <a:blip r:embed="rId3"/>
          <a:srcRect l="54667" t="15124" r="16884"/>
          <a:stretch/>
        </p:blipFill>
        <p:spPr>
          <a:xfrm>
            <a:off x="7002446" y="458014"/>
            <a:ext cx="1598392" cy="2970986"/>
          </a:xfrm>
          <a:prstGeom prst="rect">
            <a:avLst/>
          </a:prstGeom>
        </p:spPr>
      </p:pic>
      <p:sp>
        <p:nvSpPr>
          <p:cNvPr id="12" name="Estrella: 5 puntas 11">
            <a:extLst>
              <a:ext uri="{FF2B5EF4-FFF2-40B4-BE49-F238E27FC236}">
                <a16:creationId xmlns:a16="http://schemas.microsoft.com/office/drawing/2014/main" id="{A3FD223F-3263-4E7B-A016-A2BAD9CB79B4}"/>
              </a:ext>
            </a:extLst>
          </p:cNvPr>
          <p:cNvSpPr/>
          <p:nvPr/>
        </p:nvSpPr>
        <p:spPr>
          <a:xfrm>
            <a:off x="308025" y="3017131"/>
            <a:ext cx="295097" cy="26571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strella: 5 puntas 12">
            <a:extLst>
              <a:ext uri="{FF2B5EF4-FFF2-40B4-BE49-F238E27FC236}">
                <a16:creationId xmlns:a16="http://schemas.microsoft.com/office/drawing/2014/main" id="{DFDDDC4B-E84F-43FD-BBA6-7D3FE882FD56}"/>
              </a:ext>
            </a:extLst>
          </p:cNvPr>
          <p:cNvSpPr/>
          <p:nvPr/>
        </p:nvSpPr>
        <p:spPr>
          <a:xfrm>
            <a:off x="182891" y="4956530"/>
            <a:ext cx="295097" cy="26571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1749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6DAA0E2-7ABE-4DF9-9E90-AA3C536E65E9}"/>
              </a:ext>
            </a:extLst>
          </p:cNvPr>
          <p:cNvSpPr/>
          <p:nvPr/>
        </p:nvSpPr>
        <p:spPr>
          <a:xfrm>
            <a:off x="346344" y="198620"/>
            <a:ext cx="8451311" cy="64607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4" name="CuadroTexto 3">
            <a:extLst>
              <a:ext uri="{FF2B5EF4-FFF2-40B4-BE49-F238E27FC236}">
                <a16:creationId xmlns:a16="http://schemas.microsoft.com/office/drawing/2014/main" id="{D94DA622-8F86-4870-87D8-D2BCCFCF0196}"/>
              </a:ext>
            </a:extLst>
          </p:cNvPr>
          <p:cNvSpPr txBox="1"/>
          <p:nvPr/>
        </p:nvSpPr>
        <p:spPr>
          <a:xfrm>
            <a:off x="801511" y="1440934"/>
            <a:ext cx="4572000" cy="646331"/>
          </a:xfrm>
          <a:prstGeom prst="rect">
            <a:avLst/>
          </a:prstGeom>
          <a:noFill/>
        </p:spPr>
        <p:txBody>
          <a:bodyPr wrap="square">
            <a:spAutoFit/>
          </a:bodyPr>
          <a:lstStyle/>
          <a:p>
            <a:r>
              <a:rPr lang="es-MX" dirty="0">
                <a:hlinkClick r:id="rId2"/>
              </a:rPr>
              <a:t>https://youtu.be/RkgvanjLZ2E</a:t>
            </a:r>
            <a:endParaRPr lang="es-MX" dirty="0"/>
          </a:p>
          <a:p>
            <a:endParaRPr lang="es-MX" dirty="0"/>
          </a:p>
        </p:txBody>
      </p:sp>
      <p:sp>
        <p:nvSpPr>
          <p:cNvPr id="5" name="CuadroTexto 4">
            <a:extLst>
              <a:ext uri="{FF2B5EF4-FFF2-40B4-BE49-F238E27FC236}">
                <a16:creationId xmlns:a16="http://schemas.microsoft.com/office/drawing/2014/main" id="{5A831F27-929C-467A-AE49-030435340A98}"/>
              </a:ext>
            </a:extLst>
          </p:cNvPr>
          <p:cNvSpPr txBox="1"/>
          <p:nvPr/>
        </p:nvSpPr>
        <p:spPr>
          <a:xfrm>
            <a:off x="801511" y="756355"/>
            <a:ext cx="2246489" cy="861774"/>
          </a:xfrm>
          <a:prstGeom prst="rect">
            <a:avLst/>
          </a:prstGeom>
          <a:noFill/>
        </p:spPr>
        <p:txBody>
          <a:bodyPr wrap="square" rtlCol="0">
            <a:spAutoFit/>
          </a:bodyPr>
          <a:lstStyle/>
          <a:p>
            <a:r>
              <a:rPr lang="es-ES" sz="2400" dirty="0">
                <a:latin typeface="Chicken Quiche"/>
              </a:rPr>
              <a:t>Link del video</a:t>
            </a:r>
            <a:r>
              <a:rPr lang="es-ES" sz="3200" dirty="0">
                <a:latin typeface="Chicken Quiche"/>
              </a:rPr>
              <a:t>:</a:t>
            </a:r>
          </a:p>
          <a:p>
            <a:endParaRPr lang="es-MX" dirty="0"/>
          </a:p>
        </p:txBody>
      </p:sp>
      <p:pic>
        <p:nvPicPr>
          <p:cNvPr id="9" name="Imagen 8">
            <a:extLst>
              <a:ext uri="{FF2B5EF4-FFF2-40B4-BE49-F238E27FC236}">
                <a16:creationId xmlns:a16="http://schemas.microsoft.com/office/drawing/2014/main" id="{E39D0A05-8C9D-4171-A186-DA829D0BB94C}"/>
              </a:ext>
            </a:extLst>
          </p:cNvPr>
          <p:cNvPicPr>
            <a:picLocks noChangeAspect="1"/>
          </p:cNvPicPr>
          <p:nvPr/>
        </p:nvPicPr>
        <p:blipFill rotWithShape="1">
          <a:blip r:embed="rId3"/>
          <a:srcRect l="24075" t="19949" r="56543" b="24034"/>
          <a:stretch/>
        </p:blipFill>
        <p:spPr>
          <a:xfrm>
            <a:off x="4210754" y="2087265"/>
            <a:ext cx="2675467" cy="4347283"/>
          </a:xfrm>
          <a:prstGeom prst="rect">
            <a:avLst/>
          </a:prstGeom>
        </p:spPr>
      </p:pic>
    </p:spTree>
    <p:extLst>
      <p:ext uri="{BB962C8B-B14F-4D97-AF65-F5344CB8AC3E}">
        <p14:creationId xmlns:p14="http://schemas.microsoft.com/office/powerpoint/2010/main" val="236570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BF011F-8E4E-424B-96DE-DDF64700AEF6}"/>
              </a:ext>
            </a:extLst>
          </p:cNvPr>
          <p:cNvPicPr>
            <a:picLocks noChangeAspect="1"/>
          </p:cNvPicPr>
          <p:nvPr/>
        </p:nvPicPr>
        <p:blipFill rotWithShape="1">
          <a:blip r:embed="rId2"/>
          <a:srcRect l="17575" t="15525" r="24525" b="23141"/>
          <a:stretch/>
        </p:blipFill>
        <p:spPr bwMode="auto">
          <a:xfrm>
            <a:off x="387782" y="1346752"/>
            <a:ext cx="7827552" cy="4164496"/>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35E9D376-C4AC-4D6A-9913-5BD830FB249D}"/>
              </a:ext>
            </a:extLst>
          </p:cNvPr>
          <p:cNvSpPr/>
          <p:nvPr/>
        </p:nvSpPr>
        <p:spPr>
          <a:xfrm>
            <a:off x="267943" y="1056032"/>
            <a:ext cx="8451311" cy="46652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1712598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481</Words>
  <Application>Microsoft Office PowerPoint</Application>
  <PresentationFormat>Presentación en pantalla (4:3)</PresentationFormat>
  <Paragraphs>55</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Chicken Quiche</vt:lpstr>
      <vt:lpstr>Modern Love Caps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Garcia Reyna</dc:creator>
  <cp:lastModifiedBy>Fatima</cp:lastModifiedBy>
  <cp:revision>13</cp:revision>
  <cp:lastPrinted>2021-11-11T00:58:59Z</cp:lastPrinted>
  <dcterms:created xsi:type="dcterms:W3CDTF">2021-11-08T14:08:44Z</dcterms:created>
  <dcterms:modified xsi:type="dcterms:W3CDTF">2021-11-11T04:14:56Z</dcterms:modified>
</cp:coreProperties>
</file>