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3862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80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0118139e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0118139e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0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d7bc0a862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d7bc0a862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97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73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82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17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8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81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3"/>
        <p:cNvGrpSpPr/>
        <p:nvPr/>
      </p:nvGrpSpPr>
      <p:grpSpPr>
        <a:xfrm>
          <a:off x="0" y="0"/>
          <a:ext cx="0" cy="0"/>
          <a:chOff x="0" y="0"/>
          <a:chExt cx="0" cy="0"/>
        </a:xfrm>
      </p:grpSpPr>
      <p:sp>
        <p:nvSpPr>
          <p:cNvPr id="194" name="Google Shape;194;p11"/>
          <p:cNvSpPr txBox="1">
            <a:spLocks noGrp="1"/>
          </p:cNvSpPr>
          <p:nvPr>
            <p:ph type="title" hasCustomPrompt="1"/>
          </p:nvPr>
        </p:nvSpPr>
        <p:spPr>
          <a:xfrm>
            <a:off x="740775" y="1392213"/>
            <a:ext cx="7717500" cy="197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95" name="Google Shape;195;p11"/>
          <p:cNvSpPr txBox="1">
            <a:spLocks noGrp="1"/>
          </p:cNvSpPr>
          <p:nvPr>
            <p:ph type="subTitle" idx="1"/>
          </p:nvPr>
        </p:nvSpPr>
        <p:spPr>
          <a:xfrm>
            <a:off x="1033025" y="3259075"/>
            <a:ext cx="7077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11"/>
          <p:cNvSpPr/>
          <p:nvPr/>
        </p:nvSpPr>
        <p:spPr>
          <a:xfrm rot="5246680">
            <a:off x="-399922" y="4008037"/>
            <a:ext cx="1152795" cy="791896"/>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6788233" y="40112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7448851" y="464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571814" y="-117225"/>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8106600" y="37351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8228657" y="7600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1284417" y="844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73773" y="-20698"/>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7588153" y="63378"/>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0" y="454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8335391" y="41606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089512" y="6193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8254785" y="13101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716296" y="11497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720593" y="9618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8613853" y="309919"/>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246680">
            <a:off x="-70774" y="3833171"/>
            <a:ext cx="640657" cy="954815"/>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7305433" y="449083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79840" y="43805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24890" y="42127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94072" y="32481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310"/>
        <p:cNvGrpSpPr/>
        <p:nvPr/>
      </p:nvGrpSpPr>
      <p:grpSpPr>
        <a:xfrm>
          <a:off x="0" y="0"/>
          <a:ext cx="0" cy="0"/>
          <a:chOff x="0" y="0"/>
          <a:chExt cx="0" cy="0"/>
        </a:xfrm>
      </p:grpSpPr>
      <p:sp>
        <p:nvSpPr>
          <p:cNvPr id="311" name="Google Shape;311;p16"/>
          <p:cNvSpPr/>
          <p:nvPr/>
        </p:nvSpPr>
        <p:spPr>
          <a:xfrm>
            <a:off x="7946115" y="4814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2445" y="46246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8161523" y="422049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84904" y="379166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8698105" y="417253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555689" y="-24725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27500" y="6217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175935" y="1333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789997" y="422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388208" y="91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8492144" y="5395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7800037" y="-102818"/>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7596368" y="2445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rot="1551173">
            <a:off x="592641" y="4792560"/>
            <a:ext cx="968400" cy="864513"/>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1223877" y="46896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7513894" y="45793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txBox="1">
            <a:spLocks noGrp="1"/>
          </p:cNvSpPr>
          <p:nvPr>
            <p:ph type="ctrTitle"/>
          </p:nvPr>
        </p:nvSpPr>
        <p:spPr>
          <a:xfrm>
            <a:off x="714850" y="242750"/>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328"/>
        <p:cNvGrpSpPr/>
        <p:nvPr/>
      </p:nvGrpSpPr>
      <p:grpSpPr>
        <a:xfrm>
          <a:off x="0" y="0"/>
          <a:ext cx="0" cy="0"/>
          <a:chOff x="0" y="0"/>
          <a:chExt cx="0" cy="0"/>
        </a:xfrm>
      </p:grpSpPr>
      <p:sp>
        <p:nvSpPr>
          <p:cNvPr id="329" name="Google Shape;329;p17"/>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30" name="Google Shape;330;p17"/>
          <p:cNvSpPr/>
          <p:nvPr/>
        </p:nvSpPr>
        <p:spPr>
          <a:xfrm>
            <a:off x="792826" y="435640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8735714" y="4118238"/>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128500" y="-314835"/>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104690" y="4926934"/>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8430769" y="45719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90574" y="4356404"/>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149115" y="2060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8657330" y="2997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8455665" y="-79268"/>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056428" y="1854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22187" y="84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8884212" y="39376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8149253" y="-246146"/>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4_1_2">
    <p:spTree>
      <p:nvGrpSpPr>
        <p:cNvPr id="1" name="Shape 343"/>
        <p:cNvGrpSpPr/>
        <p:nvPr/>
      </p:nvGrpSpPr>
      <p:grpSpPr>
        <a:xfrm>
          <a:off x="0" y="0"/>
          <a:ext cx="0" cy="0"/>
          <a:chOff x="0" y="0"/>
          <a:chExt cx="0" cy="0"/>
        </a:xfrm>
      </p:grpSpPr>
      <p:sp>
        <p:nvSpPr>
          <p:cNvPr id="344" name="Google Shape;344;p18"/>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45" name="Google Shape;345;p18"/>
          <p:cNvSpPr/>
          <p:nvPr/>
        </p:nvSpPr>
        <p:spPr>
          <a:xfrm>
            <a:off x="8" y="635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90776" y="55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82563" y="425644"/>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8324" y="3967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3885981">
            <a:off x="8353546" y="-207954"/>
            <a:ext cx="940733" cy="956711"/>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rot="-4899454">
            <a:off x="7510804" y="4718189"/>
            <a:ext cx="938276" cy="43102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22890" y="4440281"/>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236894" y="487818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3885981">
            <a:off x="7537474" y="127967"/>
            <a:ext cx="990407" cy="112624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333530" y="4392325"/>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8430784" y="4515827"/>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4899454">
            <a:off x="8631149" y="3915070"/>
            <a:ext cx="662821" cy="103425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20928" y="4734286"/>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8345345" y="3631280"/>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46283" y="3870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8137964" y="-11597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grpSp>
        <p:nvGrpSpPr>
          <p:cNvPr id="39" name="Google Shape;39;p3"/>
          <p:cNvGrpSpPr/>
          <p:nvPr/>
        </p:nvGrpSpPr>
        <p:grpSpPr>
          <a:xfrm rot="5400000" flipH="1">
            <a:off x="2239512" y="-485040"/>
            <a:ext cx="4492839" cy="6113586"/>
            <a:chOff x="1282762" y="26746"/>
            <a:chExt cx="6692744" cy="5156534"/>
          </a:xfrm>
        </p:grpSpPr>
        <p:sp>
          <p:nvSpPr>
            <p:cNvPr id="40" name="Google Shape;40;p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hasCustomPrompt="1"/>
          </p:nvPr>
        </p:nvSpPr>
        <p:spPr>
          <a:xfrm>
            <a:off x="2653275" y="1104928"/>
            <a:ext cx="3362100" cy="134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 name="Google Shape;43;p3"/>
          <p:cNvSpPr txBox="1">
            <a:spLocks noGrp="1"/>
          </p:cNvSpPr>
          <p:nvPr>
            <p:ph type="subTitle" idx="1"/>
          </p:nvPr>
        </p:nvSpPr>
        <p:spPr>
          <a:xfrm>
            <a:off x="2680655" y="3132383"/>
            <a:ext cx="2449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 name="Google Shape;44;p3"/>
          <p:cNvSpPr/>
          <p:nvPr/>
        </p:nvSpPr>
        <p:spPr>
          <a:xfrm>
            <a:off x="796571" y="11161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4564996">
            <a:off x="7348908" y="404909"/>
            <a:ext cx="611671" cy="658419"/>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31075" y="31889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62537" y="4339888"/>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4564996">
            <a:off x="6347812" y="364243"/>
            <a:ext cx="661893" cy="1155695"/>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84150" y="782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4538" y="-1521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4564996">
            <a:off x="6456058" y="1077584"/>
            <a:ext cx="1083848" cy="13162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68863" y="3821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162513" y="380345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42025" y="35135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849350" y="3716475"/>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71350" y="7830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424950" y="1327738"/>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04888" y="41522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title" idx="2"/>
          </p:nvPr>
        </p:nvSpPr>
        <p:spPr>
          <a:xfrm>
            <a:off x="2683225" y="2432248"/>
            <a:ext cx="3362100" cy="684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3_1_1">
    <p:spTree>
      <p:nvGrpSpPr>
        <p:cNvPr id="1" name="Shape 433"/>
        <p:cNvGrpSpPr/>
        <p:nvPr/>
      </p:nvGrpSpPr>
      <p:grpSpPr>
        <a:xfrm>
          <a:off x="0" y="0"/>
          <a:ext cx="0" cy="0"/>
          <a:chOff x="0" y="0"/>
          <a:chExt cx="0" cy="0"/>
        </a:xfrm>
      </p:grpSpPr>
      <p:sp>
        <p:nvSpPr>
          <p:cNvPr id="434" name="Google Shape;434;p22"/>
          <p:cNvSpPr txBox="1">
            <a:spLocks noGrp="1"/>
          </p:cNvSpPr>
          <p:nvPr>
            <p:ph type="ctrTitle"/>
          </p:nvPr>
        </p:nvSpPr>
        <p:spPr>
          <a:xfrm>
            <a:off x="722400" y="348473"/>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5" name="Google Shape;435;p22"/>
          <p:cNvSpPr txBox="1">
            <a:spLocks noGrp="1"/>
          </p:cNvSpPr>
          <p:nvPr>
            <p:ph type="subTitle" idx="1"/>
          </p:nvPr>
        </p:nvSpPr>
        <p:spPr>
          <a:xfrm>
            <a:off x="910383" y="2027600"/>
            <a:ext cx="2709600" cy="161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6" name="Google Shape;436;p22"/>
          <p:cNvSpPr/>
          <p:nvPr/>
        </p:nvSpPr>
        <p:spPr>
          <a:xfrm rot="-6214461">
            <a:off x="7743182" y="1665164"/>
            <a:ext cx="1069223" cy="378152"/>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rot="-6214461">
            <a:off x="8198383" y="-41446"/>
            <a:ext cx="553994" cy="56507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rot="-6214461">
            <a:off x="8449755" y="1085667"/>
            <a:ext cx="696625" cy="543548"/>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rot="-6214461">
            <a:off x="8556543" y="512374"/>
            <a:ext cx="938273" cy="43102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rot="-6214461">
            <a:off x="8352996" y="100131"/>
            <a:ext cx="721858" cy="408300"/>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958501" y="431184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958501" y="46770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1848005" y="361238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96965" y="3850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197400" y="41777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rot="-5216220">
            <a:off x="-16952" y="148598"/>
            <a:ext cx="553953" cy="565015"/>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rot="-5216220">
            <a:off x="61816" y="784749"/>
            <a:ext cx="403951" cy="44084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rot="-5216220">
            <a:off x="744671" y="-46010"/>
            <a:ext cx="256989" cy="28037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7876158" y="41281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7534919" y="44619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7438543" y="36753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8222433" y="44516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4">
  <p:cSld name="TITLE_AND_TWO_COLUMNS_1_1">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7148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559"/>
        <p:cNvGrpSpPr/>
        <p:nvPr/>
      </p:nvGrpSpPr>
      <p:grpSpPr>
        <a:xfrm>
          <a:off x="0" y="0"/>
          <a:ext cx="0" cy="0"/>
          <a:chOff x="0" y="0"/>
          <a:chExt cx="0" cy="0"/>
        </a:xfrm>
      </p:grpSpPr>
      <p:sp>
        <p:nvSpPr>
          <p:cNvPr id="560" name="Google Shape;560;p29"/>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1" name="Google Shape;561;p29"/>
          <p:cNvSpPr txBox="1">
            <a:spLocks noGrp="1"/>
          </p:cNvSpPr>
          <p:nvPr>
            <p:ph type="subTitle" idx="1"/>
          </p:nvPr>
        </p:nvSpPr>
        <p:spPr>
          <a:xfrm>
            <a:off x="719000" y="1904276"/>
            <a:ext cx="19119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2" name="Google Shape;562;p29"/>
          <p:cNvSpPr txBox="1">
            <a:spLocks noGrp="1"/>
          </p:cNvSpPr>
          <p:nvPr>
            <p:ph type="subTitle" idx="2"/>
          </p:nvPr>
        </p:nvSpPr>
        <p:spPr>
          <a:xfrm>
            <a:off x="715925" y="3551852"/>
            <a:ext cx="19182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3" name="Google Shape;563;p29"/>
          <p:cNvSpPr txBox="1">
            <a:spLocks noGrp="1"/>
          </p:cNvSpPr>
          <p:nvPr>
            <p:ph type="subTitle" idx="3"/>
          </p:nvPr>
        </p:nvSpPr>
        <p:spPr>
          <a:xfrm>
            <a:off x="6516076" y="190428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4" name="Google Shape;564;p29"/>
          <p:cNvSpPr txBox="1">
            <a:spLocks noGrp="1"/>
          </p:cNvSpPr>
          <p:nvPr>
            <p:ph type="subTitle" idx="4"/>
          </p:nvPr>
        </p:nvSpPr>
        <p:spPr>
          <a:xfrm>
            <a:off x="715926" y="147787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5" name="Google Shape;565;p29"/>
          <p:cNvSpPr txBox="1">
            <a:spLocks noGrp="1"/>
          </p:cNvSpPr>
          <p:nvPr>
            <p:ph type="subTitle" idx="5"/>
          </p:nvPr>
        </p:nvSpPr>
        <p:spPr>
          <a:xfrm>
            <a:off x="715925" y="312544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6" name="Google Shape;566;p29"/>
          <p:cNvSpPr txBox="1">
            <a:spLocks noGrp="1"/>
          </p:cNvSpPr>
          <p:nvPr>
            <p:ph type="subTitle" idx="6"/>
          </p:nvPr>
        </p:nvSpPr>
        <p:spPr>
          <a:xfrm>
            <a:off x="6516069" y="147787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7" name="Google Shape;567;p29"/>
          <p:cNvSpPr txBox="1">
            <a:spLocks noGrp="1"/>
          </p:cNvSpPr>
          <p:nvPr>
            <p:ph type="subTitle" idx="7"/>
          </p:nvPr>
        </p:nvSpPr>
        <p:spPr>
          <a:xfrm>
            <a:off x="6516074" y="355185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8" name="Google Shape;568;p29"/>
          <p:cNvSpPr txBox="1">
            <a:spLocks noGrp="1"/>
          </p:cNvSpPr>
          <p:nvPr>
            <p:ph type="subTitle" idx="8"/>
          </p:nvPr>
        </p:nvSpPr>
        <p:spPr>
          <a:xfrm>
            <a:off x="6516071" y="312544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9" name="Google Shape;569;p29"/>
          <p:cNvSpPr/>
          <p:nvPr/>
        </p:nvSpPr>
        <p:spPr>
          <a:xfrm rot="-9000080">
            <a:off x="2972110" y="1507401"/>
            <a:ext cx="1500826" cy="13321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2994089" y="3106781"/>
            <a:ext cx="1414220" cy="143824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3959077">
            <a:off x="4755535" y="1409776"/>
            <a:ext cx="1337830" cy="1360596"/>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4726819">
            <a:off x="4621054" y="3089080"/>
            <a:ext cx="1501762" cy="14038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524952" y="-11846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a:off x="-103429" y="66979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a:off x="21400" y="3069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1123862" y="18180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8550551" y="1868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7718544" y="307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8100000">
            <a:off x="7961661" y="778284"/>
            <a:ext cx="938225" cy="43099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352910" y="46442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504651" y="4478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8761227" y="43699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rot="-1954014">
            <a:off x="-71928" y="4010821"/>
            <a:ext cx="798665" cy="782291"/>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8007052" y="4687801"/>
            <a:ext cx="423601" cy="37815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407676" y="425634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8471294" y="4065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712350" y="347607"/>
            <a:ext cx="7719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2" name="Google Shape;62;p4"/>
          <p:cNvSpPr txBox="1">
            <a:spLocks noGrp="1"/>
          </p:cNvSpPr>
          <p:nvPr>
            <p:ph type="subTitle" idx="1"/>
          </p:nvPr>
        </p:nvSpPr>
        <p:spPr>
          <a:xfrm>
            <a:off x="709875" y="1059075"/>
            <a:ext cx="7719300" cy="36216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
        <p:nvSpPr>
          <p:cNvPr id="63" name="Google Shape;63;p4"/>
          <p:cNvSpPr/>
          <p:nvPr/>
        </p:nvSpPr>
        <p:spPr>
          <a:xfrm>
            <a:off x="8033739" y="53951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503493" y="-2977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431653" y="5907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8515" y="17804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87905" y="13008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35953" y="-29777"/>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402362" y="45192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6113319">
            <a:off x="7903520" y="4127939"/>
            <a:ext cx="583493" cy="101880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78844" y="3863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513" y="39388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7389" y="4729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56934" y="4819452"/>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ITLE_AND_BODY_1_1">
    <p:spTree>
      <p:nvGrpSpPr>
        <p:cNvPr id="1" name="Shape 615"/>
        <p:cNvGrpSpPr/>
        <p:nvPr/>
      </p:nvGrpSpPr>
      <p:grpSpPr>
        <a:xfrm>
          <a:off x="0" y="0"/>
          <a:ext cx="0" cy="0"/>
          <a:chOff x="0" y="0"/>
          <a:chExt cx="0" cy="0"/>
        </a:xfrm>
      </p:grpSpPr>
      <p:grpSp>
        <p:nvGrpSpPr>
          <p:cNvPr id="616" name="Google Shape;616;p31"/>
          <p:cNvGrpSpPr/>
          <p:nvPr/>
        </p:nvGrpSpPr>
        <p:grpSpPr>
          <a:xfrm flipH="1">
            <a:off x="2405316" y="181151"/>
            <a:ext cx="4388432" cy="3644878"/>
            <a:chOff x="1282762" y="26746"/>
            <a:chExt cx="6692744" cy="5205481"/>
          </a:xfrm>
        </p:grpSpPr>
        <p:sp>
          <p:nvSpPr>
            <p:cNvPr id="617" name="Google Shape;617;p3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rot="350212">
              <a:off x="1504688" y="420547"/>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1"/>
          <p:cNvSpPr txBox="1">
            <a:spLocks noGrp="1"/>
          </p:cNvSpPr>
          <p:nvPr>
            <p:ph type="title"/>
          </p:nvPr>
        </p:nvSpPr>
        <p:spPr>
          <a:xfrm>
            <a:off x="2086525" y="591443"/>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620" name="Google Shape;620;p31"/>
          <p:cNvSpPr txBox="1">
            <a:spLocks noGrp="1"/>
          </p:cNvSpPr>
          <p:nvPr>
            <p:ph type="subTitle" idx="1"/>
          </p:nvPr>
        </p:nvSpPr>
        <p:spPr>
          <a:xfrm>
            <a:off x="3406050" y="1838700"/>
            <a:ext cx="2332200" cy="13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1" name="Google Shape;621;p31"/>
          <p:cNvSpPr txBox="1"/>
          <p:nvPr/>
        </p:nvSpPr>
        <p:spPr>
          <a:xfrm>
            <a:off x="2147250" y="3521543"/>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Hind"/>
                <a:ea typeface="Hind"/>
                <a:cs typeface="Hind"/>
                <a:sym typeface="Hind"/>
              </a:rPr>
              <a:t>CRÉDITOS: Esta plantilla de presentación fue creada por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Hind"/>
                <a:ea typeface="Hind"/>
                <a:cs typeface="Hind"/>
                <a:sym typeface="Hind"/>
              </a:rPr>
              <a:t>, e incluye iconos de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Hind"/>
                <a:ea typeface="Hind"/>
                <a:cs typeface="Hind"/>
                <a:sym typeface="Hind"/>
              </a:rPr>
              <a:t>, además de infografías e imágenes de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Hind"/>
              <a:ea typeface="Hind"/>
              <a:cs typeface="Hind"/>
              <a:sym typeface="Hind"/>
            </a:endParaRPr>
          </a:p>
        </p:txBody>
      </p:sp>
      <p:sp>
        <p:nvSpPr>
          <p:cNvPr id="622" name="Google Shape;622;p31"/>
          <p:cNvSpPr/>
          <p:nvPr/>
        </p:nvSpPr>
        <p:spPr>
          <a:xfrm>
            <a:off x="435839" y="2053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668665" y="25067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65348" y="539502"/>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71890" y="10147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74970" y="440687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700" y="365614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601853" y="18946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700" y="29951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8333087" y="41961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7830750" y="12178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926065" y="31859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8519344" y="35401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416753" y="3669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083385" y="434550"/>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8101290" y="2860115"/>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277078" y="21124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8432678" y="6134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8084695" y="260125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p:nvPr/>
        </p:nvSpPr>
        <p:spPr>
          <a:xfrm>
            <a:off x="21626" y="769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5569" y="1632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128165" y="433702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03774" y="35514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5" y="40437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185691">
            <a:off x="353706" y="4266223"/>
            <a:ext cx="955478" cy="11603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7991164" y="4663022"/>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671617" y="36625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36690" y="42851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8380312" y="43581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949831" y="38248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642119" y="-38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955502" y="-389971"/>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431703" y="4394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7637338" y="7671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7637338" y="1062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662790" y="6091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208162" y="4867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62578" y="9565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a:spLocks noGrp="1"/>
          </p:cNvSpPr>
          <p:nvPr>
            <p:ph type="title"/>
          </p:nvPr>
        </p:nvSpPr>
        <p:spPr>
          <a:xfrm>
            <a:off x="803250" y="1088000"/>
            <a:ext cx="7537500" cy="2914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grpSp>
        <p:nvGrpSpPr>
          <p:cNvPr id="182" name="Google Shape;182;p10"/>
          <p:cNvGrpSpPr/>
          <p:nvPr/>
        </p:nvGrpSpPr>
        <p:grpSpPr>
          <a:xfrm rot="-127571">
            <a:off x="4185757" y="2704982"/>
            <a:ext cx="4442188" cy="2296635"/>
            <a:chOff x="517284" y="2523995"/>
            <a:chExt cx="4442239" cy="2296661"/>
          </a:xfrm>
        </p:grpSpPr>
        <p:sp>
          <p:nvSpPr>
            <p:cNvPr id="183" name="Google Shape;183;p10"/>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0"/>
          <p:cNvSpPr/>
          <p:nvPr/>
        </p:nvSpPr>
        <p:spPr>
          <a:xfrm>
            <a:off x="3579889" y="38359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4322105" y="40375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4018562" y="457249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3077643" y="44999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477437" y="31620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7940640" y="22335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8477419" y="255113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a:spLocks noGrp="1"/>
          </p:cNvSpPr>
          <p:nvPr>
            <p:ph type="title"/>
          </p:nvPr>
        </p:nvSpPr>
        <p:spPr>
          <a:xfrm>
            <a:off x="4411400" y="3298100"/>
            <a:ext cx="3936900" cy="10617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SzPts val="3600"/>
              <a:buNone/>
              <a:defRPr sz="29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wyCpoPNbsQ"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4"/>
        <p:cNvGrpSpPr/>
        <p:nvPr/>
      </p:nvGrpSpPr>
      <p:grpSpPr>
        <a:xfrm>
          <a:off x="0" y="0"/>
          <a:ext cx="0" cy="0"/>
          <a:chOff x="0" y="0"/>
          <a:chExt cx="0" cy="0"/>
        </a:xfrm>
      </p:grpSpPr>
      <p:sp>
        <p:nvSpPr>
          <p:cNvPr id="695" name="Google Shape;695;p34"/>
          <p:cNvSpPr txBox="1">
            <a:spLocks noGrp="1"/>
          </p:cNvSpPr>
          <p:nvPr>
            <p:ph type="ctrTitle"/>
          </p:nvPr>
        </p:nvSpPr>
        <p:spPr>
          <a:xfrm>
            <a:off x="1581350" y="1784071"/>
            <a:ext cx="5986500" cy="9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COREOGRAFÍA</a:t>
            </a:r>
            <a:endParaRPr/>
          </a:p>
        </p:txBody>
      </p:sp>
      <p:sp>
        <p:nvSpPr>
          <p:cNvPr id="696" name="Google Shape;696;p34"/>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Expresión Corporal y Danza - Música </a:t>
            </a:r>
            <a:endParaRPr/>
          </a:p>
        </p:txBody>
      </p:sp>
      <p:sp>
        <p:nvSpPr>
          <p:cNvPr id="697" name="Google Shape;697;p34"/>
          <p:cNvSpPr txBox="1">
            <a:spLocks noGrp="1"/>
          </p:cNvSpPr>
          <p:nvPr>
            <p:ph type="subTitle" idx="2"/>
          </p:nvPr>
        </p:nvSpPr>
        <p:spPr>
          <a:xfrm>
            <a:off x="1686300" y="2559275"/>
            <a:ext cx="5771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EVIDENCIA - UNIDAD II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5"/>
          <p:cNvSpPr txBox="1"/>
          <p:nvPr/>
        </p:nvSpPr>
        <p:spPr>
          <a:xfrm>
            <a:off x="1090050" y="0"/>
            <a:ext cx="6963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980000"/>
                </a:solidFill>
                <a:latin typeface="Fredoka One"/>
                <a:ea typeface="Fredoka One"/>
                <a:cs typeface="Fredoka One"/>
                <a:sym typeface="Fredoka One"/>
              </a:rPr>
              <a:t>Escuela Normal de Educación Preescolar</a:t>
            </a:r>
            <a:endParaRPr sz="2700">
              <a:solidFill>
                <a:srgbClr val="980000"/>
              </a:solidFill>
              <a:latin typeface="Fredoka One"/>
              <a:ea typeface="Fredoka One"/>
              <a:cs typeface="Fredoka One"/>
              <a:sym typeface="Fredoka One"/>
            </a:endParaRPr>
          </a:p>
        </p:txBody>
      </p:sp>
      <p:sp>
        <p:nvSpPr>
          <p:cNvPr id="703" name="Google Shape;703;p35"/>
          <p:cNvSpPr txBox="1"/>
          <p:nvPr/>
        </p:nvSpPr>
        <p:spPr>
          <a:xfrm>
            <a:off x="1448250" y="448425"/>
            <a:ext cx="6247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4"/>
                </a:solidFill>
                <a:latin typeface="Fredoka One"/>
                <a:ea typeface="Fredoka One"/>
                <a:cs typeface="Fredoka One"/>
                <a:sym typeface="Fredoka One"/>
              </a:rPr>
              <a:t>Expresión Corporal y Danza - Música </a:t>
            </a:r>
            <a:endParaRPr sz="2300">
              <a:solidFill>
                <a:schemeClr val="accent4"/>
              </a:solidFill>
              <a:latin typeface="Fredoka One"/>
              <a:ea typeface="Fredoka One"/>
              <a:cs typeface="Fredoka One"/>
              <a:sym typeface="Fredoka One"/>
            </a:endParaRPr>
          </a:p>
        </p:txBody>
      </p:sp>
      <p:sp>
        <p:nvSpPr>
          <p:cNvPr id="704" name="Google Shape;704;p35"/>
          <p:cNvSpPr txBox="1"/>
          <p:nvPr/>
        </p:nvSpPr>
        <p:spPr>
          <a:xfrm>
            <a:off x="1448250" y="816013"/>
            <a:ext cx="62475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6"/>
                </a:solidFill>
                <a:latin typeface="Fredoka One"/>
                <a:ea typeface="Fredoka One"/>
                <a:cs typeface="Fredoka One"/>
                <a:sym typeface="Fredoka One"/>
              </a:rPr>
              <a:t>Maestra. María Efigenia Maury Arredondo y Profesor. Jesús Armando Posadas</a:t>
            </a:r>
            <a:endParaRPr sz="2300">
              <a:solidFill>
                <a:schemeClr val="accent6"/>
              </a:solidFill>
              <a:latin typeface="Fredoka One"/>
              <a:ea typeface="Fredoka One"/>
              <a:cs typeface="Fredoka One"/>
              <a:sym typeface="Fredoka One"/>
            </a:endParaRPr>
          </a:p>
        </p:txBody>
      </p:sp>
      <p:sp>
        <p:nvSpPr>
          <p:cNvPr id="705" name="Google Shape;705;p35"/>
          <p:cNvSpPr txBox="1"/>
          <p:nvPr/>
        </p:nvSpPr>
        <p:spPr>
          <a:xfrm>
            <a:off x="1448250" y="1531275"/>
            <a:ext cx="624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accent1"/>
                </a:solidFill>
                <a:latin typeface="Fredoka One"/>
                <a:ea typeface="Fredoka One"/>
                <a:cs typeface="Fredoka One"/>
                <a:sym typeface="Fredoka One"/>
              </a:rPr>
              <a:t>EVIDENCIA - UNIDAD II</a:t>
            </a:r>
            <a:endParaRPr sz="3000">
              <a:solidFill>
                <a:schemeClr val="accent1"/>
              </a:solidFill>
              <a:latin typeface="Fredoka One"/>
              <a:ea typeface="Fredoka One"/>
              <a:cs typeface="Fredoka One"/>
              <a:sym typeface="Fredoka One"/>
            </a:endParaRPr>
          </a:p>
        </p:txBody>
      </p:sp>
      <p:sp>
        <p:nvSpPr>
          <p:cNvPr id="706" name="Google Shape;706;p35"/>
          <p:cNvSpPr txBox="1"/>
          <p:nvPr/>
        </p:nvSpPr>
        <p:spPr>
          <a:xfrm>
            <a:off x="866700" y="1924550"/>
            <a:ext cx="4500000" cy="27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980000"/>
                </a:solidFill>
                <a:latin typeface="Fredoka One"/>
                <a:ea typeface="Fredoka One"/>
                <a:cs typeface="Fredoka One"/>
                <a:sym typeface="Fredoka One"/>
              </a:rPr>
              <a:t>EQUIPO:</a:t>
            </a:r>
            <a:endParaRPr sz="2800">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Mariana Gutiérrez Morales - #12</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Carolina Estefania Herrera Rodríguez - #13</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Julia Faela Jiménez Ramírez - #14</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Salma Rubí Jiménez Uribe - #15</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Guadalupe López Rocha - #16</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Fátima Nuncio Moreno - #17</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Nayeli Lizbeth Ramos Lara - #18</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Rosa María Sánchez García - #19</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Abigail Vázquez Esquivel - #20</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Ana Cecilia Villanueva García - #21</a:t>
            </a:r>
            <a:endParaRPr>
              <a:solidFill>
                <a:srgbClr val="980000"/>
              </a:solidFill>
              <a:latin typeface="Fredoka One"/>
              <a:ea typeface="Fredoka One"/>
              <a:cs typeface="Fredoka One"/>
              <a:sym typeface="Fredoka One"/>
            </a:endParaRPr>
          </a:p>
        </p:txBody>
      </p:sp>
      <p:sp>
        <p:nvSpPr>
          <p:cNvPr id="707" name="Google Shape;707;p35"/>
          <p:cNvSpPr/>
          <p:nvPr/>
        </p:nvSpPr>
        <p:spPr>
          <a:xfrm rot="-3110794" flipH="1">
            <a:off x="5393735" y="2465707"/>
            <a:ext cx="3487961" cy="1346194"/>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txBox="1"/>
          <p:nvPr/>
        </p:nvSpPr>
        <p:spPr>
          <a:xfrm rot="-2149050">
            <a:off x="5471641" y="2677585"/>
            <a:ext cx="3534656" cy="6925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solidFill>
                  <a:schemeClr val="accent6"/>
                </a:solidFill>
                <a:latin typeface="Fredoka One"/>
                <a:ea typeface="Fredoka One"/>
                <a:cs typeface="Fredoka One"/>
                <a:sym typeface="Fredoka One"/>
              </a:rPr>
              <a:t>COREOGRAFÍA</a:t>
            </a:r>
            <a:endParaRPr sz="3300">
              <a:solidFill>
                <a:schemeClr val="accent6"/>
              </a:solidFill>
              <a:latin typeface="Fredoka One"/>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2"/>
        <p:cNvGrpSpPr/>
        <p:nvPr/>
      </p:nvGrpSpPr>
      <p:grpSpPr>
        <a:xfrm>
          <a:off x="0" y="0"/>
          <a:ext cx="0" cy="0"/>
          <a:chOff x="0" y="0"/>
          <a:chExt cx="0" cy="0"/>
        </a:xfrm>
      </p:grpSpPr>
      <p:sp>
        <p:nvSpPr>
          <p:cNvPr id="713" name="Google Shape;713;p36"/>
          <p:cNvSpPr txBox="1">
            <a:spLocks noGrp="1"/>
          </p:cNvSpPr>
          <p:nvPr>
            <p:ph type="ctrTitle"/>
          </p:nvPr>
        </p:nvSpPr>
        <p:spPr>
          <a:xfrm>
            <a:off x="2194350" y="1388950"/>
            <a:ext cx="4755300" cy="9417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a:solidFill>
                  <a:schemeClr val="dk1"/>
                </a:solidFill>
              </a:rPr>
              <a:t>Competencia</a:t>
            </a:r>
            <a:endParaRPr sz="2800">
              <a:solidFill>
                <a:schemeClr val="dk1"/>
              </a:solidFill>
            </a:endParaRPr>
          </a:p>
        </p:txBody>
      </p:sp>
      <p:sp>
        <p:nvSpPr>
          <p:cNvPr id="714" name="Google Shape;714;p36"/>
          <p:cNvSpPr txBox="1">
            <a:spLocks noGrp="1"/>
          </p:cNvSpPr>
          <p:nvPr>
            <p:ph type="subTitle" idx="1"/>
          </p:nvPr>
        </p:nvSpPr>
        <p:spPr>
          <a:xfrm>
            <a:off x="2194350" y="2330650"/>
            <a:ext cx="4910700" cy="1414500"/>
          </a:xfrm>
          <a:prstGeom prst="rect">
            <a:avLst/>
          </a:prstGeom>
        </p:spPr>
        <p:txBody>
          <a:bodyPr spcFirstLastPara="1" wrap="square" lIns="91425" tIns="91425" rIns="91425" bIns="91425" anchor="t" anchorCtr="0">
            <a:noAutofit/>
          </a:bodyPr>
          <a:lstStyle/>
          <a:p>
            <a:pPr marL="0" lvl="0" indent="-228600" algn="just" rtl="0">
              <a:lnSpc>
                <a:spcPct val="115000"/>
              </a:lnSpc>
              <a:spcBef>
                <a:spcPts val="1500"/>
              </a:spcBef>
              <a:spcAft>
                <a:spcPts val="0"/>
              </a:spcAft>
              <a:buNone/>
            </a:pPr>
            <a:r>
              <a:rPr lang="en" sz="1400">
                <a:solidFill>
                  <a:srgbClr val="000000"/>
                </a:solidFill>
                <a:latin typeface="Comic Sans MS"/>
                <a:ea typeface="Comic Sans MS"/>
                <a:cs typeface="Comic Sans MS"/>
                <a:sym typeface="Comic Sans MS"/>
              </a:rPr>
              <a:t>Integra recursos de la investigación educativa para enriquecer su práctica profesional, expresando su interés por el conocimiento, la ciencia y la mejora de la educación.</a:t>
            </a:r>
            <a:endParaRPr sz="1400">
              <a:solidFill>
                <a:srgbClr val="000000"/>
              </a:solidFill>
              <a:latin typeface="Comic Sans MS"/>
              <a:ea typeface="Comic Sans MS"/>
              <a:cs typeface="Comic Sans MS"/>
              <a:sym typeface="Comic Sans MS"/>
            </a:endParaRPr>
          </a:p>
          <a:p>
            <a:pPr marL="0" lvl="0" indent="0" algn="just" rtl="0">
              <a:spcBef>
                <a:spcPts val="0"/>
              </a:spcBef>
              <a:spcAft>
                <a:spcPts val="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7"/>
          <p:cNvSpPr txBox="1">
            <a:spLocks noGrp="1"/>
          </p:cNvSpPr>
          <p:nvPr>
            <p:ph type="title"/>
          </p:nvPr>
        </p:nvSpPr>
        <p:spPr>
          <a:xfrm>
            <a:off x="712350" y="300557"/>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Danzas Regionales</a:t>
            </a:r>
            <a:endParaRPr/>
          </a:p>
        </p:txBody>
      </p:sp>
      <p:sp>
        <p:nvSpPr>
          <p:cNvPr id="720" name="Google Shape;720;p37"/>
          <p:cNvSpPr txBox="1">
            <a:spLocks noGrp="1"/>
          </p:cNvSpPr>
          <p:nvPr>
            <p:ph type="subTitle" idx="1"/>
          </p:nvPr>
        </p:nvSpPr>
        <p:spPr>
          <a:xfrm>
            <a:off x="712350" y="1058900"/>
            <a:ext cx="7719300" cy="36216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a:solidFill>
                  <a:srgbClr val="000000"/>
                </a:solidFill>
                <a:latin typeface="Comic Sans MS"/>
                <a:ea typeface="Comic Sans MS"/>
                <a:cs typeface="Comic Sans MS"/>
                <a:sym typeface="Comic Sans MS"/>
              </a:rPr>
              <a:t>Desde antes de la llegada de los españoles, para los pueblos que habitaban México, la danza ritual era parte importante en la vida cotidiana. Los religiosos que evangelizaron estas tierras trataron de suprimirlas, pero, en vista de lo arriesgadas que estaban, las fueron </a:t>
            </a:r>
            <a:r>
              <a:rPr lang="en" i="1">
                <a:solidFill>
                  <a:srgbClr val="000000"/>
                </a:solidFill>
                <a:latin typeface="Comic Sans MS"/>
                <a:ea typeface="Comic Sans MS"/>
                <a:cs typeface="Comic Sans MS"/>
                <a:sym typeface="Comic Sans MS"/>
              </a:rPr>
              <a:t>adaptando</a:t>
            </a:r>
            <a:r>
              <a:rPr lang="en">
                <a:solidFill>
                  <a:srgbClr val="000000"/>
                </a:solidFill>
                <a:latin typeface="Comic Sans MS"/>
                <a:ea typeface="Comic Sans MS"/>
                <a:cs typeface="Comic Sans MS"/>
                <a:sym typeface="Comic Sans MS"/>
              </a:rPr>
              <a:t> o cristianizando dándole así nuevos significados.</a:t>
            </a:r>
            <a:endParaRPr>
              <a:solidFill>
                <a:srgbClr val="000000"/>
              </a:solidFill>
              <a:latin typeface="Comic Sans MS"/>
              <a:ea typeface="Comic Sans MS"/>
              <a:cs typeface="Comic Sans MS"/>
              <a:sym typeface="Comic Sans MS"/>
            </a:endParaRPr>
          </a:p>
          <a:p>
            <a:pPr marL="0" lvl="0" indent="0" algn="l" rtl="0">
              <a:lnSpc>
                <a:spcPct val="115000"/>
              </a:lnSpc>
              <a:spcBef>
                <a:spcPts val="700"/>
              </a:spcBef>
              <a:spcAft>
                <a:spcPts val="0"/>
              </a:spcAft>
              <a:buNone/>
            </a:pPr>
            <a:r>
              <a:rPr lang="en">
                <a:solidFill>
                  <a:srgbClr val="202122"/>
                </a:solidFill>
                <a:latin typeface="Comic Sans MS"/>
                <a:ea typeface="Comic Sans MS"/>
                <a:cs typeface="Comic Sans MS"/>
                <a:sym typeface="Comic Sans MS"/>
              </a:rPr>
              <a:t>La danza regional mexicana aspira a ser vinculada a la tradición, la lucha por la re valoración, conservación y enriquecimiento de la cultura nacional y la creencia de que la danza no solo enseña una técnica, unos pasos, sino enseñar una forma de vida, una concepción del mundo, desarrollar un sentido de la estética, de lo bello, así como la vinculación con otras artes, con la finalidad de potenciar las capacidades, habilidades y destrezas de los futuros danzantes.</a:t>
            </a:r>
            <a:endParaRPr>
              <a:solidFill>
                <a:srgbClr val="202122"/>
              </a:solidFill>
              <a:latin typeface="Comic Sans MS"/>
              <a:ea typeface="Comic Sans MS"/>
              <a:cs typeface="Comic Sans MS"/>
              <a:sym typeface="Comic Sans MS"/>
            </a:endParaRPr>
          </a:p>
          <a:p>
            <a:pPr marL="0" lvl="0" indent="0" algn="l" rtl="0">
              <a:lnSpc>
                <a:spcPct val="115000"/>
              </a:lnSpc>
              <a:spcBef>
                <a:spcPts val="700"/>
              </a:spcBef>
              <a:spcAft>
                <a:spcPts val="0"/>
              </a:spcAft>
              <a:buNone/>
            </a:pPr>
            <a:endParaRPr>
              <a:solidFill>
                <a:srgbClr val="202122"/>
              </a:solidFill>
              <a:latin typeface="Comic Sans MS"/>
              <a:ea typeface="Comic Sans MS"/>
              <a:cs typeface="Comic Sans MS"/>
              <a:sym typeface="Comic Sans MS"/>
            </a:endParaRPr>
          </a:p>
          <a:p>
            <a:pPr marL="0" lvl="0" indent="0" algn="l" rtl="0">
              <a:spcBef>
                <a:spcPts val="700"/>
              </a:spcBef>
              <a:spcAft>
                <a:spcPts val="0"/>
              </a:spcAft>
              <a:buNone/>
            </a:pPr>
            <a:endParaRPr/>
          </a:p>
        </p:txBody>
      </p:sp>
      <p:pic>
        <p:nvPicPr>
          <p:cNvPr id="721" name="Google Shape;721;p37"/>
          <p:cNvPicPr preferRelativeResize="0"/>
          <p:nvPr/>
        </p:nvPicPr>
        <p:blipFill>
          <a:blip r:embed="rId3">
            <a:alphaModFix/>
          </a:blip>
          <a:stretch>
            <a:fillRect/>
          </a:stretch>
        </p:blipFill>
        <p:spPr>
          <a:xfrm>
            <a:off x="6633500" y="2953900"/>
            <a:ext cx="2510500" cy="2189600"/>
          </a:xfrm>
          <a:prstGeom prst="rect">
            <a:avLst/>
          </a:prstGeom>
          <a:noFill/>
          <a:ln>
            <a:noFill/>
          </a:ln>
        </p:spPr>
      </p:pic>
      <p:sp>
        <p:nvSpPr>
          <p:cNvPr id="722" name="Google Shape;722;p37"/>
          <p:cNvSpPr txBox="1"/>
          <p:nvPr/>
        </p:nvSpPr>
        <p:spPr>
          <a:xfrm>
            <a:off x="712350" y="3163200"/>
            <a:ext cx="56076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700"/>
              </a:spcBef>
              <a:spcAft>
                <a:spcPts val="700"/>
              </a:spcAft>
              <a:buNone/>
            </a:pPr>
            <a:r>
              <a:rPr lang="en" sz="1200">
                <a:solidFill>
                  <a:srgbClr val="202122"/>
                </a:solidFill>
                <a:latin typeface="Comic Sans MS"/>
                <a:ea typeface="Comic Sans MS"/>
                <a:cs typeface="Comic Sans MS"/>
                <a:sym typeface="Comic Sans MS"/>
              </a:rPr>
              <a:t>También sirve para poder expresar sentimientos, emociones y experiencias del transcurso de la vida, esta se utiliza para tradiciones y ritos como los antepasados, también sirve para celebrar ocasiones importantes para pueblos, colonias y familias y ciudades de nuestro país.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6"/>
        <p:cNvGrpSpPr/>
        <p:nvPr/>
      </p:nvGrpSpPr>
      <p:grpSpPr>
        <a:xfrm>
          <a:off x="0" y="0"/>
          <a:ext cx="0" cy="0"/>
          <a:chOff x="0" y="0"/>
          <a:chExt cx="0" cy="0"/>
        </a:xfrm>
      </p:grpSpPr>
      <p:sp>
        <p:nvSpPr>
          <p:cNvPr id="727" name="Google Shape;727;p38"/>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p>
            <a:pPr marL="0" lvl="0" indent="0" algn="l" rtl="0">
              <a:lnSpc>
                <a:spcPct val="136363"/>
              </a:lnSpc>
              <a:spcBef>
                <a:spcPts val="2000"/>
              </a:spcBef>
              <a:spcAft>
                <a:spcPts val="0"/>
              </a:spcAft>
              <a:buNone/>
            </a:pPr>
            <a:r>
              <a:rPr lang="en" sz="1650" b="1">
                <a:solidFill>
                  <a:srgbClr val="000000"/>
                </a:solidFill>
                <a:highlight>
                  <a:srgbClr val="FFFFFF"/>
                </a:highlight>
              </a:rPr>
              <a:t>Jarabe Pateño</a:t>
            </a:r>
            <a:endParaRPr sz="1650" b="1">
              <a:solidFill>
                <a:srgbClr val="000000"/>
              </a:solidFill>
              <a:highlight>
                <a:srgbClr val="FFFFFF"/>
              </a:highlight>
            </a:endParaRPr>
          </a:p>
          <a:p>
            <a:pPr marL="0" lvl="0" indent="0" algn="r" rtl="0">
              <a:spcBef>
                <a:spcPts val="1300"/>
              </a:spcBef>
              <a:spcAft>
                <a:spcPts val="0"/>
              </a:spcAft>
              <a:buNone/>
            </a:pPr>
            <a:endParaRPr sz="1650"/>
          </a:p>
        </p:txBody>
      </p:sp>
      <p:sp>
        <p:nvSpPr>
          <p:cNvPr id="728" name="Google Shape;728;p38"/>
          <p:cNvSpPr txBox="1">
            <a:spLocks noGrp="1"/>
          </p:cNvSpPr>
          <p:nvPr>
            <p:ph type="subTitle" idx="7"/>
          </p:nvPr>
        </p:nvSpPr>
        <p:spPr>
          <a:xfrm>
            <a:off x="1463175" y="3407150"/>
            <a:ext cx="2230800" cy="93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practicado para celebrar la recolección de las cosechas, en fiestas familiares y en reuniones sociales.</a:t>
            </a:r>
            <a:endParaRPr sz="1100">
              <a:latin typeface="Comic Sans MS"/>
              <a:ea typeface="Comic Sans MS"/>
              <a:cs typeface="Comic Sans MS"/>
              <a:sym typeface="Comic Sans MS"/>
            </a:endParaRPr>
          </a:p>
        </p:txBody>
      </p:sp>
      <p:sp>
        <p:nvSpPr>
          <p:cNvPr id="729" name="Google Shape;729;p38"/>
          <p:cNvSpPr txBox="1">
            <a:spLocks noGrp="1"/>
          </p:cNvSpPr>
          <p:nvPr>
            <p:ph type="title" idx="8"/>
          </p:nvPr>
        </p:nvSpPr>
        <p:spPr>
          <a:xfrm>
            <a:off x="3693975" y="3067025"/>
            <a:ext cx="1094100" cy="1350000"/>
          </a:xfrm>
          <a:prstGeom prst="rect">
            <a:avLst/>
          </a:prstGeom>
        </p:spPr>
        <p:txBody>
          <a:bodyPr spcFirstLastPara="1" wrap="square" lIns="91425" tIns="192000" rIns="91425" bIns="91425" anchor="t" anchorCtr="0">
            <a:noAutofit/>
          </a:bodyPr>
          <a:lstStyle/>
          <a:p>
            <a:pPr marL="0" lvl="0" indent="0" algn="l" rtl="0">
              <a:spcBef>
                <a:spcPts val="0"/>
              </a:spcBef>
              <a:spcAft>
                <a:spcPts val="0"/>
              </a:spcAft>
              <a:buNone/>
            </a:pPr>
            <a:r>
              <a:rPr lang="en"/>
              <a:t>03</a:t>
            </a:r>
            <a:endParaRPr/>
          </a:p>
        </p:txBody>
      </p:sp>
      <p:sp>
        <p:nvSpPr>
          <p:cNvPr id="730" name="Google Shape;730;p38"/>
          <p:cNvSpPr txBox="1">
            <a:spLocks noGrp="1"/>
          </p:cNvSpPr>
          <p:nvPr>
            <p:ph type="ctrTitle" idx="9"/>
          </p:nvPr>
        </p:nvSpPr>
        <p:spPr>
          <a:xfrm>
            <a:off x="84905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3300"/>
              <a:t>Danzas Regionales de Coahuila</a:t>
            </a:r>
            <a:endParaRPr sz="3100"/>
          </a:p>
        </p:txBody>
      </p:sp>
      <p:sp>
        <p:nvSpPr>
          <p:cNvPr id="731" name="Google Shape;731;p38"/>
          <p:cNvSpPr txBox="1">
            <a:spLocks noGrp="1"/>
          </p:cNvSpPr>
          <p:nvPr>
            <p:ph type="ctrTitle"/>
          </p:nvPr>
        </p:nvSpPr>
        <p:spPr>
          <a:xfrm>
            <a:off x="1082725" y="1595900"/>
            <a:ext cx="2791800" cy="577800"/>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650" b="1">
                <a:solidFill>
                  <a:srgbClr val="000000"/>
                </a:solidFill>
                <a:highlight>
                  <a:srgbClr val="FFFFFF"/>
                </a:highlight>
              </a:rPr>
              <a:t> Danza de la lechuguilla</a:t>
            </a:r>
            <a:endParaRPr sz="1650" b="1">
              <a:solidFill>
                <a:srgbClr val="000000"/>
              </a:solidFill>
              <a:highlight>
                <a:srgbClr val="FFFFFF"/>
              </a:highlight>
            </a:endParaRPr>
          </a:p>
          <a:p>
            <a:pPr marL="0" lvl="0" indent="0" algn="l" rtl="0">
              <a:spcBef>
                <a:spcPts val="1300"/>
              </a:spcBef>
              <a:spcAft>
                <a:spcPts val="0"/>
              </a:spcAft>
              <a:buNone/>
            </a:pPr>
            <a:endParaRPr/>
          </a:p>
        </p:txBody>
      </p:sp>
      <p:sp>
        <p:nvSpPr>
          <p:cNvPr id="732" name="Google Shape;732;p38"/>
          <p:cNvSpPr txBox="1">
            <a:spLocks noGrp="1"/>
          </p:cNvSpPr>
          <p:nvPr>
            <p:ph type="subTitle" idx="1"/>
          </p:nvPr>
        </p:nvSpPr>
        <p:spPr>
          <a:xfrm>
            <a:off x="1363225" y="2248100"/>
            <a:ext cx="2230800" cy="1082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En el baile se imitan los movimientos del campesino cuando corta la planta del agave y cuando la talla.</a:t>
            </a:r>
            <a:endParaRPr sz="1100">
              <a:latin typeface="Comic Sans MS"/>
              <a:ea typeface="Comic Sans MS"/>
              <a:cs typeface="Comic Sans MS"/>
              <a:sym typeface="Comic Sans MS"/>
            </a:endParaRPr>
          </a:p>
        </p:txBody>
      </p:sp>
      <p:sp>
        <p:nvSpPr>
          <p:cNvPr id="733" name="Google Shape;733;p38"/>
          <p:cNvSpPr txBox="1">
            <a:spLocks noGrp="1"/>
          </p:cNvSpPr>
          <p:nvPr>
            <p:ph type="title" idx="2"/>
          </p:nvPr>
        </p:nvSpPr>
        <p:spPr>
          <a:xfrm>
            <a:off x="3693975" y="1595900"/>
            <a:ext cx="1094100" cy="1353300"/>
          </a:xfrm>
          <a:prstGeom prst="rect">
            <a:avLst/>
          </a:prstGeom>
        </p:spPr>
        <p:txBody>
          <a:bodyPr spcFirstLastPara="1" wrap="square" lIns="91425" tIns="192000" rIns="91425" bIns="91425" anchor="t" anchorCtr="0">
            <a:noAutofit/>
          </a:bodyPr>
          <a:lstStyle/>
          <a:p>
            <a:pPr marL="0" lvl="0" indent="0" algn="l" rtl="0">
              <a:spcBef>
                <a:spcPts val="0"/>
              </a:spcBef>
              <a:spcAft>
                <a:spcPts val="0"/>
              </a:spcAft>
              <a:buNone/>
            </a:pPr>
            <a:r>
              <a:rPr lang="en"/>
              <a:t>01</a:t>
            </a:r>
            <a:endParaRPr/>
          </a:p>
        </p:txBody>
      </p:sp>
      <p:sp>
        <p:nvSpPr>
          <p:cNvPr id="734" name="Google Shape;734;p38"/>
          <p:cNvSpPr txBox="1">
            <a:spLocks noGrp="1"/>
          </p:cNvSpPr>
          <p:nvPr>
            <p:ph type="ctrTitle" idx="3"/>
          </p:nvPr>
        </p:nvSpPr>
        <p:spPr>
          <a:xfrm>
            <a:off x="5556180" y="1501819"/>
            <a:ext cx="1906500" cy="577800"/>
          </a:xfrm>
          <a:prstGeom prst="rect">
            <a:avLst/>
          </a:prstGeom>
        </p:spPr>
        <p:txBody>
          <a:bodyPr spcFirstLastPara="1" wrap="square" lIns="91425" tIns="91425" rIns="91425" bIns="91425" anchor="t" anchorCtr="0">
            <a:noAutofit/>
          </a:bodyPr>
          <a:lstStyle/>
          <a:p>
            <a:pPr marL="0" lvl="0" indent="0" algn="l" rtl="0">
              <a:lnSpc>
                <a:spcPct val="136363"/>
              </a:lnSpc>
              <a:spcBef>
                <a:spcPts val="2000"/>
              </a:spcBef>
              <a:spcAft>
                <a:spcPts val="0"/>
              </a:spcAft>
              <a:buNone/>
            </a:pPr>
            <a:r>
              <a:rPr lang="en" sz="1650" b="1">
                <a:solidFill>
                  <a:srgbClr val="000000"/>
                </a:solidFill>
                <a:highlight>
                  <a:srgbClr val="FFFFFF"/>
                </a:highlight>
              </a:rPr>
              <a:t> Danzas kikapú</a:t>
            </a:r>
            <a:endParaRPr sz="1650" b="1">
              <a:solidFill>
                <a:srgbClr val="000000"/>
              </a:solidFill>
              <a:highlight>
                <a:srgbClr val="FFFFFF"/>
              </a:highlight>
            </a:endParaRPr>
          </a:p>
          <a:p>
            <a:pPr marL="0" lvl="0" indent="0" algn="l" rtl="0">
              <a:spcBef>
                <a:spcPts val="1300"/>
              </a:spcBef>
              <a:spcAft>
                <a:spcPts val="0"/>
              </a:spcAft>
              <a:buNone/>
            </a:pPr>
            <a:endParaRPr/>
          </a:p>
        </p:txBody>
      </p:sp>
      <p:sp>
        <p:nvSpPr>
          <p:cNvPr id="735" name="Google Shape;735;p38"/>
          <p:cNvSpPr txBox="1">
            <a:spLocks noGrp="1"/>
          </p:cNvSpPr>
          <p:nvPr>
            <p:ph type="subTitle" idx="4"/>
          </p:nvPr>
        </p:nvSpPr>
        <p:spPr>
          <a:xfrm>
            <a:off x="5482675" y="1803350"/>
            <a:ext cx="2377800" cy="1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Sus bailes característicos son realizados en fechas importantes para ellos como la llegada del nuevo año, el agradecimiento por la cosecha, por eventos naturales,  entre otra</a:t>
            </a: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p:txBody>
      </p:sp>
      <p:sp>
        <p:nvSpPr>
          <p:cNvPr id="736" name="Google Shape;736;p38"/>
          <p:cNvSpPr txBox="1">
            <a:spLocks noGrp="1"/>
          </p:cNvSpPr>
          <p:nvPr>
            <p:ph type="title" idx="5"/>
          </p:nvPr>
        </p:nvSpPr>
        <p:spPr>
          <a:xfrm>
            <a:off x="4371600" y="1597550"/>
            <a:ext cx="1094100" cy="1350000"/>
          </a:xfrm>
          <a:prstGeom prst="rect">
            <a:avLst/>
          </a:prstGeom>
        </p:spPr>
        <p:txBody>
          <a:bodyPr spcFirstLastPara="1" wrap="square" lIns="91425" tIns="192000" rIns="91425" bIns="91425" anchor="t" anchorCtr="0">
            <a:noAutofit/>
          </a:bodyPr>
          <a:lstStyle/>
          <a:p>
            <a:pPr marL="0" lvl="0" indent="0" algn="r" rtl="0">
              <a:spcBef>
                <a:spcPts val="0"/>
              </a:spcBef>
              <a:spcAft>
                <a:spcPts val="0"/>
              </a:spcAft>
              <a:buNone/>
            </a:pPr>
            <a:r>
              <a:rPr lang="en"/>
              <a:t>02</a:t>
            </a:r>
            <a:endParaRPr/>
          </a:p>
        </p:txBody>
      </p:sp>
      <p:sp>
        <p:nvSpPr>
          <p:cNvPr id="737" name="Google Shape;737;p38"/>
          <p:cNvSpPr txBox="1">
            <a:spLocks noGrp="1"/>
          </p:cNvSpPr>
          <p:nvPr>
            <p:ph type="ctrTitle" idx="13"/>
          </p:nvPr>
        </p:nvSpPr>
        <p:spPr>
          <a:xfrm>
            <a:off x="5368000" y="3067025"/>
            <a:ext cx="2791800" cy="577800"/>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650" b="1">
                <a:solidFill>
                  <a:srgbClr val="000000"/>
                </a:solidFill>
                <a:highlight>
                  <a:srgbClr val="FFFFFF"/>
                </a:highlight>
              </a:rPr>
              <a:t>Contradanza de Arteaga</a:t>
            </a:r>
            <a:endParaRPr sz="1650" b="1">
              <a:solidFill>
                <a:srgbClr val="000000"/>
              </a:solidFill>
              <a:highlight>
                <a:srgbClr val="FFFFFF"/>
              </a:highlight>
            </a:endParaRPr>
          </a:p>
          <a:p>
            <a:pPr marL="0" lvl="0" indent="0" algn="l" rtl="0">
              <a:spcBef>
                <a:spcPts val="1300"/>
              </a:spcBef>
              <a:spcAft>
                <a:spcPts val="0"/>
              </a:spcAft>
              <a:buNone/>
            </a:pPr>
            <a:endParaRPr sz="1650"/>
          </a:p>
        </p:txBody>
      </p:sp>
      <p:sp>
        <p:nvSpPr>
          <p:cNvPr id="738" name="Google Shape;738;p38"/>
          <p:cNvSpPr txBox="1">
            <a:spLocks noGrp="1"/>
          </p:cNvSpPr>
          <p:nvPr>
            <p:ph type="subTitle" idx="14"/>
          </p:nvPr>
        </p:nvSpPr>
        <p:spPr>
          <a:xfrm>
            <a:off x="5556175" y="3721025"/>
            <a:ext cx="2230800" cy="9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común bailar la contradanza en bodas, bautizos, reuniones sociales y bailes en general.</a:t>
            </a:r>
            <a:endParaRPr sz="1100">
              <a:latin typeface="Comic Sans MS"/>
              <a:ea typeface="Comic Sans MS"/>
              <a:cs typeface="Comic Sans MS"/>
              <a:sym typeface="Comic Sans MS"/>
            </a:endParaRPr>
          </a:p>
        </p:txBody>
      </p:sp>
      <p:sp>
        <p:nvSpPr>
          <p:cNvPr id="739" name="Google Shape;739;p38"/>
          <p:cNvSpPr txBox="1">
            <a:spLocks noGrp="1"/>
          </p:cNvSpPr>
          <p:nvPr>
            <p:ph type="title" idx="15"/>
          </p:nvPr>
        </p:nvSpPr>
        <p:spPr>
          <a:xfrm>
            <a:off x="4371600" y="3067025"/>
            <a:ext cx="1094100" cy="1350000"/>
          </a:xfrm>
          <a:prstGeom prst="rect">
            <a:avLst/>
          </a:prstGeom>
        </p:spPr>
        <p:txBody>
          <a:bodyPr spcFirstLastPara="1" wrap="square" lIns="91425" tIns="192000" rIns="91425" bIns="91425" anchor="t" anchorCtr="0">
            <a:noAutofit/>
          </a:bodyPr>
          <a:lstStyle/>
          <a:p>
            <a:pPr marL="0" lvl="0" indent="0" algn="r" rtl="0">
              <a:spcBef>
                <a:spcPts val="0"/>
              </a:spcBef>
              <a:spcAft>
                <a:spcPts val="0"/>
              </a:spcAft>
              <a:buNone/>
            </a:pPr>
            <a:r>
              <a:rPr lang="en"/>
              <a:t>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9"/>
          <p:cNvSpPr txBox="1">
            <a:spLocks noGrp="1"/>
          </p:cNvSpPr>
          <p:nvPr>
            <p:ph type="title"/>
          </p:nvPr>
        </p:nvSpPr>
        <p:spPr>
          <a:xfrm>
            <a:off x="2148625" y="628275"/>
            <a:ext cx="4720200" cy="60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Polka de Coahuila </a:t>
            </a:r>
            <a:endParaRPr/>
          </a:p>
        </p:txBody>
      </p:sp>
      <p:sp>
        <p:nvSpPr>
          <p:cNvPr id="745" name="Google Shape;745;p39"/>
          <p:cNvSpPr txBox="1">
            <a:spLocks noGrp="1"/>
          </p:cNvSpPr>
          <p:nvPr>
            <p:ph type="subTitle" idx="1"/>
          </p:nvPr>
        </p:nvSpPr>
        <p:spPr>
          <a:xfrm>
            <a:off x="2611225" y="1302575"/>
            <a:ext cx="3795000" cy="2323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333333"/>
                </a:solidFill>
                <a:latin typeface="Comic Sans MS"/>
                <a:ea typeface="Comic Sans MS"/>
                <a:cs typeface="Comic Sans MS"/>
                <a:sym typeface="Comic Sans MS"/>
              </a:rPr>
              <a:t>Hablando de danza, es evidente que la polca es de origen polaco y checoslovaco, y que fue traída a México durante la colonia, se baila en todo el país pero especialmente en los estados de Coahuila, Nuevo León, Chihuahua y Tamaulipas.</a:t>
            </a:r>
            <a:endParaRPr sz="1200">
              <a:solidFill>
                <a:srgbClr val="333333"/>
              </a:solidFill>
              <a:latin typeface="Comic Sans MS"/>
              <a:ea typeface="Comic Sans MS"/>
              <a:cs typeface="Comic Sans MS"/>
              <a:sym typeface="Comic Sans MS"/>
            </a:endParaRPr>
          </a:p>
          <a:p>
            <a:pPr marL="0" lvl="0" indent="0" algn="just" rtl="0">
              <a:lnSpc>
                <a:spcPct val="115000"/>
              </a:lnSpc>
              <a:spcBef>
                <a:spcPts val="1200"/>
              </a:spcBef>
              <a:spcAft>
                <a:spcPts val="1200"/>
              </a:spcAft>
              <a:buNone/>
            </a:pPr>
            <a:r>
              <a:rPr lang="en" sz="1200">
                <a:solidFill>
                  <a:srgbClr val="333333"/>
                </a:solidFill>
                <a:latin typeface="Comic Sans MS"/>
                <a:ea typeface="Comic Sans MS"/>
                <a:cs typeface="Comic Sans MS"/>
                <a:sym typeface="Comic Sans MS"/>
              </a:rPr>
              <a:t>La música fue adoptada e integrada a la música y al baile tradicionales de la zona norte y noreste del país. A finales del siglo XIX había ya una gran cantidad de composiciones locales inspiradas en estos ritmos, al extenderse la llama revolucionaria por todo el norte, tanto la polca como el corrido se convirtieron en una especie de “periódicos musicales”.</a:t>
            </a:r>
            <a:endParaRPr sz="1200">
              <a:solidFill>
                <a:srgbClr val="333333"/>
              </a:solidFill>
              <a:latin typeface="Comic Sans MS"/>
              <a:ea typeface="Comic Sans MS"/>
              <a:cs typeface="Comic Sans MS"/>
              <a:sym typeface="Comic Sans MS"/>
            </a:endParaRPr>
          </a:p>
        </p:txBody>
      </p:sp>
      <p:pic>
        <p:nvPicPr>
          <p:cNvPr id="746" name="Google Shape;746;p39"/>
          <p:cNvPicPr preferRelativeResize="0"/>
          <p:nvPr/>
        </p:nvPicPr>
        <p:blipFill rotWithShape="1">
          <a:blip r:embed="rId3">
            <a:alphaModFix/>
          </a:blip>
          <a:srcRect l="19752" r="21826"/>
          <a:stretch/>
        </p:blipFill>
        <p:spPr>
          <a:xfrm>
            <a:off x="7215200" y="2940875"/>
            <a:ext cx="1928800" cy="2202624"/>
          </a:xfrm>
          <a:prstGeom prst="rect">
            <a:avLst/>
          </a:prstGeom>
          <a:noFill/>
          <a:ln>
            <a:noFill/>
          </a:ln>
        </p:spPr>
      </p:pic>
      <p:sp>
        <p:nvSpPr>
          <p:cNvPr id="747" name="Google Shape;747;p39"/>
          <p:cNvSpPr txBox="1"/>
          <p:nvPr/>
        </p:nvSpPr>
        <p:spPr>
          <a:xfrm>
            <a:off x="1859775" y="0"/>
            <a:ext cx="3000000" cy="877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4500">
                <a:solidFill>
                  <a:schemeClr val="accent6"/>
                </a:solidFill>
                <a:latin typeface="Fredoka One"/>
                <a:ea typeface="Fredoka One"/>
                <a:cs typeface="Fredoka One"/>
                <a:sym typeface="Fredoka One"/>
              </a:rPr>
              <a:t>05</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1"/>
        <p:cNvGrpSpPr/>
        <p:nvPr/>
      </p:nvGrpSpPr>
      <p:grpSpPr>
        <a:xfrm>
          <a:off x="0" y="0"/>
          <a:ext cx="0" cy="0"/>
          <a:chOff x="0" y="0"/>
          <a:chExt cx="0" cy="0"/>
        </a:xfrm>
      </p:grpSpPr>
      <p:sp>
        <p:nvSpPr>
          <p:cNvPr id="752" name="Google Shape;752;p40"/>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Vestuario</a:t>
            </a:r>
            <a:endParaRPr>
              <a:solidFill>
                <a:schemeClr val="dk1"/>
              </a:solidFill>
            </a:endParaRPr>
          </a:p>
        </p:txBody>
      </p:sp>
      <p:sp>
        <p:nvSpPr>
          <p:cNvPr id="753" name="Google Shape;753;p40"/>
          <p:cNvSpPr txBox="1">
            <a:spLocks noGrp="1"/>
          </p:cNvSpPr>
          <p:nvPr>
            <p:ph type="body" idx="1"/>
          </p:nvPr>
        </p:nvSpPr>
        <p:spPr>
          <a:xfrm>
            <a:off x="4582350" y="859975"/>
            <a:ext cx="4302000" cy="401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a:solidFill>
                  <a:srgbClr val="202124"/>
                </a:solidFill>
                <a:highlight>
                  <a:srgbClr val="FFFFFF"/>
                </a:highlight>
                <a:latin typeface="Arial"/>
                <a:ea typeface="Arial"/>
                <a:cs typeface="Arial"/>
                <a:sym typeface="Arial"/>
              </a:rPr>
              <a:t>El estilo típico de la polka es el siguiente: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Mujeres: </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Blusa de manga larga.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Bombacha hasta el codo.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Falda redonda.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Perchera con encajes.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Camafeo rodeado de una cintilla negra.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Botas.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Tocado con listones.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Hombres:</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Sombrero de ala corta.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Paliacate.</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Camisa blanca vaquera.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Pantalón vaquero.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Botín.</a:t>
            </a:r>
            <a:endParaRPr sz="1500">
              <a:solidFill>
                <a:srgbClr val="202124"/>
              </a:solidFill>
              <a:highlight>
                <a:srgbClr val="FFFFFF"/>
              </a:highlight>
              <a:latin typeface="Arial"/>
              <a:ea typeface="Arial"/>
              <a:cs typeface="Arial"/>
              <a:sym typeface="Arial"/>
            </a:endParaRPr>
          </a:p>
        </p:txBody>
      </p:sp>
      <p:pic>
        <p:nvPicPr>
          <p:cNvPr id="754" name="Google Shape;754;p40"/>
          <p:cNvPicPr preferRelativeResize="0"/>
          <p:nvPr/>
        </p:nvPicPr>
        <p:blipFill>
          <a:blip r:embed="rId3">
            <a:alphaModFix/>
          </a:blip>
          <a:stretch>
            <a:fillRect/>
          </a:stretch>
        </p:blipFill>
        <p:spPr>
          <a:xfrm>
            <a:off x="230325" y="1110398"/>
            <a:ext cx="1700100" cy="2219900"/>
          </a:xfrm>
          <a:prstGeom prst="rect">
            <a:avLst/>
          </a:prstGeom>
          <a:noFill/>
          <a:ln>
            <a:noFill/>
          </a:ln>
        </p:spPr>
      </p:pic>
      <p:pic>
        <p:nvPicPr>
          <p:cNvPr id="755" name="Google Shape;755;p40"/>
          <p:cNvPicPr preferRelativeResize="0"/>
          <p:nvPr/>
        </p:nvPicPr>
        <p:blipFill>
          <a:blip r:embed="rId4">
            <a:alphaModFix/>
          </a:blip>
          <a:stretch>
            <a:fillRect/>
          </a:stretch>
        </p:blipFill>
        <p:spPr>
          <a:xfrm>
            <a:off x="2014137" y="1200300"/>
            <a:ext cx="2040090" cy="2040090"/>
          </a:xfrm>
          <a:prstGeom prst="rect">
            <a:avLst/>
          </a:prstGeom>
          <a:noFill/>
          <a:ln>
            <a:noFill/>
          </a:ln>
        </p:spPr>
      </p:pic>
      <p:pic>
        <p:nvPicPr>
          <p:cNvPr id="756" name="Google Shape;756;p40"/>
          <p:cNvPicPr preferRelativeResize="0"/>
          <p:nvPr/>
        </p:nvPicPr>
        <p:blipFill>
          <a:blip r:embed="rId5">
            <a:alphaModFix/>
          </a:blip>
          <a:stretch>
            <a:fillRect/>
          </a:stretch>
        </p:blipFill>
        <p:spPr>
          <a:xfrm>
            <a:off x="1480592" y="3408836"/>
            <a:ext cx="1420550" cy="156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0"/>
        <p:cNvGrpSpPr/>
        <p:nvPr/>
      </p:nvGrpSpPr>
      <p:grpSpPr>
        <a:xfrm>
          <a:off x="0" y="0"/>
          <a:ext cx="0" cy="0"/>
          <a:chOff x="0" y="0"/>
          <a:chExt cx="0" cy="0"/>
        </a:xfrm>
      </p:grpSpPr>
      <p:sp>
        <p:nvSpPr>
          <p:cNvPr id="761" name="Google Shape;761;p41"/>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Link video:</a:t>
            </a:r>
            <a:endParaRPr>
              <a:solidFill>
                <a:schemeClr val="dk1"/>
              </a:solidFill>
            </a:endParaRPr>
          </a:p>
        </p:txBody>
      </p:sp>
      <p:sp>
        <p:nvSpPr>
          <p:cNvPr id="762" name="Google Shape;762;p41"/>
          <p:cNvSpPr txBox="1">
            <a:spLocks noGrp="1"/>
          </p:cNvSpPr>
          <p:nvPr>
            <p:ph type="subTitle" idx="1"/>
          </p:nvPr>
        </p:nvSpPr>
        <p:spPr>
          <a:xfrm>
            <a:off x="785300" y="2179450"/>
            <a:ext cx="3033600" cy="135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u="sng" dirty="0">
                <a:solidFill>
                  <a:schemeClr val="hlink"/>
                </a:solidFill>
                <a:hlinkClick r:id="rId3"/>
              </a:rPr>
              <a:t>https://www.youtube.com/watch?v=UwyCpoPNbsQ</a:t>
            </a:r>
            <a:r>
              <a:rPr lang="en" dirty="0">
                <a:solidFill>
                  <a:schemeClr val="dk1"/>
                </a:solidFill>
              </a:rPr>
              <a:t> </a:t>
            </a:r>
            <a:endParaRPr dirty="0">
              <a:solidFill>
                <a:schemeClr val="dk1"/>
              </a:solidFill>
            </a:endParaRPr>
          </a:p>
        </p:txBody>
      </p:sp>
      <p:sp>
        <p:nvSpPr>
          <p:cNvPr id="763" name="Google Shape;763;p41"/>
          <p:cNvSpPr txBox="1">
            <a:spLocks noGrp="1"/>
          </p:cNvSpPr>
          <p:nvPr>
            <p:ph type="subTitle" idx="2"/>
          </p:nvPr>
        </p:nvSpPr>
        <p:spPr>
          <a:xfrm>
            <a:off x="5267450" y="4104275"/>
            <a:ext cx="2993400" cy="13551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dk1"/>
                </a:solidFill>
              </a:rPr>
              <a:t>-Tocado de listones rojos.</a:t>
            </a:r>
            <a:endParaRPr>
              <a:solidFill>
                <a:schemeClr val="dk1"/>
              </a:solidFill>
            </a:endParaRPr>
          </a:p>
        </p:txBody>
      </p:sp>
      <p:sp>
        <p:nvSpPr>
          <p:cNvPr id="764" name="Google Shape;764;p41"/>
          <p:cNvSpPr txBox="1">
            <a:spLocks noGrp="1"/>
          </p:cNvSpPr>
          <p:nvPr>
            <p:ph type="subTitle" idx="3"/>
          </p:nvPr>
        </p:nvSpPr>
        <p:spPr>
          <a:xfrm>
            <a:off x="805400" y="1203919"/>
            <a:ext cx="2993400" cy="53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solidFill>
                  <a:schemeClr val="dk1"/>
                </a:solidFill>
              </a:rPr>
              <a:t>-Expresión corporal y danza-Música Polka “De Torreón a Lerdo” </a:t>
            </a:r>
            <a:endParaRPr sz="2100">
              <a:solidFill>
                <a:schemeClr val="dk1"/>
              </a:solidFill>
            </a:endParaRPr>
          </a:p>
        </p:txBody>
      </p:sp>
      <p:sp>
        <p:nvSpPr>
          <p:cNvPr id="765" name="Google Shape;765;p41"/>
          <p:cNvSpPr txBox="1">
            <a:spLocks noGrp="1"/>
          </p:cNvSpPr>
          <p:nvPr>
            <p:ph type="subTitle" idx="4"/>
          </p:nvPr>
        </p:nvSpPr>
        <p:spPr>
          <a:xfrm>
            <a:off x="5267450" y="2901369"/>
            <a:ext cx="2993400" cy="5334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100">
                <a:solidFill>
                  <a:schemeClr val="dk1"/>
                </a:solidFill>
              </a:rPr>
              <a:t>Elemento característico de la danza seleccionado: </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ctrTitle"/>
          </p:nvPr>
        </p:nvSpPr>
        <p:spPr>
          <a:xfrm>
            <a:off x="722400" y="-99558"/>
            <a:ext cx="7699200" cy="9462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a:t>RÚBRICA:</a:t>
            </a:r>
            <a:endParaRPr/>
          </a:p>
        </p:txBody>
      </p:sp>
      <p:pic>
        <p:nvPicPr>
          <p:cNvPr id="771" name="Google Shape;771;p42"/>
          <p:cNvPicPr preferRelativeResize="0"/>
          <p:nvPr/>
        </p:nvPicPr>
        <p:blipFill rotWithShape="1">
          <a:blip r:embed="rId3">
            <a:alphaModFix/>
          </a:blip>
          <a:srcRect b="5222"/>
          <a:stretch/>
        </p:blipFill>
        <p:spPr>
          <a:xfrm>
            <a:off x="225938" y="589250"/>
            <a:ext cx="8692124" cy="4382776"/>
          </a:xfrm>
          <a:prstGeom prst="rect">
            <a:avLst/>
          </a:prstGeom>
          <a:noFill/>
          <a:ln>
            <a:noFill/>
          </a:ln>
        </p:spPr>
      </p:pic>
    </p:spTree>
  </p:cSld>
  <p:clrMapOvr>
    <a:masterClrMapping/>
  </p:clrMapOvr>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Presentación en pantalla (16:9)</PresentationFormat>
  <Paragraphs>64</Paragraphs>
  <Slides>9</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9</vt:i4>
      </vt:variant>
    </vt:vector>
  </HeadingPairs>
  <TitlesOfParts>
    <vt:vector size="22" baseType="lpstr">
      <vt:lpstr>Anaheim</vt:lpstr>
      <vt:lpstr>Arial</vt:lpstr>
      <vt:lpstr>Bebas Neue</vt:lpstr>
      <vt:lpstr>Calibri</vt:lpstr>
      <vt:lpstr>Comic Sans MS</vt:lpstr>
      <vt:lpstr>Fira Sans Condensed Medium</vt:lpstr>
      <vt:lpstr>Fira Sans Extra Condensed Medium</vt:lpstr>
      <vt:lpstr>Fredoka One</vt:lpstr>
      <vt:lpstr>Hind</vt:lpstr>
      <vt:lpstr>Open Sans</vt:lpstr>
      <vt:lpstr>PT Sans</vt:lpstr>
      <vt:lpstr>Roboto Condensed Light</vt:lpstr>
      <vt:lpstr>Taller de Aprendizaje con Tonos Pastel by Slidesgo</vt:lpstr>
      <vt:lpstr>COREOGRAFÍA</vt:lpstr>
      <vt:lpstr>Presentación de PowerPoint</vt:lpstr>
      <vt:lpstr>Competencia</vt:lpstr>
      <vt:lpstr>Danzas Regionales</vt:lpstr>
      <vt:lpstr>Jarabe Pateño </vt:lpstr>
      <vt:lpstr>Polka de Coahuila </vt:lpstr>
      <vt:lpstr>Vestuario</vt:lpstr>
      <vt:lpstr>Link video:</vt:lpstr>
      <vt:lpstr>RÚBRICA: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COREOGRAFÍA</dc:title>
  <dc:creator>Administrador</dc:creator>
  <cp:lastModifiedBy>Administrador</cp:lastModifiedBy>
  <cp:revision>1</cp:revision>
  <dcterms:modified xsi:type="dcterms:W3CDTF">2021-11-11T00:47:07Z</dcterms:modified>
</cp:coreProperties>
</file>