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4A16918-F80A-40CB-9B25-5688CC9494BC}" type="datetimeFigureOut">
              <a:rPr lang="es-MX" smtClean="0"/>
              <a:t>10/11/2021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3499567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4A16918-F80A-40CB-9B25-5688CC9494BC}" type="datetimeFigureOut">
              <a:rPr lang="es-MX" smtClean="0"/>
              <a:t>10/11/2021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128104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4A16918-F80A-40CB-9B25-5688CC9494BC}" type="datetimeFigureOut">
              <a:rPr lang="es-MX" smtClean="0"/>
              <a:t>10/11/2021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49CA3C-3E45-4FBB-A442-D8424E0CDF3F}"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9062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4A16918-F80A-40CB-9B25-5688CC9494BC}" type="datetimeFigureOut">
              <a:rPr lang="es-MX" smtClean="0"/>
              <a:t>10/11/2021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4168330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4A16918-F80A-40CB-9B25-5688CC9494BC}" type="datetimeFigureOut">
              <a:rPr lang="es-MX" smtClean="0"/>
              <a:t>10/11/2021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49CA3C-3E45-4FBB-A442-D8424E0CDF3F}"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8356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4A16918-F80A-40CB-9B25-5688CC9494BC}" type="datetimeFigureOut">
              <a:rPr lang="es-MX" smtClean="0"/>
              <a:t>10/11/2021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1619932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A16918-F80A-40CB-9B25-5688CC9494BC}" type="datetimeFigureOut">
              <a:rPr lang="es-MX" smtClean="0"/>
              <a:t>10/11/2021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126783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A16918-F80A-40CB-9B25-5688CC9494BC}" type="datetimeFigureOut">
              <a:rPr lang="es-MX" smtClean="0"/>
              <a:t>10/11/2021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60332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A16918-F80A-40CB-9B25-5688CC9494BC}" type="datetimeFigureOut">
              <a:rPr lang="es-MX" smtClean="0"/>
              <a:t>10/11/2021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3722048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4A16918-F80A-40CB-9B25-5688CC9494BC}" type="datetimeFigureOut">
              <a:rPr lang="es-MX" smtClean="0"/>
              <a:t>10/11/2021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167976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4A16918-F80A-40CB-9B25-5688CC9494BC}" type="datetimeFigureOut">
              <a:rPr lang="es-MX" smtClean="0"/>
              <a:t>10/11/2021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2679268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4A16918-F80A-40CB-9B25-5688CC9494BC}" type="datetimeFigureOut">
              <a:rPr lang="es-MX" smtClean="0"/>
              <a:t>10/11/2021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3682182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4A16918-F80A-40CB-9B25-5688CC9494BC}" type="datetimeFigureOut">
              <a:rPr lang="es-MX" smtClean="0"/>
              <a:t>10/11/2021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3916241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A16918-F80A-40CB-9B25-5688CC9494BC}" type="datetimeFigureOut">
              <a:rPr lang="es-MX" smtClean="0"/>
              <a:t>10/11/2021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1446731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A16918-F80A-40CB-9B25-5688CC9494BC}" type="datetimeFigureOut">
              <a:rPr lang="es-MX" smtClean="0"/>
              <a:t>10/11/2021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2837751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A16918-F80A-40CB-9B25-5688CC9494BC}" type="datetimeFigureOut">
              <a:rPr lang="es-MX" smtClean="0"/>
              <a:t>10/11/2021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549CA3C-3E45-4FBB-A442-D8424E0CDF3F}" type="slidenum">
              <a:rPr lang="es-MX" smtClean="0"/>
              <a:t>‹Nº›</a:t>
            </a:fld>
            <a:endParaRPr lang="es-MX"/>
          </a:p>
        </p:txBody>
      </p:sp>
    </p:spTree>
    <p:extLst>
      <p:ext uri="{BB962C8B-B14F-4D97-AF65-F5344CB8AC3E}">
        <p14:creationId xmlns:p14="http://schemas.microsoft.com/office/powerpoint/2010/main" val="312937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A16918-F80A-40CB-9B25-5688CC9494BC}" type="datetimeFigureOut">
              <a:rPr lang="es-MX" smtClean="0"/>
              <a:t>10/11/2021</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4549CA3C-3E45-4FBB-A442-D8424E0CDF3F}" type="slidenum">
              <a:rPr lang="es-MX" smtClean="0"/>
              <a:t>‹Nº›</a:t>
            </a:fld>
            <a:endParaRPr lang="es-MX"/>
          </a:p>
        </p:txBody>
      </p:sp>
    </p:spTree>
    <p:extLst>
      <p:ext uri="{BB962C8B-B14F-4D97-AF65-F5344CB8AC3E}">
        <p14:creationId xmlns:p14="http://schemas.microsoft.com/office/powerpoint/2010/main" val="428197517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20589" y="0"/>
            <a:ext cx="7766936" cy="1646302"/>
          </a:xfrm>
        </p:spPr>
        <p:txBody>
          <a:bodyPr/>
          <a:lstStyle/>
          <a:p>
            <a:pPr algn="ctr"/>
            <a:r>
              <a:rPr lang="es-MX" sz="3600" b="1" dirty="0" smtClean="0">
                <a:latin typeface="Times New Roman" panose="02020603050405020304" pitchFamily="18" charset="0"/>
                <a:cs typeface="Times New Roman" panose="02020603050405020304" pitchFamily="18" charset="0"/>
              </a:rPr>
              <a:t>ESCUELA NORMAL DE EDUCACIÓN PREESCOLAR</a:t>
            </a:r>
            <a:endParaRPr lang="es-MX" sz="3600" b="1"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1220589" y="3451538"/>
            <a:ext cx="7766936" cy="2987899"/>
          </a:xfrm>
        </p:spPr>
        <p:txBody>
          <a:bodyPr>
            <a:normAutofit fontScale="92500" lnSpcReduction="20000"/>
          </a:bodyPr>
          <a:lstStyle/>
          <a:p>
            <a:pPr algn="ctr"/>
            <a:r>
              <a:rPr lang="es-MX" b="1" dirty="0" smtClean="0">
                <a:solidFill>
                  <a:schemeClr val="tx1"/>
                </a:solidFill>
                <a:latin typeface="Times New Roman" panose="02020603050405020304" pitchFamily="18" charset="0"/>
                <a:cs typeface="Times New Roman" panose="02020603050405020304" pitchFamily="18" charset="0"/>
              </a:rPr>
              <a:t>“LOS RETOS DEL APRENDIZAJE ENTRE IGUALES”</a:t>
            </a:r>
          </a:p>
          <a:p>
            <a:pPr algn="ctr"/>
            <a:endParaRPr lang="es-MX" b="1" dirty="0">
              <a:solidFill>
                <a:schemeClr val="tx1"/>
              </a:solidFill>
              <a:latin typeface="Times New Roman" panose="02020603050405020304" pitchFamily="18" charset="0"/>
              <a:cs typeface="Times New Roman" panose="02020603050405020304" pitchFamily="18" charset="0"/>
            </a:endParaRPr>
          </a:p>
          <a:p>
            <a:pPr algn="ctr"/>
            <a:r>
              <a:rPr lang="es-MX" b="1" dirty="0" smtClean="0">
                <a:solidFill>
                  <a:schemeClr val="tx1"/>
                </a:solidFill>
                <a:latin typeface="Times New Roman" panose="02020603050405020304" pitchFamily="18" charset="0"/>
                <a:cs typeface="Times New Roman" panose="02020603050405020304" pitchFamily="18" charset="0"/>
              </a:rPr>
              <a:t>CURSO. </a:t>
            </a:r>
            <a:r>
              <a:rPr lang="es-MX" dirty="0" smtClean="0">
                <a:solidFill>
                  <a:schemeClr val="tx1"/>
                </a:solidFill>
                <a:latin typeface="Times New Roman" panose="02020603050405020304" pitchFamily="18" charset="0"/>
                <a:cs typeface="Times New Roman" panose="02020603050405020304" pitchFamily="18" charset="0"/>
              </a:rPr>
              <a:t>EDUCACIÓN INCLUSIVA</a:t>
            </a:r>
          </a:p>
          <a:p>
            <a:pPr algn="ctr"/>
            <a:r>
              <a:rPr lang="es-MX" b="1" dirty="0" smtClean="0">
                <a:solidFill>
                  <a:schemeClr val="tx1"/>
                </a:solidFill>
                <a:latin typeface="Times New Roman" panose="02020603050405020304" pitchFamily="18" charset="0"/>
                <a:cs typeface="Times New Roman" panose="02020603050405020304" pitchFamily="18" charset="0"/>
              </a:rPr>
              <a:t>DOCENTE. </a:t>
            </a:r>
            <a:r>
              <a:rPr lang="es-MX" dirty="0" smtClean="0">
                <a:solidFill>
                  <a:schemeClr val="tx1"/>
                </a:solidFill>
                <a:latin typeface="Times New Roman" panose="02020603050405020304" pitchFamily="18" charset="0"/>
                <a:cs typeface="Times New Roman" panose="02020603050405020304" pitchFamily="18" charset="0"/>
              </a:rPr>
              <a:t>ALEJANDRA ISABEL CARDENAS GONZALEZ </a:t>
            </a:r>
          </a:p>
          <a:p>
            <a:pPr algn="ctr"/>
            <a:endParaRPr lang="es-MX" dirty="0" smtClean="0">
              <a:solidFill>
                <a:schemeClr val="tx1"/>
              </a:solidFill>
              <a:latin typeface="Times New Roman" panose="02020603050405020304" pitchFamily="18" charset="0"/>
              <a:cs typeface="Times New Roman" panose="02020603050405020304" pitchFamily="18" charset="0"/>
            </a:endParaRPr>
          </a:p>
          <a:p>
            <a:pPr algn="ctr"/>
            <a:r>
              <a:rPr lang="es-MX" b="1" dirty="0" smtClean="0">
                <a:solidFill>
                  <a:schemeClr val="tx1"/>
                </a:solidFill>
                <a:latin typeface="Times New Roman" panose="02020603050405020304" pitchFamily="18" charset="0"/>
                <a:cs typeface="Times New Roman" panose="02020603050405020304" pitchFamily="18" charset="0"/>
              </a:rPr>
              <a:t>ALUMNAS. </a:t>
            </a:r>
            <a:r>
              <a:rPr lang="es-MX" dirty="0" smtClean="0">
                <a:solidFill>
                  <a:schemeClr val="tx1"/>
                </a:solidFill>
                <a:latin typeface="Times New Roman" panose="02020603050405020304" pitchFamily="18" charset="0"/>
                <a:cs typeface="Times New Roman" panose="02020603050405020304" pitchFamily="18" charset="0"/>
              </a:rPr>
              <a:t>MARIANA PAOLA PARDO SENA #13</a:t>
            </a:r>
          </a:p>
          <a:p>
            <a:pPr algn="ctr"/>
            <a:r>
              <a:rPr lang="es-MX" dirty="0" smtClean="0">
                <a:solidFill>
                  <a:schemeClr val="tx1"/>
                </a:solidFill>
                <a:latin typeface="Times New Roman" panose="02020603050405020304" pitchFamily="18" charset="0"/>
                <a:cs typeface="Times New Roman" panose="02020603050405020304" pitchFamily="18" charset="0"/>
              </a:rPr>
              <a:t>ROSA EDITH VALDES CONSTANTE #19</a:t>
            </a:r>
          </a:p>
          <a:p>
            <a:pPr algn="ctr"/>
            <a:endParaRPr lang="es-MX" dirty="0">
              <a:solidFill>
                <a:schemeClr val="tx1"/>
              </a:solidFill>
              <a:latin typeface="Times New Roman" panose="02020603050405020304" pitchFamily="18" charset="0"/>
              <a:cs typeface="Times New Roman" panose="02020603050405020304" pitchFamily="18" charset="0"/>
            </a:endParaRPr>
          </a:p>
          <a:p>
            <a:pPr algn="ctr"/>
            <a:r>
              <a:rPr lang="es-MX" dirty="0" smtClean="0">
                <a:solidFill>
                  <a:schemeClr val="tx1"/>
                </a:solidFill>
                <a:latin typeface="Times New Roman" panose="02020603050405020304" pitchFamily="18" charset="0"/>
                <a:cs typeface="Times New Roman" panose="02020603050405020304" pitchFamily="18" charset="0"/>
              </a:rPr>
              <a:t>MIÉRCOLES 10 DE NOVIEMBRE DEL 2021 </a:t>
            </a:r>
            <a:endParaRPr lang="es-MX" dirty="0">
              <a:solidFill>
                <a:schemeClr val="tx1"/>
              </a:solidFill>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8663" y="1927730"/>
            <a:ext cx="1670787" cy="1242380"/>
          </a:xfrm>
          <a:prstGeom prst="rect">
            <a:avLst/>
          </a:prstGeom>
        </p:spPr>
      </p:pic>
    </p:spTree>
    <p:extLst>
      <p:ext uri="{BB962C8B-B14F-4D97-AF65-F5344CB8AC3E}">
        <p14:creationId xmlns:p14="http://schemas.microsoft.com/office/powerpoint/2010/main" val="1164395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b="1" dirty="0">
                <a:latin typeface="Times New Roman" panose="02020603050405020304" pitchFamily="18" charset="0"/>
                <a:cs typeface="Times New Roman" panose="02020603050405020304" pitchFamily="18" charset="0"/>
              </a:rPr>
              <a:t>FUNDAMENTOS TEORÍCOS DEL APRENDIZAJE COOPERATIVO.</a:t>
            </a:r>
            <a:r>
              <a:rPr lang="es-MX" dirty="0"/>
              <a:t/>
            </a:r>
            <a:br>
              <a:rPr lang="es-MX" dirty="0"/>
            </a:br>
            <a:endParaRPr lang="es-MX" dirty="0"/>
          </a:p>
        </p:txBody>
      </p:sp>
      <p:sp>
        <p:nvSpPr>
          <p:cNvPr id="3" name="Marcador de contenido 2"/>
          <p:cNvSpPr>
            <a:spLocks noGrp="1"/>
          </p:cNvSpPr>
          <p:nvPr>
            <p:ph idx="1"/>
          </p:nvPr>
        </p:nvSpPr>
        <p:spPr>
          <a:xfrm>
            <a:off x="677334" y="2199225"/>
            <a:ext cx="8596668" cy="3880773"/>
          </a:xfrm>
        </p:spPr>
        <p:txBody>
          <a:bodyPr/>
          <a:lstStyle/>
          <a:p>
            <a:r>
              <a:rPr lang="es-MX" dirty="0">
                <a:solidFill>
                  <a:schemeClr val="tx1"/>
                </a:solidFill>
                <a:latin typeface="Times New Roman" panose="02020603050405020304" pitchFamily="18" charset="0"/>
                <a:cs typeface="Times New Roman" panose="02020603050405020304" pitchFamily="18" charset="0"/>
              </a:rPr>
              <a:t>Johnson, Johnson y </a:t>
            </a:r>
            <a:r>
              <a:rPr lang="es-MX" dirty="0" err="1">
                <a:solidFill>
                  <a:schemeClr val="tx1"/>
                </a:solidFill>
                <a:latin typeface="Times New Roman" panose="02020603050405020304" pitchFamily="18" charset="0"/>
                <a:cs typeface="Times New Roman" panose="02020603050405020304" pitchFamily="18" charset="0"/>
              </a:rPr>
              <a:t>Holubec</a:t>
            </a:r>
            <a:r>
              <a:rPr lang="es-MX" dirty="0">
                <a:solidFill>
                  <a:schemeClr val="tx1"/>
                </a:solidFill>
                <a:latin typeface="Times New Roman" panose="02020603050405020304" pitchFamily="18" charset="0"/>
                <a:cs typeface="Times New Roman" panose="02020603050405020304" pitchFamily="18" charset="0"/>
              </a:rPr>
              <a:t> (1999), lo definen como el empleo didáctico de grupos reducidos en los que los alumnos trabajan juntos para maximizar su propio aprendizaje y el de los demás.</a:t>
            </a:r>
          </a:p>
          <a:p>
            <a:r>
              <a:rPr lang="es-MX" dirty="0">
                <a:solidFill>
                  <a:schemeClr val="tx1"/>
                </a:solidFill>
                <a:latin typeface="Times New Roman" panose="02020603050405020304" pitchFamily="18" charset="0"/>
                <a:cs typeface="Times New Roman" panose="02020603050405020304" pitchFamily="18" charset="0"/>
              </a:rPr>
              <a:t>Es importante que exista una cierta libertad en los roles que cada sujeto desempeña y no se presente una sobre estructuración de las sesiones de trabajo, que pueda restar creatividad y espontaneidad a la interacción de los estudiantes.</a:t>
            </a:r>
          </a:p>
          <a:p>
            <a:endParaRPr lang="es-MX" dirty="0"/>
          </a:p>
        </p:txBody>
      </p:sp>
      <p:pic>
        <p:nvPicPr>
          <p:cNvPr id="5122" name="Picture 2" descr="Ideas Aprendizaje cooperativo. ¿Cómo ponerlo en march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2552" y="4245118"/>
            <a:ext cx="2846231" cy="2381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172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latin typeface="Times New Roman" panose="02020603050405020304" pitchFamily="18" charset="0"/>
                <a:cs typeface="Times New Roman" panose="02020603050405020304" pitchFamily="18" charset="0"/>
              </a:rPr>
              <a:t>BIBLIOGRAFÍA </a:t>
            </a:r>
            <a:endParaRPr lang="es-MX"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677334" y="1799981"/>
            <a:ext cx="8596668" cy="3880773"/>
          </a:xfrm>
        </p:spPr>
        <p:txBody>
          <a:bodyPr/>
          <a:lstStyle/>
          <a:p>
            <a:r>
              <a:rPr lang="es-MX" dirty="0" err="1" smtClean="0">
                <a:latin typeface="Times New Roman" panose="02020603050405020304" pitchFamily="18" charset="0"/>
                <a:cs typeface="Times New Roman" panose="02020603050405020304" pitchFamily="18" charset="0"/>
              </a:rPr>
              <a:t>Elices</a:t>
            </a:r>
            <a:r>
              <a:rPr lang="es-MX" dirty="0" smtClean="0">
                <a:latin typeface="Times New Roman" panose="02020603050405020304" pitchFamily="18" charset="0"/>
                <a:cs typeface="Times New Roman" panose="02020603050405020304" pitchFamily="18" charset="0"/>
              </a:rPr>
              <a:t> J., Del Caño M., Verdugo M. (2002). Interacción entre iguales y aprendizaje. Una perspectiva de investigación. Universidad de Salamanca</a:t>
            </a:r>
          </a:p>
          <a:p>
            <a:r>
              <a:rPr lang="es-MX" dirty="0">
                <a:latin typeface="Times New Roman" panose="02020603050405020304" pitchFamily="18" charset="0"/>
                <a:cs typeface="Times New Roman" panose="02020603050405020304" pitchFamily="18" charset="0"/>
              </a:rPr>
              <a:t>Aprendizaje entre Iguales y aprendizaje Cooperativo Principios Psicopedagógicos y todos de Enseñanza” de Giovanni Sánchez Chacón.</a:t>
            </a:r>
            <a:r>
              <a:rPr lang="es-MX" dirty="0" smtClean="0">
                <a:latin typeface="Times New Roman" panose="02020603050405020304" pitchFamily="18" charset="0"/>
                <a:cs typeface="Times New Roman" panose="02020603050405020304" pitchFamily="18" charset="0"/>
              </a:rPr>
              <a:t> </a:t>
            </a:r>
          </a:p>
          <a:p>
            <a:endParaRPr lang="es-MX" dirty="0"/>
          </a:p>
        </p:txBody>
      </p:sp>
    </p:spTree>
    <p:extLst>
      <p:ext uri="{BB962C8B-B14F-4D97-AF65-F5344CB8AC3E}">
        <p14:creationId xmlns:p14="http://schemas.microsoft.com/office/powerpoint/2010/main" val="998102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0927" y="1228009"/>
            <a:ext cx="10515600" cy="1325563"/>
          </a:xfrm>
        </p:spPr>
        <p:txBody>
          <a:bodyPr>
            <a:noAutofit/>
          </a:bodyPr>
          <a:lstStyle/>
          <a:p>
            <a:pPr algn="ctr"/>
            <a:r>
              <a:rPr lang="es-MX" sz="4800" b="1" dirty="0" smtClean="0">
                <a:latin typeface="Times New Roman" panose="02020603050405020304" pitchFamily="18" charset="0"/>
                <a:cs typeface="Times New Roman" panose="02020603050405020304" pitchFamily="18" charset="0"/>
              </a:rPr>
              <a:t>LECTURA 1</a:t>
            </a:r>
            <a:br>
              <a:rPr lang="es-MX" sz="4800" b="1" dirty="0" smtClean="0">
                <a:latin typeface="Times New Roman" panose="02020603050405020304" pitchFamily="18" charset="0"/>
                <a:cs typeface="Times New Roman" panose="02020603050405020304" pitchFamily="18" charset="0"/>
              </a:rPr>
            </a:br>
            <a:r>
              <a:rPr lang="es-MX" sz="4800" b="1" dirty="0" smtClean="0">
                <a:latin typeface="Times New Roman" panose="02020603050405020304" pitchFamily="18" charset="0"/>
                <a:cs typeface="Times New Roman" panose="02020603050405020304" pitchFamily="18" charset="0"/>
              </a:rPr>
              <a:t/>
            </a:r>
            <a:br>
              <a:rPr lang="es-MX" sz="4800" b="1" dirty="0" smtClean="0">
                <a:latin typeface="Times New Roman" panose="02020603050405020304" pitchFamily="18" charset="0"/>
                <a:cs typeface="Times New Roman" panose="02020603050405020304" pitchFamily="18" charset="0"/>
              </a:rPr>
            </a:br>
            <a:r>
              <a:rPr lang="es-MX" sz="4000" b="1" dirty="0" smtClean="0">
                <a:latin typeface="Times New Roman" panose="02020603050405020304" pitchFamily="18" charset="0"/>
                <a:cs typeface="Times New Roman" panose="02020603050405020304" pitchFamily="18" charset="0"/>
              </a:rPr>
              <a:t>Interacción </a:t>
            </a:r>
            <a:r>
              <a:rPr lang="es-MX" sz="4000" b="1" dirty="0">
                <a:latin typeface="Times New Roman" panose="02020603050405020304" pitchFamily="18" charset="0"/>
                <a:cs typeface="Times New Roman" panose="02020603050405020304" pitchFamily="18" charset="0"/>
              </a:rPr>
              <a:t>entre iguales y aprendizaje. Una perspectiva de investigación” de Juan Antonio </a:t>
            </a:r>
            <a:r>
              <a:rPr lang="es-MX" sz="4000" b="1" dirty="0" err="1">
                <a:latin typeface="Times New Roman" panose="02020603050405020304" pitchFamily="18" charset="0"/>
                <a:cs typeface="Times New Roman" panose="02020603050405020304" pitchFamily="18" charset="0"/>
              </a:rPr>
              <a:t>Elices</a:t>
            </a:r>
            <a:r>
              <a:rPr lang="es-MX" sz="4000" b="1" dirty="0">
                <a:latin typeface="Times New Roman" panose="02020603050405020304" pitchFamily="18" charset="0"/>
                <a:cs typeface="Times New Roman" panose="02020603050405020304" pitchFamily="18" charset="0"/>
              </a:rPr>
              <a:t>, Maximiliano del Caño y Miguel Ángel Verdugo.</a:t>
            </a:r>
          </a:p>
        </p:txBody>
      </p:sp>
    </p:spTree>
    <p:extLst>
      <p:ext uri="{BB962C8B-B14F-4D97-AF65-F5344CB8AC3E}">
        <p14:creationId xmlns:p14="http://schemas.microsoft.com/office/powerpoint/2010/main" val="19882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7243" y="506569"/>
            <a:ext cx="9875520" cy="1356360"/>
          </a:xfrm>
        </p:spPr>
        <p:txBody>
          <a:bodyPr>
            <a:normAutofit fontScale="90000"/>
          </a:bodyPr>
          <a:lstStyle/>
          <a:p>
            <a:pPr algn="ctr"/>
            <a:r>
              <a:rPr lang="es-MX" b="1" dirty="0">
                <a:latin typeface="Times New Roman" panose="02020603050405020304" pitchFamily="18" charset="0"/>
                <a:cs typeface="Times New Roman" panose="02020603050405020304" pitchFamily="18" charset="0"/>
              </a:rPr>
              <a:t>LA RELACIÓN ENTRE IGUALES. SU RELACIÓN CON EL APRENDIZAJE.</a:t>
            </a:r>
            <a:r>
              <a:rPr lang="es-MX" dirty="0">
                <a:latin typeface="Times New Roman" panose="02020603050405020304" pitchFamily="18" charset="0"/>
                <a:cs typeface="Times New Roman" panose="02020603050405020304" pitchFamily="18" charset="0"/>
              </a:rPr>
              <a:t/>
            </a:r>
            <a:br>
              <a:rPr lang="es-MX" dirty="0">
                <a:latin typeface="Times New Roman" panose="02020603050405020304" pitchFamily="18" charset="0"/>
                <a:cs typeface="Times New Roman" panose="02020603050405020304" pitchFamily="18" charset="0"/>
              </a:rPr>
            </a:br>
            <a:endParaRPr lang="es-MX"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421784" y="1965959"/>
            <a:ext cx="7382814" cy="4473477"/>
          </a:xfrm>
        </p:spPr>
        <p:txBody>
          <a:bodyPr>
            <a:normAutofit lnSpcReduction="10000"/>
          </a:bodyPr>
          <a:lstStyle/>
          <a:p>
            <a:pPr lvl="0"/>
            <a:r>
              <a:rPr lang="es-MX" sz="1900" dirty="0">
                <a:solidFill>
                  <a:schemeClr val="tx1"/>
                </a:solidFill>
                <a:latin typeface="Times New Roman" panose="02020603050405020304" pitchFamily="18" charset="0"/>
                <a:cs typeface="Times New Roman" panose="02020603050405020304" pitchFamily="18" charset="0"/>
              </a:rPr>
              <a:t>Lo común se reduce ahora a la comparación entre los resultados obtenidos por alumnos que trabajan individualmente y aquellos que lo hacen junto con un compañero.</a:t>
            </a:r>
          </a:p>
          <a:p>
            <a:pPr lvl="0"/>
            <a:r>
              <a:rPr lang="es-MX" sz="1900" dirty="0">
                <a:solidFill>
                  <a:schemeClr val="tx1"/>
                </a:solidFill>
                <a:latin typeface="Times New Roman" panose="02020603050405020304" pitchFamily="18" charset="0"/>
                <a:cs typeface="Times New Roman" panose="02020603050405020304" pitchFamily="18" charset="0"/>
              </a:rPr>
              <a:t>Se trata de las mejoras obtenidas en la resolución de ciertos problemas o tareas basadas todas ellas en planteamientos con lápiz y papel que exigen la interiorización de una serie de imágenes y la actuación con ellas. </a:t>
            </a:r>
          </a:p>
          <a:p>
            <a:pPr lvl="0"/>
            <a:r>
              <a:rPr lang="es-MX" sz="1900" dirty="0">
                <a:solidFill>
                  <a:schemeClr val="tx1"/>
                </a:solidFill>
                <a:latin typeface="Times New Roman" panose="02020603050405020304" pitchFamily="18" charset="0"/>
                <a:cs typeface="Times New Roman" panose="02020603050405020304" pitchFamily="18" charset="0"/>
              </a:rPr>
              <a:t>La habilidad del alumno es un efecto potente con un alto nivel de significación. Al tener en cuenta únicamente la variable dependiente más cercana al entretenimiento con un nivel menor de complejidad, se encuentran que todas las investigaciones los alumnos de habilidad baja son los que obtienen ganancias mayores</a:t>
            </a:r>
          </a:p>
          <a:p>
            <a:pPr lvl="0"/>
            <a:r>
              <a:rPr lang="es-MX" sz="1900" dirty="0">
                <a:solidFill>
                  <a:schemeClr val="tx1"/>
                </a:solidFill>
                <a:latin typeface="Times New Roman" panose="02020603050405020304" pitchFamily="18" charset="0"/>
                <a:cs typeface="Times New Roman" panose="02020603050405020304" pitchFamily="18" charset="0"/>
              </a:rPr>
              <a:t>No existe interacción significativa entre agrupación y competencia. Los bajos son siempre los que ganan más, tanto cuando trabajan individualmente como en diadas.</a:t>
            </a:r>
          </a:p>
          <a:p>
            <a:endParaRPr lang="es-MX" dirty="0"/>
          </a:p>
        </p:txBody>
      </p:sp>
      <p:pic>
        <p:nvPicPr>
          <p:cNvPr id="1026" name="Picture 2" descr="Tutoría entre pares: cooperar para aprender | El Blog de Educación y TI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4567" y="2640168"/>
            <a:ext cx="3764398" cy="2472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30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8606" y="533508"/>
            <a:ext cx="9875520" cy="1356360"/>
          </a:xfrm>
        </p:spPr>
        <p:txBody>
          <a:bodyPr>
            <a:normAutofit fontScale="90000"/>
          </a:bodyPr>
          <a:lstStyle/>
          <a:p>
            <a:pPr algn="ctr"/>
            <a:r>
              <a:rPr lang="es-MX" b="1" dirty="0">
                <a:latin typeface="Times New Roman" panose="02020603050405020304" pitchFamily="18" charset="0"/>
                <a:cs typeface="Times New Roman" panose="02020603050405020304" pitchFamily="18" charset="0"/>
              </a:rPr>
              <a:t>INTERACCIÓN ENTRE IGUALES Y DESARROLLO COGNITIVO</a:t>
            </a:r>
            <a:r>
              <a:rPr lang="es-MX" dirty="0">
                <a:latin typeface="Times New Roman" panose="02020603050405020304" pitchFamily="18" charset="0"/>
                <a:cs typeface="Times New Roman" panose="02020603050405020304" pitchFamily="18" charset="0"/>
              </a:rPr>
              <a:t/>
            </a:r>
            <a:br>
              <a:rPr lang="es-MX" dirty="0">
                <a:latin typeface="Times New Roman" panose="02020603050405020304" pitchFamily="18" charset="0"/>
                <a:cs typeface="Times New Roman" panose="02020603050405020304" pitchFamily="18" charset="0"/>
              </a:rPr>
            </a:br>
            <a:endParaRPr lang="es-MX"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589210" y="2243608"/>
            <a:ext cx="5991896" cy="4038600"/>
          </a:xfrm>
        </p:spPr>
        <p:txBody>
          <a:bodyPr/>
          <a:lstStyle/>
          <a:p>
            <a:pPr lvl="0"/>
            <a:r>
              <a:rPr lang="es-MX" sz="2000" dirty="0">
                <a:solidFill>
                  <a:schemeClr val="tx1"/>
                </a:solidFill>
                <a:latin typeface="Times New Roman" panose="02020603050405020304" pitchFamily="18" charset="0"/>
                <a:cs typeface="Times New Roman" panose="02020603050405020304" pitchFamily="18" charset="0"/>
              </a:rPr>
              <a:t>Los sujetos que trabajan en diadas obtienen mejoras significativamente superiores a quienes lo hacen individualmente.</a:t>
            </a:r>
          </a:p>
          <a:p>
            <a:pPr lvl="0"/>
            <a:r>
              <a:rPr lang="es-MX" sz="2000" dirty="0">
                <a:solidFill>
                  <a:schemeClr val="tx1"/>
                </a:solidFill>
                <a:latin typeface="Times New Roman" panose="02020603050405020304" pitchFamily="18" charset="0"/>
                <a:cs typeface="Times New Roman" panose="02020603050405020304" pitchFamily="18" charset="0"/>
              </a:rPr>
              <a:t>Quienes trabajan individualmente consiguen un nivel menor de reestructuración y de la capacidad de generalización a otros problemas. </a:t>
            </a:r>
          </a:p>
          <a:p>
            <a:pPr lvl="0"/>
            <a:r>
              <a:rPr lang="es-MX" sz="2000" dirty="0">
                <a:solidFill>
                  <a:schemeClr val="tx1"/>
                </a:solidFill>
                <a:latin typeface="Times New Roman" panose="02020603050405020304" pitchFamily="18" charset="0"/>
                <a:cs typeface="Times New Roman" panose="02020603050405020304" pitchFamily="18" charset="0"/>
              </a:rPr>
              <a:t>La amistad y el rechazo afectivo han sido circunstancias no favorecedoras del desarrollo</a:t>
            </a:r>
          </a:p>
          <a:p>
            <a:pPr lvl="0"/>
            <a:r>
              <a:rPr lang="es-MX" sz="2000" dirty="0">
                <a:solidFill>
                  <a:schemeClr val="tx1"/>
                </a:solidFill>
                <a:latin typeface="Times New Roman" panose="02020603050405020304" pitchFamily="18" charset="0"/>
                <a:cs typeface="Times New Roman" panose="02020603050405020304" pitchFamily="18" charset="0"/>
              </a:rPr>
              <a:t>Las mejoras más importantes corresponden a los alumnos que proceden de clase más desfavorecida </a:t>
            </a:r>
          </a:p>
          <a:p>
            <a:endParaRPr lang="es-MX" dirty="0"/>
          </a:p>
        </p:txBody>
      </p:sp>
      <p:pic>
        <p:nvPicPr>
          <p:cNvPr id="2050" name="Picture 2" descr="Técnicas de Aprendizaje cooperativo: El aprendizaje entre pares |  Aprendizaje entre pa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1865" y="2096037"/>
            <a:ext cx="2889160" cy="216687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La evaluación de pares como herramienta para la construcción de  conocimiento crítico | Medios y Enter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34640" y="3916250"/>
            <a:ext cx="2883365" cy="2166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0682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8606" y="1343697"/>
            <a:ext cx="9875520" cy="1356360"/>
          </a:xfrm>
        </p:spPr>
        <p:txBody>
          <a:bodyPr>
            <a:normAutofit fontScale="90000"/>
          </a:bodyPr>
          <a:lstStyle/>
          <a:p>
            <a:pPr algn="ctr"/>
            <a:r>
              <a:rPr lang="es-MX" sz="5300" b="1" dirty="0" smtClean="0">
                <a:latin typeface="Times New Roman" panose="02020603050405020304" pitchFamily="18" charset="0"/>
                <a:cs typeface="Times New Roman" panose="02020603050405020304" pitchFamily="18" charset="0"/>
              </a:rPr>
              <a:t>LECTURA 2</a:t>
            </a:r>
            <a:br>
              <a:rPr lang="es-MX" sz="5300" b="1" dirty="0" smtClean="0">
                <a:latin typeface="Times New Roman" panose="02020603050405020304" pitchFamily="18" charset="0"/>
                <a:cs typeface="Times New Roman" panose="02020603050405020304" pitchFamily="18" charset="0"/>
              </a:rPr>
            </a:br>
            <a:r>
              <a:rPr lang="es-MX" b="1" dirty="0">
                <a:latin typeface="Times New Roman" panose="02020603050405020304" pitchFamily="18" charset="0"/>
                <a:cs typeface="Times New Roman" panose="02020603050405020304" pitchFamily="18" charset="0"/>
              </a:rPr>
              <a:t/>
            </a:r>
            <a:br>
              <a:rPr lang="es-MX" b="1" dirty="0">
                <a:latin typeface="Times New Roman" panose="02020603050405020304" pitchFamily="18" charset="0"/>
                <a:cs typeface="Times New Roman" panose="02020603050405020304" pitchFamily="18" charset="0"/>
              </a:rPr>
            </a:br>
            <a:r>
              <a:rPr lang="es-MX" sz="4400" b="1" dirty="0">
                <a:latin typeface="Times New Roman" panose="02020603050405020304" pitchFamily="18" charset="0"/>
                <a:cs typeface="Times New Roman" panose="02020603050405020304" pitchFamily="18" charset="0"/>
              </a:rPr>
              <a:t>Aprendizaje entre Iguales y aprendizaje Cooperativo Principios Psicopedagógicos y todos de Enseñanza” de Giovanni Sánchez Chacón.</a:t>
            </a:r>
            <a:endParaRPr lang="es-MX"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6700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78089" y="460577"/>
            <a:ext cx="8930304" cy="4845518"/>
          </a:xfrm>
        </p:spPr>
        <p:txBody>
          <a:bodyPr>
            <a:normAutofit/>
          </a:bodyPr>
          <a:lstStyle/>
          <a:p>
            <a:r>
              <a:rPr lang="es-MX" dirty="0">
                <a:solidFill>
                  <a:schemeClr val="tx1"/>
                </a:solidFill>
                <a:latin typeface="Times New Roman" panose="02020603050405020304" pitchFamily="18" charset="0"/>
                <a:cs typeface="Times New Roman" panose="02020603050405020304" pitchFamily="18" charset="0"/>
              </a:rPr>
              <a:t>De acuerdo con Ferreiro y Calderón (2000), el aprendizaje entre iguales integra el aporte de ciertas teorías </a:t>
            </a:r>
            <a:r>
              <a:rPr lang="es-MX" dirty="0" smtClean="0">
                <a:solidFill>
                  <a:schemeClr val="tx1"/>
                </a:solidFill>
                <a:latin typeface="Times New Roman" panose="02020603050405020304" pitchFamily="18" charset="0"/>
                <a:cs typeface="Times New Roman" panose="02020603050405020304" pitchFamily="18" charset="0"/>
              </a:rPr>
              <a:t>relacionadas </a:t>
            </a:r>
            <a:r>
              <a:rPr lang="es-MX" dirty="0">
                <a:solidFill>
                  <a:schemeClr val="tx1"/>
                </a:solidFill>
                <a:latin typeface="Times New Roman" panose="02020603050405020304" pitchFamily="18" charset="0"/>
                <a:cs typeface="Times New Roman" panose="02020603050405020304" pitchFamily="18" charset="0"/>
              </a:rPr>
              <a:t>con el desarrollo organizacional, la motivación, el desarrollo cognitivo y el desarrollo de la personalidad</a:t>
            </a:r>
          </a:p>
          <a:p>
            <a:r>
              <a:rPr lang="es-MX" dirty="0">
                <a:solidFill>
                  <a:schemeClr val="tx1"/>
                </a:solidFill>
                <a:latin typeface="Times New Roman" panose="02020603050405020304" pitchFamily="18" charset="0"/>
                <a:cs typeface="Times New Roman" panose="02020603050405020304" pitchFamily="18" charset="0"/>
              </a:rPr>
              <a:t>Melero y </a:t>
            </a:r>
            <a:r>
              <a:rPr lang="es-MX" dirty="0" err="1">
                <a:solidFill>
                  <a:schemeClr val="tx1"/>
                </a:solidFill>
                <a:latin typeface="Times New Roman" panose="02020603050405020304" pitchFamily="18" charset="0"/>
                <a:cs typeface="Times New Roman" panose="02020603050405020304" pitchFamily="18" charset="0"/>
              </a:rPr>
              <a:t>Fernandez</a:t>
            </a:r>
            <a:r>
              <a:rPr lang="es-MX" dirty="0">
                <a:solidFill>
                  <a:schemeClr val="tx1"/>
                </a:solidFill>
                <a:latin typeface="Times New Roman" panose="02020603050405020304" pitchFamily="18" charset="0"/>
                <a:cs typeface="Times New Roman" panose="02020603050405020304" pitchFamily="18" charset="0"/>
              </a:rPr>
              <a:t> (1995) conciben el aprendizaje entre iguales como un elemento indispensable para el desequilibrio </a:t>
            </a:r>
            <a:r>
              <a:rPr lang="es-MX" dirty="0" err="1">
                <a:solidFill>
                  <a:schemeClr val="tx1"/>
                </a:solidFill>
                <a:latin typeface="Times New Roman" panose="02020603050405020304" pitchFamily="18" charset="0"/>
                <a:cs typeface="Times New Roman" panose="02020603050405020304" pitchFamily="18" charset="0"/>
              </a:rPr>
              <a:t>Piagetano</a:t>
            </a:r>
            <a:r>
              <a:rPr lang="es-MX" dirty="0">
                <a:solidFill>
                  <a:schemeClr val="tx1"/>
                </a:solidFill>
                <a:latin typeface="Times New Roman" panose="02020603050405020304" pitchFamily="18" charset="0"/>
                <a:cs typeface="Times New Roman" panose="02020603050405020304" pitchFamily="18" charset="0"/>
              </a:rPr>
              <a:t>, atribuyéndole un mayor protagonismo a los factores de carácter social en la construcción de conocimientos.</a:t>
            </a:r>
          </a:p>
          <a:p>
            <a:r>
              <a:rPr lang="es-MX" dirty="0">
                <a:solidFill>
                  <a:schemeClr val="tx1"/>
                </a:solidFill>
                <a:latin typeface="Times New Roman" panose="02020603050405020304" pitchFamily="18" charset="0"/>
                <a:cs typeface="Times New Roman" panose="02020603050405020304" pitchFamily="18" charset="0"/>
              </a:rPr>
              <a:t>Es la teoría sociocultural desarrollada a partir de los trabajos de </a:t>
            </a:r>
            <a:r>
              <a:rPr lang="es-MX" dirty="0" err="1">
                <a:solidFill>
                  <a:schemeClr val="tx1"/>
                </a:solidFill>
                <a:latin typeface="Times New Roman" panose="02020603050405020304" pitchFamily="18" charset="0"/>
                <a:cs typeface="Times New Roman" panose="02020603050405020304" pitchFamily="18" charset="0"/>
              </a:rPr>
              <a:t>Vygostky</a:t>
            </a:r>
            <a:r>
              <a:rPr lang="es-MX" dirty="0">
                <a:solidFill>
                  <a:schemeClr val="tx1"/>
                </a:solidFill>
                <a:latin typeface="Times New Roman" panose="02020603050405020304" pitchFamily="18" charset="0"/>
                <a:cs typeface="Times New Roman" panose="02020603050405020304" pitchFamily="18" charset="0"/>
              </a:rPr>
              <a:t>, la cual otorga a la interacción social una importancia relevante de cara a la construcción social de la mente humana.</a:t>
            </a:r>
          </a:p>
          <a:p>
            <a:r>
              <a:rPr lang="es-MX" dirty="0">
                <a:solidFill>
                  <a:schemeClr val="tx1"/>
                </a:solidFill>
                <a:latin typeface="Times New Roman" panose="02020603050405020304" pitchFamily="18" charset="0"/>
                <a:cs typeface="Times New Roman" panose="02020603050405020304" pitchFamily="18" charset="0"/>
              </a:rPr>
              <a:t>Vygotsky llamó la Ley Genética del Desarrollo Cultural, que establece toda función en el desarrollo cultural del niño aparece dos veces y en dos planos distintos, el primero en el nivel </a:t>
            </a:r>
            <a:r>
              <a:rPr lang="es-MX" dirty="0" err="1">
                <a:solidFill>
                  <a:schemeClr val="tx1"/>
                </a:solidFill>
                <a:latin typeface="Times New Roman" panose="02020603050405020304" pitchFamily="18" charset="0"/>
                <a:cs typeface="Times New Roman" panose="02020603050405020304" pitchFamily="18" charset="0"/>
              </a:rPr>
              <a:t>interpsicológico</a:t>
            </a:r>
            <a:r>
              <a:rPr lang="es-MX" dirty="0">
                <a:solidFill>
                  <a:schemeClr val="tx1"/>
                </a:solidFill>
                <a:latin typeface="Times New Roman" panose="02020603050405020304" pitchFamily="18" charset="0"/>
                <a:cs typeface="Times New Roman" panose="02020603050405020304" pitchFamily="18" charset="0"/>
              </a:rPr>
              <a:t> social y luego en el </a:t>
            </a:r>
            <a:r>
              <a:rPr lang="es-MX" dirty="0" err="1">
                <a:solidFill>
                  <a:schemeClr val="tx1"/>
                </a:solidFill>
                <a:latin typeface="Times New Roman" panose="02020603050405020304" pitchFamily="18" charset="0"/>
                <a:cs typeface="Times New Roman" panose="02020603050405020304" pitchFamily="18" charset="0"/>
              </a:rPr>
              <a:t>intrapsicológico</a:t>
            </a:r>
            <a:r>
              <a:rPr lang="es-MX" dirty="0">
                <a:solidFill>
                  <a:schemeClr val="tx1"/>
                </a:solidFill>
                <a:latin typeface="Times New Roman" panose="02020603050405020304" pitchFamily="18" charset="0"/>
                <a:cs typeface="Times New Roman" panose="02020603050405020304" pitchFamily="18" charset="0"/>
              </a:rPr>
              <a:t> o individual.</a:t>
            </a:r>
          </a:p>
          <a:p>
            <a:endParaRPr lang="es-MX" dirty="0"/>
          </a:p>
        </p:txBody>
      </p:sp>
      <p:pic>
        <p:nvPicPr>
          <p:cNvPr id="3074" name="Picture 2" descr="Licenciatura en Desarrollo Organizacional - Mi Universidad Culiacá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9535" y="4015695"/>
            <a:ext cx="4447411" cy="3018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384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519447"/>
            <a:ext cx="8596668" cy="1320800"/>
          </a:xfrm>
        </p:spPr>
        <p:txBody>
          <a:bodyPr>
            <a:normAutofit fontScale="90000"/>
          </a:bodyPr>
          <a:lstStyle/>
          <a:p>
            <a:pPr algn="ctr"/>
            <a:r>
              <a:rPr lang="es-MX" b="1" dirty="0">
                <a:latin typeface="Times New Roman" panose="02020603050405020304" pitchFamily="18" charset="0"/>
                <a:cs typeface="Times New Roman" panose="02020603050405020304" pitchFamily="18" charset="0"/>
              </a:rPr>
              <a:t>MECANISMOS ITERPSIICOLÓGICOS EN EL APRENDIZAJE ENTRE </a:t>
            </a:r>
            <a:r>
              <a:rPr lang="es-MX" b="1" dirty="0" smtClean="0">
                <a:latin typeface="Times New Roman" panose="02020603050405020304" pitchFamily="18" charset="0"/>
                <a:cs typeface="Times New Roman" panose="02020603050405020304" pitchFamily="18" charset="0"/>
              </a:rPr>
              <a:t>IGUALES</a:t>
            </a:r>
            <a:r>
              <a:rPr lang="es-MX" b="1" dirty="0"/>
              <a:t/>
            </a:r>
            <a:br>
              <a:rPr lang="es-MX" b="1" dirty="0"/>
            </a:br>
            <a:endParaRPr lang="es-MX" b="1" dirty="0"/>
          </a:p>
        </p:txBody>
      </p:sp>
      <p:sp>
        <p:nvSpPr>
          <p:cNvPr id="3" name="Marcador de contenido 2"/>
          <p:cNvSpPr>
            <a:spLocks noGrp="1"/>
          </p:cNvSpPr>
          <p:nvPr>
            <p:ph idx="1"/>
          </p:nvPr>
        </p:nvSpPr>
        <p:spPr>
          <a:xfrm>
            <a:off x="484150" y="1930400"/>
            <a:ext cx="9548491" cy="4433394"/>
          </a:xfrm>
        </p:spPr>
        <p:txBody>
          <a:bodyPr>
            <a:normAutofit fontScale="92500" lnSpcReduction="20000"/>
          </a:bodyPr>
          <a:lstStyle/>
          <a:p>
            <a:r>
              <a:rPr lang="es-MX" sz="2100" dirty="0" err="1">
                <a:solidFill>
                  <a:schemeClr val="tx1"/>
                </a:solidFill>
                <a:latin typeface="Times New Roman" panose="02020603050405020304" pitchFamily="18" charset="0"/>
                <a:cs typeface="Times New Roman" panose="02020603050405020304" pitchFamily="18" charset="0"/>
              </a:rPr>
              <a:t>Topping</a:t>
            </a:r>
            <a:r>
              <a:rPr lang="es-MX" sz="2100" dirty="0">
                <a:solidFill>
                  <a:schemeClr val="tx1"/>
                </a:solidFill>
                <a:latin typeface="Times New Roman" panose="02020603050405020304" pitchFamily="18" charset="0"/>
                <a:cs typeface="Times New Roman" panose="02020603050405020304" pitchFamily="18" charset="0"/>
              </a:rPr>
              <a:t> (2005) menciona que se podrían vincular en cinco categorías entre las cuales se distinguen:</a:t>
            </a:r>
          </a:p>
          <a:p>
            <a:r>
              <a:rPr lang="es-MX" sz="2100" dirty="0">
                <a:solidFill>
                  <a:schemeClr val="tx1"/>
                </a:solidFill>
                <a:latin typeface="Times New Roman" panose="02020603050405020304" pitchFamily="18" charset="0"/>
                <a:cs typeface="Times New Roman" panose="02020603050405020304" pitchFamily="18" charset="0"/>
              </a:rPr>
              <a:t>-Organización y Compromiso: Esta tiene que ver con las características organizacionales y estructurales que adoptan las interacciones entre los estudiantes.</a:t>
            </a:r>
          </a:p>
          <a:p>
            <a:r>
              <a:rPr lang="es-MX" sz="2100" dirty="0">
                <a:solidFill>
                  <a:schemeClr val="tx1"/>
                </a:solidFill>
                <a:latin typeface="Times New Roman" panose="02020603050405020304" pitchFamily="18" charset="0"/>
                <a:cs typeface="Times New Roman" panose="02020603050405020304" pitchFamily="18" charset="0"/>
              </a:rPr>
              <a:t>-Conflicto Cognitivo: Esta posee relación con el conflicto </a:t>
            </a:r>
            <a:r>
              <a:rPr lang="es-MX" sz="2100" dirty="0" err="1">
                <a:solidFill>
                  <a:schemeClr val="tx1"/>
                </a:solidFill>
                <a:latin typeface="Times New Roman" panose="02020603050405020304" pitchFamily="18" charset="0"/>
                <a:cs typeface="Times New Roman" panose="02020603050405020304" pitchFamily="18" charset="0"/>
              </a:rPr>
              <a:t>sociocognitivo</a:t>
            </a:r>
            <a:r>
              <a:rPr lang="es-MX" sz="2100" dirty="0">
                <a:solidFill>
                  <a:schemeClr val="tx1"/>
                </a:solidFill>
                <a:latin typeface="Times New Roman" panose="02020603050405020304" pitchFamily="18" charset="0"/>
                <a:cs typeface="Times New Roman" panose="02020603050405020304" pitchFamily="18" charset="0"/>
              </a:rPr>
              <a:t> relacionado con la escuela </a:t>
            </a:r>
            <a:r>
              <a:rPr lang="es-MX" sz="2100" dirty="0" err="1">
                <a:solidFill>
                  <a:schemeClr val="tx1"/>
                </a:solidFill>
                <a:latin typeface="Times New Roman" panose="02020603050405020304" pitchFamily="18" charset="0"/>
                <a:cs typeface="Times New Roman" panose="02020603050405020304" pitchFamily="18" charset="0"/>
              </a:rPr>
              <a:t>Piagetana</a:t>
            </a:r>
            <a:r>
              <a:rPr lang="es-MX" sz="2100" dirty="0">
                <a:solidFill>
                  <a:schemeClr val="tx1"/>
                </a:solidFill>
                <a:latin typeface="Times New Roman" panose="02020603050405020304" pitchFamily="18" charset="0"/>
                <a:cs typeface="Times New Roman" panose="02020603050405020304" pitchFamily="18" charset="0"/>
              </a:rPr>
              <a:t>. Desde esta perspectiva, el aprendizaje se produce cuando los estudiantes tienen la oportunidad de confrontar sus puntos de vistas moderadamente divergentes y reflexionan en conjunto.</a:t>
            </a:r>
          </a:p>
          <a:p>
            <a:r>
              <a:rPr lang="es-MX" sz="2100" dirty="0">
                <a:solidFill>
                  <a:schemeClr val="tx1"/>
                </a:solidFill>
                <a:latin typeface="Times New Roman" panose="02020603050405020304" pitchFamily="18" charset="0"/>
                <a:cs typeface="Times New Roman" panose="02020603050405020304" pitchFamily="18" charset="0"/>
              </a:rPr>
              <a:t>-Andamiaje y </a:t>
            </a:r>
            <a:r>
              <a:rPr lang="es-MX" sz="2100" dirty="0" err="1">
                <a:solidFill>
                  <a:schemeClr val="tx1"/>
                </a:solidFill>
                <a:latin typeface="Times New Roman" panose="02020603050405020304" pitchFamily="18" charset="0"/>
                <a:cs typeface="Times New Roman" panose="02020603050405020304" pitchFamily="18" charset="0"/>
              </a:rPr>
              <a:t>Gestón</a:t>
            </a:r>
            <a:r>
              <a:rPr lang="es-MX" sz="2100" dirty="0">
                <a:solidFill>
                  <a:schemeClr val="tx1"/>
                </a:solidFill>
                <a:latin typeface="Times New Roman" panose="02020603050405020304" pitchFamily="18" charset="0"/>
                <a:cs typeface="Times New Roman" panose="02020603050405020304" pitchFamily="18" charset="0"/>
              </a:rPr>
              <a:t> del error: Este posee relación con el concepto de Andamiaje y Zona de Desarrollo Próximo de la tradición </a:t>
            </a:r>
            <a:r>
              <a:rPr lang="es-MX" sz="2100" dirty="0" err="1">
                <a:solidFill>
                  <a:schemeClr val="tx1"/>
                </a:solidFill>
                <a:latin typeface="Times New Roman" panose="02020603050405020304" pitchFamily="18" charset="0"/>
                <a:cs typeface="Times New Roman" panose="02020603050405020304" pitchFamily="18" charset="0"/>
              </a:rPr>
              <a:t>Vygotskiana</a:t>
            </a:r>
            <a:r>
              <a:rPr lang="es-MX" sz="2100" dirty="0">
                <a:solidFill>
                  <a:schemeClr val="tx1"/>
                </a:solidFill>
                <a:latin typeface="Times New Roman" panose="02020603050405020304" pitchFamily="18" charset="0"/>
                <a:cs typeface="Times New Roman" panose="02020603050405020304" pitchFamily="18" charset="0"/>
              </a:rPr>
              <a:t>, los estudiantes más aventajados brindan ayudas pedagógicas precisas y ajustadas al resto de sus compañeros.</a:t>
            </a:r>
          </a:p>
          <a:p>
            <a:r>
              <a:rPr lang="es-MX" sz="2100" dirty="0">
                <a:solidFill>
                  <a:schemeClr val="tx1"/>
                </a:solidFill>
                <a:latin typeface="Times New Roman" panose="02020603050405020304" pitchFamily="18" charset="0"/>
                <a:cs typeface="Times New Roman" panose="02020603050405020304" pitchFamily="18" charset="0"/>
              </a:rPr>
              <a:t>-Comunicación: Requiere de la necesidad de que los estudiantes posean habilidades de comunicación.</a:t>
            </a:r>
          </a:p>
          <a:p>
            <a:r>
              <a:rPr lang="es-MX" sz="2100" dirty="0">
                <a:solidFill>
                  <a:schemeClr val="tx1"/>
                </a:solidFill>
                <a:latin typeface="Times New Roman" panose="02020603050405020304" pitchFamily="18" charset="0"/>
                <a:cs typeface="Times New Roman" panose="02020603050405020304" pitchFamily="18" charset="0"/>
              </a:rPr>
              <a:t>-Afecto: Los trabajos vinculados a esta categoría apuntan a la buena relación que debe presentarse entre los estudiantes que trabajan en un conjunto, donde no se distinga posición autoritaria.</a:t>
            </a:r>
          </a:p>
          <a:p>
            <a:endParaRPr lang="es-MX" dirty="0"/>
          </a:p>
        </p:txBody>
      </p:sp>
    </p:spTree>
    <p:extLst>
      <p:ext uri="{BB962C8B-B14F-4D97-AF65-F5344CB8AC3E}">
        <p14:creationId xmlns:p14="http://schemas.microsoft.com/office/powerpoint/2010/main" val="1481428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377781"/>
            <a:ext cx="8596668" cy="1320800"/>
          </a:xfrm>
        </p:spPr>
        <p:txBody>
          <a:bodyPr>
            <a:normAutofit fontScale="90000"/>
          </a:bodyPr>
          <a:lstStyle/>
          <a:p>
            <a:pPr algn="ctr"/>
            <a:r>
              <a:rPr lang="es-MX" b="1" dirty="0">
                <a:latin typeface="Times New Roman" panose="02020603050405020304" pitchFamily="18" charset="0"/>
                <a:cs typeface="Times New Roman" panose="02020603050405020304" pitchFamily="18" charset="0"/>
              </a:rPr>
              <a:t>ESTRUCTURAS DE GESTIÓN SOCIAL DEL AULA EN EL APRENDIZAJE ENTRE IGUALES</a:t>
            </a:r>
            <a:endParaRPr lang="es-MX"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3580326" y="2096194"/>
            <a:ext cx="6221709" cy="4587941"/>
          </a:xfrm>
        </p:spPr>
        <p:txBody>
          <a:bodyPr>
            <a:normAutofit/>
          </a:bodyPr>
          <a:lstStyle/>
          <a:p>
            <a:r>
              <a:rPr lang="es-MX" dirty="0">
                <a:solidFill>
                  <a:schemeClr val="tx1"/>
                </a:solidFill>
                <a:latin typeface="Times New Roman" panose="02020603050405020304" pitchFamily="18" charset="0"/>
                <a:cs typeface="Times New Roman" panose="02020603050405020304" pitchFamily="18" charset="0"/>
              </a:rPr>
              <a:t>De acuerdo con (</a:t>
            </a:r>
            <a:r>
              <a:rPr lang="es-MX" dirty="0" err="1">
                <a:solidFill>
                  <a:schemeClr val="tx1"/>
                </a:solidFill>
                <a:latin typeface="Times New Roman" panose="02020603050405020304" pitchFamily="18" charset="0"/>
                <a:cs typeface="Times New Roman" panose="02020603050405020304" pitchFamily="18" charset="0"/>
              </a:rPr>
              <a:t>Deutsch</a:t>
            </a:r>
            <a:r>
              <a:rPr lang="es-MX" dirty="0">
                <a:solidFill>
                  <a:schemeClr val="tx1"/>
                </a:solidFill>
                <a:latin typeface="Times New Roman" panose="02020603050405020304" pitchFamily="18" charset="0"/>
                <a:cs typeface="Times New Roman" panose="02020603050405020304" pitchFamily="18" charset="0"/>
              </a:rPr>
              <a:t> 1949; Johnson, Johnson y </a:t>
            </a:r>
            <a:r>
              <a:rPr lang="es-MX" dirty="0" err="1">
                <a:solidFill>
                  <a:schemeClr val="tx1"/>
                </a:solidFill>
                <a:latin typeface="Times New Roman" panose="02020603050405020304" pitchFamily="18" charset="0"/>
                <a:cs typeface="Times New Roman" panose="02020603050405020304" pitchFamily="18" charset="0"/>
              </a:rPr>
              <a:t>Holubec</a:t>
            </a:r>
            <a:r>
              <a:rPr lang="es-MX" dirty="0">
                <a:solidFill>
                  <a:schemeClr val="tx1"/>
                </a:solidFill>
                <a:latin typeface="Times New Roman" panose="02020603050405020304" pitchFamily="18" charset="0"/>
                <a:cs typeface="Times New Roman" panose="02020603050405020304" pitchFamily="18" charset="0"/>
              </a:rPr>
              <a:t> 1999) y en trabajos más recientes (</a:t>
            </a:r>
            <a:r>
              <a:rPr lang="es-MX" dirty="0" err="1">
                <a:solidFill>
                  <a:schemeClr val="tx1"/>
                </a:solidFill>
                <a:latin typeface="Times New Roman" panose="02020603050405020304" pitchFamily="18" charset="0"/>
                <a:cs typeface="Times New Roman" panose="02020603050405020304" pitchFamily="18" charset="0"/>
              </a:rPr>
              <a:t>Pojuolás</a:t>
            </a:r>
            <a:r>
              <a:rPr lang="es-MX" dirty="0">
                <a:solidFill>
                  <a:schemeClr val="tx1"/>
                </a:solidFill>
                <a:latin typeface="Times New Roman" panose="02020603050405020304" pitchFamily="18" charset="0"/>
                <a:cs typeface="Times New Roman" panose="02020603050405020304" pitchFamily="18" charset="0"/>
              </a:rPr>
              <a:t>, 2007), dentro del aprendizaje entre iguales podemos distinguir tres formas de organización social del aula, entre estas tenemos:</a:t>
            </a:r>
          </a:p>
          <a:p>
            <a:r>
              <a:rPr lang="es-MX" dirty="0">
                <a:solidFill>
                  <a:schemeClr val="tx1"/>
                </a:solidFill>
                <a:latin typeface="Times New Roman" panose="02020603050405020304" pitchFamily="18" charset="0"/>
                <a:cs typeface="Times New Roman" panose="02020603050405020304" pitchFamily="18" charset="0"/>
              </a:rPr>
              <a:t>-Situaciones Cooperativas: Se refieren a un tipo de estructura cooperativa de las actividades que desarrollan en una clase, lleva a los alumnos a contar unos con otros, a colaborar y ayudarse mutuamente </a:t>
            </a:r>
            <a:r>
              <a:rPr lang="es-MX" dirty="0" err="1">
                <a:solidFill>
                  <a:schemeClr val="tx1"/>
                </a:solidFill>
                <a:latin typeface="Times New Roman" panose="02020603050405020304" pitchFamily="18" charset="0"/>
                <a:cs typeface="Times New Roman" panose="02020603050405020304" pitchFamily="18" charset="0"/>
              </a:rPr>
              <a:t>Poujás</a:t>
            </a:r>
            <a:r>
              <a:rPr lang="es-MX" dirty="0">
                <a:solidFill>
                  <a:schemeClr val="tx1"/>
                </a:solidFill>
                <a:latin typeface="Times New Roman" panose="02020603050405020304" pitchFamily="18" charset="0"/>
                <a:cs typeface="Times New Roman" panose="02020603050405020304" pitchFamily="18" charset="0"/>
              </a:rPr>
              <a:t> y Lago (2007)</a:t>
            </a:r>
          </a:p>
          <a:p>
            <a:r>
              <a:rPr lang="es-MX" dirty="0">
                <a:solidFill>
                  <a:schemeClr val="tx1"/>
                </a:solidFill>
                <a:latin typeface="Times New Roman" panose="02020603050405020304" pitchFamily="18" charset="0"/>
                <a:cs typeface="Times New Roman" panose="02020603050405020304" pitchFamily="18" charset="0"/>
              </a:rPr>
              <a:t>-Situaciones Competitivas: En esta no todos pueden ganar. Estas se caracterizan por el hecho de que los estudiantes alcanzas sus objetivos, en la medida en que los demás no alcancen los propios.</a:t>
            </a:r>
          </a:p>
          <a:p>
            <a:r>
              <a:rPr lang="es-MX" dirty="0">
                <a:solidFill>
                  <a:schemeClr val="tx1"/>
                </a:solidFill>
                <a:latin typeface="Times New Roman" panose="02020603050405020304" pitchFamily="18" charset="0"/>
                <a:cs typeface="Times New Roman" panose="02020603050405020304" pitchFamily="18" charset="0"/>
              </a:rPr>
              <a:t>Como se ha expuesto, los tipos de interacción que puedes suscitarse entre estudiantes en una clase son variadas y persiguen distintos objetivos.</a:t>
            </a:r>
          </a:p>
          <a:p>
            <a:endParaRPr lang="es-MX" dirty="0"/>
          </a:p>
        </p:txBody>
      </p:sp>
      <p:pic>
        <p:nvPicPr>
          <p:cNvPr id="4100" name="Picture 4" descr="Consejo Escolar de H. Yrigoyen: 15 de Octubre Día de la Cooperación Escol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820" y="2752523"/>
            <a:ext cx="3348506" cy="2334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03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a:latin typeface="Times New Roman" panose="02020603050405020304" pitchFamily="18" charset="0"/>
                <a:cs typeface="Times New Roman" panose="02020603050405020304" pitchFamily="18" charset="0"/>
              </a:rPr>
              <a:t>DIMENSIONES DEL APRENDIZAJE ENTRE IGUALES</a:t>
            </a:r>
            <a:endParaRPr lang="es-MX"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999912" y="2212105"/>
            <a:ext cx="7951511" cy="4356121"/>
          </a:xfrm>
        </p:spPr>
        <p:txBody>
          <a:bodyPr>
            <a:normAutofit fontScale="92500" lnSpcReduction="10000"/>
          </a:bodyPr>
          <a:lstStyle/>
          <a:p>
            <a:r>
              <a:rPr lang="es-MX" sz="1900" dirty="0">
                <a:solidFill>
                  <a:schemeClr val="tx1"/>
                </a:solidFill>
                <a:latin typeface="Times New Roman" panose="02020603050405020304" pitchFamily="18" charset="0"/>
                <a:cs typeface="Times New Roman" panose="02020603050405020304" pitchFamily="18" charset="0"/>
              </a:rPr>
              <a:t>En cuanto a las formas de organización de la actividad por parte de los alumnos en situaciones cooperativas y haciendo referencia a los principios señalados por Damon y </a:t>
            </a:r>
            <a:r>
              <a:rPr lang="es-MX" sz="1900" dirty="0" err="1">
                <a:solidFill>
                  <a:schemeClr val="tx1"/>
                </a:solidFill>
                <a:latin typeface="Times New Roman" panose="02020603050405020304" pitchFamily="18" charset="0"/>
                <a:cs typeface="Times New Roman" panose="02020603050405020304" pitchFamily="18" charset="0"/>
              </a:rPr>
              <a:t>Phelps</a:t>
            </a:r>
            <a:r>
              <a:rPr lang="es-MX" sz="1900" dirty="0">
                <a:solidFill>
                  <a:schemeClr val="tx1"/>
                </a:solidFill>
                <a:latin typeface="Times New Roman" panose="02020603050405020304" pitchFamily="18" charset="0"/>
                <a:cs typeface="Times New Roman" panose="02020603050405020304" pitchFamily="18" charset="0"/>
              </a:rPr>
              <a:t> (1989), se identifican las siguientes:</a:t>
            </a:r>
          </a:p>
          <a:p>
            <a:r>
              <a:rPr lang="es-MX" sz="1900" dirty="0">
                <a:solidFill>
                  <a:schemeClr val="tx1"/>
                </a:solidFill>
                <a:latin typeface="Times New Roman" panose="02020603050405020304" pitchFamily="18" charset="0"/>
                <a:cs typeface="Times New Roman" panose="02020603050405020304" pitchFamily="18" charset="0"/>
              </a:rPr>
              <a:t>-Colaboración entre iguales: Se da cuando dos o más alumnos de niveles similares trabajan en forma colaborativa de una forma constante.</a:t>
            </a:r>
          </a:p>
          <a:p>
            <a:r>
              <a:rPr lang="es-MX" sz="1900" dirty="0">
                <a:solidFill>
                  <a:schemeClr val="tx1"/>
                </a:solidFill>
                <a:latin typeface="Times New Roman" panose="02020603050405020304" pitchFamily="18" charset="0"/>
                <a:cs typeface="Times New Roman" panose="02020603050405020304" pitchFamily="18" charset="0"/>
              </a:rPr>
              <a:t>-Aprendizaje Cooperativo: Consiste en la realización por parte de los estudiantes de tareas o actividades preestablecidas, en la que se presentan formas de interacción que permiten la discusión, planificación y distribución de las responsabilidades.</a:t>
            </a:r>
          </a:p>
          <a:p>
            <a:r>
              <a:rPr lang="es-MX" sz="1900" dirty="0">
                <a:solidFill>
                  <a:schemeClr val="tx1"/>
                </a:solidFill>
                <a:latin typeface="Times New Roman" panose="02020603050405020304" pitchFamily="18" charset="0"/>
                <a:cs typeface="Times New Roman" panose="02020603050405020304" pitchFamily="18" charset="0"/>
              </a:rPr>
              <a:t>-Tutoría entre iguales: En esta, un alumno considerado como experto en algún campo o contenido especifico instruye a otro.</a:t>
            </a:r>
          </a:p>
          <a:p>
            <a:r>
              <a:rPr lang="es-MX" sz="1900" dirty="0">
                <a:solidFill>
                  <a:schemeClr val="tx1"/>
                </a:solidFill>
                <a:latin typeface="Times New Roman" panose="02020603050405020304" pitchFamily="18" charset="0"/>
                <a:cs typeface="Times New Roman" panose="02020603050405020304" pitchFamily="18" charset="0"/>
              </a:rPr>
              <a:t>Se infiere que el aprendizaje entre iguales posee distintas estructuras de organización, las cuales van desde la colaboración, en la que se plantean agrupamientos de estudiantes con el propósito de resolver tareas de aprendizaje, hasta la cooperación y tutoría.</a:t>
            </a:r>
          </a:p>
          <a:p>
            <a:endParaRPr lang="es-MX" dirty="0"/>
          </a:p>
        </p:txBody>
      </p:sp>
    </p:spTree>
    <p:extLst>
      <p:ext uri="{BB962C8B-B14F-4D97-AF65-F5344CB8AC3E}">
        <p14:creationId xmlns:p14="http://schemas.microsoft.com/office/powerpoint/2010/main" val="3687098371"/>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TM02900688[[fn=Faceta]]</Template>
  <TotalTime>24</TotalTime>
  <Words>1055</Words>
  <Application>Microsoft Office PowerPoint</Application>
  <PresentationFormat>Panorámica</PresentationFormat>
  <Paragraphs>50</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Times New Roman</vt:lpstr>
      <vt:lpstr>Trebuchet MS</vt:lpstr>
      <vt:lpstr>Wingdings 3</vt:lpstr>
      <vt:lpstr>Faceta</vt:lpstr>
      <vt:lpstr>ESCUELA NORMAL DE EDUCACIÓN PREESCOLAR</vt:lpstr>
      <vt:lpstr>LECTURA 1  Interacción entre iguales y aprendizaje. Una perspectiva de investigación” de Juan Antonio Elices, Maximiliano del Caño y Miguel Ángel Verdugo.</vt:lpstr>
      <vt:lpstr>LA RELACIÓN ENTRE IGUALES. SU RELACIÓN CON EL APRENDIZAJE. </vt:lpstr>
      <vt:lpstr>INTERACCIÓN ENTRE IGUALES Y DESARROLLO COGNITIVO </vt:lpstr>
      <vt:lpstr>LECTURA 2  Aprendizaje entre Iguales y aprendizaje Cooperativo Principios Psicopedagógicos y todos de Enseñanza” de Giovanni Sánchez Chacón.</vt:lpstr>
      <vt:lpstr>Presentación de PowerPoint</vt:lpstr>
      <vt:lpstr>MECANISMOS ITERPSIICOLÓGICOS EN EL APRENDIZAJE ENTRE IGUALES </vt:lpstr>
      <vt:lpstr>ESTRUCTURAS DE GESTIÓN SOCIAL DEL AULA EN EL APRENDIZAJE ENTRE IGUALES</vt:lpstr>
      <vt:lpstr>DIMENSIONES DEL APRENDIZAJE ENTRE IGUALES</vt:lpstr>
      <vt:lpstr>FUNDAMENTOS TEORÍCOS DEL APRENDIZAJE COOPERATIVO. </vt:lpstr>
      <vt:lpstr>BIBLIOGRAFÍA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Mariana Paola Pardo</dc:creator>
  <cp:lastModifiedBy>Mariana Paola Pardo</cp:lastModifiedBy>
  <cp:revision>3</cp:revision>
  <dcterms:created xsi:type="dcterms:W3CDTF">2021-11-11T03:07:32Z</dcterms:created>
  <dcterms:modified xsi:type="dcterms:W3CDTF">2021-11-11T03:32:06Z</dcterms:modified>
</cp:coreProperties>
</file>