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Bubblegum Sans"/>
      <p:regular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2A3A49-C692-40C4-85AA-89DC25AE3ECA}">
  <a:tblStyle styleId="{842A3A49-C692-40C4-85AA-89DC25AE3EC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ubblegumSans-regular.fntdata"/><Relationship Id="rId25" Type="http://schemas.openxmlformats.org/officeDocument/2006/relationships/slide" Target="slides/slide19.xml"/><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a674e205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fa674e205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a63f2f6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fa63f2f6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138fa4361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138fa4361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a63f2f6b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a63f2f6b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fa63f2f6b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fa63f2f6b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a63f2f6b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a63f2f6b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fa63f2f6b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fa63f2f6b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a63f2f6b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a63f2f6b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fa63f2f6b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fa63f2f6b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a674e205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a674e205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138fa43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138fa43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138fa436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138fa436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a674e205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fa674e205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fa674e205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fa674e205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a674e205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a674e205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a674e205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a674e205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a674e205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fa674e205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a674e205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fa674e205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BB"/>
        </a:solidFill>
      </p:bgPr>
    </p:bg>
    <p:spTree>
      <p:nvGrpSpPr>
        <p:cNvPr id="53" name="Shape 53"/>
        <p:cNvGrpSpPr/>
        <p:nvPr/>
      </p:nvGrpSpPr>
      <p:grpSpPr>
        <a:xfrm>
          <a:off x="0" y="0"/>
          <a:ext cx="0" cy="0"/>
          <a:chOff x="0" y="0"/>
          <a:chExt cx="0" cy="0"/>
        </a:xfrm>
      </p:grpSpPr>
      <p:sp>
        <p:nvSpPr>
          <p:cNvPr id="54" name="Google Shape;54;p13"/>
          <p:cNvSpPr/>
          <p:nvPr/>
        </p:nvSpPr>
        <p:spPr>
          <a:xfrm>
            <a:off x="3843" y="60600"/>
            <a:ext cx="2023425" cy="1947975"/>
          </a:xfrm>
          <a:custGeom>
            <a:rect b="b" l="l" r="r" t="t"/>
            <a:pathLst>
              <a:path extrusionOk="0" h="77919" w="80937">
                <a:moveTo>
                  <a:pt x="23337" y="10100"/>
                </a:moveTo>
                <a:cubicBezTo>
                  <a:pt x="29482" y="5245"/>
                  <a:pt x="29103" y="5093"/>
                  <a:pt x="36993" y="3727"/>
                </a:cubicBezTo>
                <a:cubicBezTo>
                  <a:pt x="44883" y="2361"/>
                  <a:pt x="63393" y="-2494"/>
                  <a:pt x="70676" y="1906"/>
                </a:cubicBezTo>
                <a:cubicBezTo>
                  <a:pt x="77959" y="6306"/>
                  <a:pt x="81676" y="18065"/>
                  <a:pt x="80690" y="30127"/>
                </a:cubicBezTo>
                <a:cubicBezTo>
                  <a:pt x="79704" y="42189"/>
                  <a:pt x="75303" y="67528"/>
                  <a:pt x="64758" y="74280"/>
                </a:cubicBezTo>
                <a:cubicBezTo>
                  <a:pt x="54213" y="81032"/>
                  <a:pt x="28193" y="77542"/>
                  <a:pt x="17420" y="70638"/>
                </a:cubicBezTo>
                <a:cubicBezTo>
                  <a:pt x="6648" y="63734"/>
                  <a:pt x="-863" y="42948"/>
                  <a:pt x="123" y="32858"/>
                </a:cubicBezTo>
                <a:cubicBezTo>
                  <a:pt x="1109" y="22768"/>
                  <a:pt x="17192" y="14955"/>
                  <a:pt x="23337" y="10100"/>
                </a:cubicBezTo>
                <a:close/>
              </a:path>
            </a:pathLst>
          </a:custGeom>
          <a:solidFill>
            <a:srgbClr val="D84C36"/>
          </a:solidFill>
          <a:ln>
            <a:noFill/>
          </a:ln>
        </p:spPr>
      </p:sp>
      <p:sp>
        <p:nvSpPr>
          <p:cNvPr id="55" name="Google Shape;55;p13"/>
          <p:cNvSpPr/>
          <p:nvPr/>
        </p:nvSpPr>
        <p:spPr>
          <a:xfrm rot="-4057456">
            <a:off x="6571584" y="3158350"/>
            <a:ext cx="2651945" cy="1940837"/>
          </a:xfrm>
          <a:custGeom>
            <a:rect b="b" l="l" r="r" t="t"/>
            <a:pathLst>
              <a:path extrusionOk="0" h="98485" w="124750">
                <a:moveTo>
                  <a:pt x="30459" y="398"/>
                </a:moveTo>
                <a:cubicBezTo>
                  <a:pt x="48970" y="1991"/>
                  <a:pt x="98281" y="16708"/>
                  <a:pt x="113302" y="29074"/>
                </a:cubicBezTo>
                <a:cubicBezTo>
                  <a:pt x="128323" y="41440"/>
                  <a:pt x="125970" y="63440"/>
                  <a:pt x="120584" y="74592"/>
                </a:cubicBezTo>
                <a:cubicBezTo>
                  <a:pt x="115198" y="85744"/>
                  <a:pt x="100708" y="105165"/>
                  <a:pt x="80984" y="95985"/>
                </a:cubicBezTo>
                <a:cubicBezTo>
                  <a:pt x="61260" y="86806"/>
                  <a:pt x="10659" y="35446"/>
                  <a:pt x="2238" y="19515"/>
                </a:cubicBezTo>
                <a:cubicBezTo>
                  <a:pt x="-6183" y="3584"/>
                  <a:pt x="11948" y="-1195"/>
                  <a:pt x="30459" y="398"/>
                </a:cubicBezTo>
                <a:close/>
              </a:path>
            </a:pathLst>
          </a:custGeom>
          <a:solidFill>
            <a:srgbClr val="6AA84F"/>
          </a:solidFill>
          <a:ln>
            <a:noFill/>
          </a:ln>
        </p:spPr>
      </p:sp>
      <p:sp>
        <p:nvSpPr>
          <p:cNvPr id="56" name="Google Shape;56;p13"/>
          <p:cNvSpPr/>
          <p:nvPr/>
        </p:nvSpPr>
        <p:spPr>
          <a:xfrm>
            <a:off x="3850" y="3372726"/>
            <a:ext cx="1697027" cy="1770769"/>
          </a:xfrm>
          <a:custGeom>
            <a:rect b="b" l="l" r="r" t="t"/>
            <a:pathLst>
              <a:path extrusionOk="0" h="60261" w="60809">
                <a:moveTo>
                  <a:pt x="15263" y="6580"/>
                </a:moveTo>
                <a:cubicBezTo>
                  <a:pt x="10180" y="13408"/>
                  <a:pt x="-3931" y="37456"/>
                  <a:pt x="1152" y="46180"/>
                </a:cubicBezTo>
                <a:cubicBezTo>
                  <a:pt x="6235" y="54904"/>
                  <a:pt x="35822" y="63553"/>
                  <a:pt x="45760" y="58925"/>
                </a:cubicBezTo>
                <a:cubicBezTo>
                  <a:pt x="55698" y="54297"/>
                  <a:pt x="60553" y="24787"/>
                  <a:pt x="60780" y="18414"/>
                </a:cubicBezTo>
                <a:cubicBezTo>
                  <a:pt x="61008" y="12042"/>
                  <a:pt x="49249" y="23649"/>
                  <a:pt x="47125" y="20690"/>
                </a:cubicBezTo>
                <a:cubicBezTo>
                  <a:pt x="45001" y="17731"/>
                  <a:pt x="50614" y="3241"/>
                  <a:pt x="48035" y="662"/>
                </a:cubicBezTo>
                <a:cubicBezTo>
                  <a:pt x="45456" y="-1917"/>
                  <a:pt x="37111" y="4228"/>
                  <a:pt x="31649" y="5214"/>
                </a:cubicBezTo>
                <a:cubicBezTo>
                  <a:pt x="26187" y="6200"/>
                  <a:pt x="20346" y="-248"/>
                  <a:pt x="15263" y="6580"/>
                </a:cubicBezTo>
                <a:close/>
              </a:path>
            </a:pathLst>
          </a:custGeom>
          <a:solidFill>
            <a:srgbClr val="FFD966"/>
          </a:solidFill>
          <a:ln>
            <a:noFill/>
          </a:ln>
        </p:spPr>
      </p:sp>
      <p:sp>
        <p:nvSpPr>
          <p:cNvPr id="57" name="Google Shape;57;p13"/>
          <p:cNvSpPr/>
          <p:nvPr/>
        </p:nvSpPr>
        <p:spPr>
          <a:xfrm>
            <a:off x="6821512" y="243193"/>
            <a:ext cx="2271300" cy="1230300"/>
          </a:xfrm>
          <a:custGeom>
            <a:rect b="b" l="l" r="r" t="t"/>
            <a:pathLst>
              <a:path extrusionOk="0" h="49212" w="90852">
                <a:moveTo>
                  <a:pt x="72577" y="2622"/>
                </a:moveTo>
                <a:cubicBezTo>
                  <a:pt x="61653" y="-2688"/>
                  <a:pt x="34949" y="1561"/>
                  <a:pt x="24783" y="5809"/>
                </a:cubicBezTo>
                <a:cubicBezTo>
                  <a:pt x="14617" y="10057"/>
                  <a:pt x="15604" y="20905"/>
                  <a:pt x="11583" y="28112"/>
                </a:cubicBezTo>
                <a:cubicBezTo>
                  <a:pt x="7562" y="35319"/>
                  <a:pt x="-2603" y="47761"/>
                  <a:pt x="659" y="49051"/>
                </a:cubicBezTo>
                <a:cubicBezTo>
                  <a:pt x="3921" y="50341"/>
                  <a:pt x="22053" y="38429"/>
                  <a:pt x="31156" y="35850"/>
                </a:cubicBezTo>
                <a:cubicBezTo>
                  <a:pt x="40260" y="33271"/>
                  <a:pt x="45418" y="33272"/>
                  <a:pt x="55280" y="33575"/>
                </a:cubicBezTo>
                <a:cubicBezTo>
                  <a:pt x="65142" y="33879"/>
                  <a:pt x="87446" y="42830"/>
                  <a:pt x="90329" y="37671"/>
                </a:cubicBezTo>
                <a:cubicBezTo>
                  <a:pt x="93212" y="32512"/>
                  <a:pt x="83501" y="7932"/>
                  <a:pt x="72577" y="2622"/>
                </a:cubicBezTo>
                <a:close/>
              </a:path>
            </a:pathLst>
          </a:custGeom>
          <a:solidFill>
            <a:srgbClr val="F6B26B"/>
          </a:solidFill>
          <a:ln>
            <a:noFill/>
          </a:ln>
        </p:spPr>
      </p:sp>
      <p:sp>
        <p:nvSpPr>
          <p:cNvPr id="58" name="Google Shape;58;p13"/>
          <p:cNvSpPr/>
          <p:nvPr/>
        </p:nvSpPr>
        <p:spPr>
          <a:xfrm rot="3345796">
            <a:off x="4316593" y="104480"/>
            <a:ext cx="903828" cy="1507714"/>
          </a:xfrm>
          <a:custGeom>
            <a:rect b="b" l="l" r="r" t="t"/>
            <a:pathLst>
              <a:path extrusionOk="0" h="60310" w="36154">
                <a:moveTo>
                  <a:pt x="29691" y="18140"/>
                </a:moveTo>
                <a:cubicBezTo>
                  <a:pt x="27339" y="27850"/>
                  <a:pt x="25898" y="55616"/>
                  <a:pt x="21043" y="59561"/>
                </a:cubicBezTo>
                <a:cubicBezTo>
                  <a:pt x="16188" y="63506"/>
                  <a:pt x="2533" y="50761"/>
                  <a:pt x="560" y="41809"/>
                </a:cubicBezTo>
                <a:cubicBezTo>
                  <a:pt x="-1412" y="32857"/>
                  <a:pt x="3443" y="12602"/>
                  <a:pt x="9208" y="5850"/>
                </a:cubicBezTo>
                <a:cubicBezTo>
                  <a:pt x="14974" y="-902"/>
                  <a:pt x="31739" y="-749"/>
                  <a:pt x="35153" y="1299"/>
                </a:cubicBezTo>
                <a:cubicBezTo>
                  <a:pt x="38567" y="3347"/>
                  <a:pt x="32043" y="8430"/>
                  <a:pt x="29691" y="18140"/>
                </a:cubicBezTo>
                <a:close/>
              </a:path>
            </a:pathLst>
          </a:custGeom>
          <a:solidFill>
            <a:srgbClr val="76A5AF"/>
          </a:solidFill>
          <a:ln>
            <a:noFill/>
          </a:ln>
        </p:spPr>
      </p:sp>
      <p:sp>
        <p:nvSpPr>
          <p:cNvPr id="59" name="Google Shape;59;p13"/>
          <p:cNvSpPr/>
          <p:nvPr/>
        </p:nvSpPr>
        <p:spPr>
          <a:xfrm>
            <a:off x="3783585" y="3509455"/>
            <a:ext cx="960925" cy="1238625"/>
          </a:xfrm>
          <a:custGeom>
            <a:rect b="b" l="l" r="r" t="t"/>
            <a:pathLst>
              <a:path extrusionOk="0" h="49545" w="38437">
                <a:moveTo>
                  <a:pt x="10658" y="7636"/>
                </a:moveTo>
                <a:cubicBezTo>
                  <a:pt x="8231" y="15071"/>
                  <a:pt x="-2694" y="39119"/>
                  <a:pt x="644" y="45415"/>
                </a:cubicBezTo>
                <a:cubicBezTo>
                  <a:pt x="3982" y="51712"/>
                  <a:pt x="24540" y="49815"/>
                  <a:pt x="30685" y="45415"/>
                </a:cubicBezTo>
                <a:cubicBezTo>
                  <a:pt x="36830" y="41015"/>
                  <a:pt x="40092" y="26450"/>
                  <a:pt x="37513" y="19015"/>
                </a:cubicBezTo>
                <a:cubicBezTo>
                  <a:pt x="34934" y="11581"/>
                  <a:pt x="19685" y="2705"/>
                  <a:pt x="15209" y="808"/>
                </a:cubicBezTo>
                <a:cubicBezTo>
                  <a:pt x="10733" y="-1088"/>
                  <a:pt x="13086" y="202"/>
                  <a:pt x="10658" y="7636"/>
                </a:cubicBezTo>
                <a:close/>
              </a:path>
            </a:pathLst>
          </a:custGeom>
          <a:solidFill>
            <a:srgbClr val="6D9EEB"/>
          </a:solidFill>
          <a:ln>
            <a:noFill/>
          </a:ln>
        </p:spPr>
      </p:sp>
      <p:sp>
        <p:nvSpPr>
          <p:cNvPr id="60" name="Google Shape;60;p13"/>
          <p:cNvSpPr/>
          <p:nvPr/>
        </p:nvSpPr>
        <p:spPr>
          <a:xfrm>
            <a:off x="5580298" y="2131789"/>
            <a:ext cx="1309450" cy="1119750"/>
          </a:xfrm>
          <a:custGeom>
            <a:rect b="b" l="l" r="r" t="t"/>
            <a:pathLst>
              <a:path extrusionOk="0" h="44790" w="52378">
                <a:moveTo>
                  <a:pt x="21630" y="4684"/>
                </a:moveTo>
                <a:cubicBezTo>
                  <a:pt x="12982" y="9843"/>
                  <a:pt x="-1660" y="28809"/>
                  <a:pt x="237" y="35181"/>
                </a:cubicBezTo>
                <a:cubicBezTo>
                  <a:pt x="2134" y="41554"/>
                  <a:pt x="24362" y="48078"/>
                  <a:pt x="33010" y="42919"/>
                </a:cubicBezTo>
                <a:cubicBezTo>
                  <a:pt x="41658" y="37760"/>
                  <a:pt x="54024" y="10602"/>
                  <a:pt x="52127" y="4229"/>
                </a:cubicBezTo>
                <a:cubicBezTo>
                  <a:pt x="50230" y="-2143"/>
                  <a:pt x="30278" y="-475"/>
                  <a:pt x="21630" y="4684"/>
                </a:cubicBezTo>
                <a:close/>
              </a:path>
            </a:pathLst>
          </a:custGeom>
          <a:solidFill>
            <a:srgbClr val="8E7CC3"/>
          </a:solidFill>
          <a:ln>
            <a:noFill/>
          </a:ln>
        </p:spPr>
      </p:sp>
      <p:sp>
        <p:nvSpPr>
          <p:cNvPr id="61" name="Google Shape;61;p13"/>
          <p:cNvSpPr/>
          <p:nvPr/>
        </p:nvSpPr>
        <p:spPr>
          <a:xfrm>
            <a:off x="2960181" y="1212950"/>
            <a:ext cx="373125" cy="1567825"/>
          </a:xfrm>
          <a:custGeom>
            <a:rect b="b" l="l" r="r" t="t"/>
            <a:pathLst>
              <a:path extrusionOk="0" h="62713" w="14925">
                <a:moveTo>
                  <a:pt x="3300" y="9524"/>
                </a:moveTo>
                <a:cubicBezTo>
                  <a:pt x="1555" y="15138"/>
                  <a:pt x="-113" y="27655"/>
                  <a:pt x="114" y="36379"/>
                </a:cubicBezTo>
                <a:cubicBezTo>
                  <a:pt x="342" y="45103"/>
                  <a:pt x="2238" y="59441"/>
                  <a:pt x="4665" y="61869"/>
                </a:cubicBezTo>
                <a:cubicBezTo>
                  <a:pt x="7093" y="64297"/>
                  <a:pt x="13693" y="60807"/>
                  <a:pt x="14679" y="50945"/>
                </a:cubicBezTo>
                <a:cubicBezTo>
                  <a:pt x="15665" y="41083"/>
                  <a:pt x="12480" y="9600"/>
                  <a:pt x="10583" y="2696"/>
                </a:cubicBezTo>
                <a:cubicBezTo>
                  <a:pt x="8687" y="-4207"/>
                  <a:pt x="5045" y="3910"/>
                  <a:pt x="3300" y="9524"/>
                </a:cubicBezTo>
                <a:close/>
              </a:path>
            </a:pathLst>
          </a:custGeom>
          <a:solidFill>
            <a:srgbClr val="E06666"/>
          </a:solidFill>
          <a:ln>
            <a:noFill/>
          </a:ln>
        </p:spPr>
      </p:sp>
      <p:sp>
        <p:nvSpPr>
          <p:cNvPr id="62" name="Google Shape;62;p13"/>
          <p:cNvSpPr/>
          <p:nvPr/>
        </p:nvSpPr>
        <p:spPr>
          <a:xfrm>
            <a:off x="1674972" y="2565276"/>
            <a:ext cx="465675" cy="426000"/>
          </a:xfrm>
          <a:custGeom>
            <a:rect b="b" l="l" r="r" t="t"/>
            <a:pathLst>
              <a:path extrusionOk="0" h="17040" w="18627">
                <a:moveTo>
                  <a:pt x="3511" y="38"/>
                </a:moveTo>
                <a:cubicBezTo>
                  <a:pt x="628" y="190"/>
                  <a:pt x="-1268" y="13087"/>
                  <a:pt x="1235" y="15514"/>
                </a:cubicBezTo>
                <a:cubicBezTo>
                  <a:pt x="3739" y="17942"/>
                  <a:pt x="18153" y="17182"/>
                  <a:pt x="18532" y="14603"/>
                </a:cubicBezTo>
                <a:cubicBezTo>
                  <a:pt x="18911" y="12024"/>
                  <a:pt x="6394" y="-114"/>
                  <a:pt x="3511" y="38"/>
                </a:cubicBezTo>
                <a:close/>
              </a:path>
            </a:pathLst>
          </a:custGeom>
          <a:solidFill>
            <a:srgbClr val="BFE47E"/>
          </a:solidFill>
          <a:ln>
            <a:noFill/>
          </a:ln>
        </p:spPr>
      </p:sp>
      <p:sp>
        <p:nvSpPr>
          <p:cNvPr id="63" name="Google Shape;63;p13"/>
          <p:cNvSpPr/>
          <p:nvPr/>
        </p:nvSpPr>
        <p:spPr>
          <a:xfrm>
            <a:off x="2452343" y="4147239"/>
            <a:ext cx="621650" cy="420750"/>
          </a:xfrm>
          <a:custGeom>
            <a:rect b="b" l="l" r="r" t="t"/>
            <a:pathLst>
              <a:path extrusionOk="0" h="16830" w="24866">
                <a:moveTo>
                  <a:pt x="6099" y="28"/>
                </a:moveTo>
                <a:cubicBezTo>
                  <a:pt x="2154" y="-199"/>
                  <a:pt x="-2018" y="11560"/>
                  <a:pt x="1092" y="14139"/>
                </a:cubicBezTo>
                <a:cubicBezTo>
                  <a:pt x="4202" y="16718"/>
                  <a:pt x="23927" y="17856"/>
                  <a:pt x="24761" y="15504"/>
                </a:cubicBezTo>
                <a:cubicBezTo>
                  <a:pt x="25596" y="13152"/>
                  <a:pt x="10044" y="256"/>
                  <a:pt x="6099" y="28"/>
                </a:cubicBezTo>
                <a:close/>
              </a:path>
            </a:pathLst>
          </a:custGeom>
          <a:solidFill>
            <a:srgbClr val="FA8449"/>
          </a:solidFill>
          <a:ln>
            <a:noFill/>
          </a:ln>
        </p:spPr>
      </p:sp>
      <p:sp>
        <p:nvSpPr>
          <p:cNvPr id="64" name="Google Shape;64;p13"/>
          <p:cNvSpPr/>
          <p:nvPr/>
        </p:nvSpPr>
        <p:spPr>
          <a:xfrm>
            <a:off x="6322581" y="387351"/>
            <a:ext cx="310775" cy="511800"/>
          </a:xfrm>
          <a:custGeom>
            <a:rect b="b" l="l" r="r" t="t"/>
            <a:pathLst>
              <a:path extrusionOk="0" h="20472" w="12431">
                <a:moveTo>
                  <a:pt x="11967" y="671"/>
                </a:moveTo>
                <a:cubicBezTo>
                  <a:pt x="13408" y="3023"/>
                  <a:pt x="10753" y="19334"/>
                  <a:pt x="8781" y="20244"/>
                </a:cubicBezTo>
                <a:cubicBezTo>
                  <a:pt x="6809" y="21154"/>
                  <a:pt x="-398" y="9395"/>
                  <a:pt x="133" y="6133"/>
                </a:cubicBezTo>
                <a:cubicBezTo>
                  <a:pt x="664" y="2871"/>
                  <a:pt x="10526" y="-1681"/>
                  <a:pt x="11967" y="671"/>
                </a:cubicBezTo>
                <a:close/>
              </a:path>
            </a:pathLst>
          </a:custGeom>
          <a:solidFill>
            <a:srgbClr val="D583AC"/>
          </a:solidFill>
          <a:ln>
            <a:noFill/>
          </a:ln>
        </p:spPr>
      </p:sp>
      <p:sp>
        <p:nvSpPr>
          <p:cNvPr id="65" name="Google Shape;65;p13"/>
          <p:cNvSpPr/>
          <p:nvPr/>
        </p:nvSpPr>
        <p:spPr>
          <a:xfrm>
            <a:off x="4608070" y="1947466"/>
            <a:ext cx="458500" cy="448050"/>
          </a:xfrm>
          <a:custGeom>
            <a:rect b="b" l="l" r="r" t="t"/>
            <a:pathLst>
              <a:path extrusionOk="0" h="17922" w="18340">
                <a:moveTo>
                  <a:pt x="7719" y="1991"/>
                </a:moveTo>
                <a:cubicBezTo>
                  <a:pt x="4760" y="4646"/>
                  <a:pt x="-1309" y="17922"/>
                  <a:pt x="436" y="17922"/>
                </a:cubicBezTo>
                <a:cubicBezTo>
                  <a:pt x="2181" y="17922"/>
                  <a:pt x="16974" y="4646"/>
                  <a:pt x="18188" y="1991"/>
                </a:cubicBezTo>
                <a:cubicBezTo>
                  <a:pt x="19402" y="-664"/>
                  <a:pt x="10678" y="-664"/>
                  <a:pt x="7719" y="1991"/>
                </a:cubicBezTo>
                <a:close/>
              </a:path>
            </a:pathLst>
          </a:custGeom>
          <a:solidFill>
            <a:srgbClr val="F5F552"/>
          </a:solidFill>
          <a:ln>
            <a:noFill/>
          </a:ln>
        </p:spPr>
      </p:sp>
      <p:sp>
        <p:nvSpPr>
          <p:cNvPr id="66" name="Google Shape;66;p13"/>
          <p:cNvSpPr/>
          <p:nvPr/>
        </p:nvSpPr>
        <p:spPr>
          <a:xfrm>
            <a:off x="2892615" y="169662"/>
            <a:ext cx="494600" cy="349200"/>
          </a:xfrm>
          <a:custGeom>
            <a:rect b="b" l="l" r="r" t="t"/>
            <a:pathLst>
              <a:path extrusionOk="0" h="13968" w="19784">
                <a:moveTo>
                  <a:pt x="19440" y="2096"/>
                </a:moveTo>
                <a:cubicBezTo>
                  <a:pt x="21337" y="4220"/>
                  <a:pt x="14888" y="14083"/>
                  <a:pt x="11702" y="13931"/>
                </a:cubicBezTo>
                <a:cubicBezTo>
                  <a:pt x="8516" y="13779"/>
                  <a:pt x="-968" y="3159"/>
                  <a:pt x="322" y="1186"/>
                </a:cubicBezTo>
                <a:cubicBezTo>
                  <a:pt x="1612" y="-786"/>
                  <a:pt x="17543" y="-28"/>
                  <a:pt x="19440" y="2096"/>
                </a:cubicBezTo>
                <a:close/>
              </a:path>
            </a:pathLst>
          </a:custGeom>
          <a:solidFill>
            <a:srgbClr val="78DBAB"/>
          </a:solidFill>
          <a:ln>
            <a:noFill/>
          </a:ln>
        </p:spPr>
      </p:sp>
      <p:sp>
        <p:nvSpPr>
          <p:cNvPr id="67" name="Google Shape;67;p13"/>
          <p:cNvSpPr/>
          <p:nvPr/>
        </p:nvSpPr>
        <p:spPr>
          <a:xfrm>
            <a:off x="5614685" y="4230510"/>
            <a:ext cx="379300" cy="578650"/>
          </a:xfrm>
          <a:custGeom>
            <a:rect b="b" l="l" r="r" t="t"/>
            <a:pathLst>
              <a:path extrusionOk="0" h="23146" w="15172">
                <a:moveTo>
                  <a:pt x="14793" y="1705"/>
                </a:moveTo>
                <a:cubicBezTo>
                  <a:pt x="16310" y="4891"/>
                  <a:pt x="11759" y="22720"/>
                  <a:pt x="9331" y="23099"/>
                </a:cubicBezTo>
                <a:cubicBezTo>
                  <a:pt x="6904" y="23478"/>
                  <a:pt x="-682" y="7547"/>
                  <a:pt x="228" y="3981"/>
                </a:cubicBezTo>
                <a:cubicBezTo>
                  <a:pt x="1138" y="415"/>
                  <a:pt x="13276" y="-1481"/>
                  <a:pt x="14793" y="1705"/>
                </a:cubicBezTo>
                <a:close/>
              </a:path>
            </a:pathLst>
          </a:custGeom>
          <a:solidFill>
            <a:srgbClr val="CEA148"/>
          </a:solidFill>
          <a:ln>
            <a:noFill/>
          </a:ln>
        </p:spPr>
      </p:sp>
      <p:sp>
        <p:nvSpPr>
          <p:cNvPr id="68" name="Google Shape;68;p13"/>
          <p:cNvSpPr/>
          <p:nvPr/>
        </p:nvSpPr>
        <p:spPr>
          <a:xfrm>
            <a:off x="8480864" y="1913807"/>
            <a:ext cx="343750" cy="503900"/>
          </a:xfrm>
          <a:custGeom>
            <a:rect b="b" l="l" r="r" t="t"/>
            <a:pathLst>
              <a:path extrusionOk="0" h="20156" w="13750">
                <a:moveTo>
                  <a:pt x="6657" y="152"/>
                </a:moveTo>
                <a:cubicBezTo>
                  <a:pt x="4457" y="-1062"/>
                  <a:pt x="-854" y="9179"/>
                  <a:pt x="284" y="12441"/>
                </a:cubicBezTo>
                <a:cubicBezTo>
                  <a:pt x="1422" y="15703"/>
                  <a:pt x="12422" y="21772"/>
                  <a:pt x="13484" y="19724"/>
                </a:cubicBezTo>
                <a:cubicBezTo>
                  <a:pt x="14546" y="17676"/>
                  <a:pt x="8857" y="1366"/>
                  <a:pt x="6657" y="152"/>
                </a:cubicBezTo>
                <a:close/>
              </a:path>
            </a:pathLst>
          </a:custGeom>
          <a:solidFill>
            <a:srgbClr val="D5A6BD"/>
          </a:solidFill>
          <a:ln>
            <a:noFill/>
          </a:ln>
        </p:spPr>
      </p:sp>
      <p:sp>
        <p:nvSpPr>
          <p:cNvPr id="69" name="Google Shape;69;p13"/>
          <p:cNvSpPr txBox="1"/>
          <p:nvPr/>
        </p:nvSpPr>
        <p:spPr>
          <a:xfrm>
            <a:off x="3850" y="-39000"/>
            <a:ext cx="9144000" cy="783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300">
                <a:latin typeface="Bubblegum Sans"/>
                <a:ea typeface="Bubblegum Sans"/>
                <a:cs typeface="Bubblegum Sans"/>
                <a:sym typeface="Bubblegum Sans"/>
              </a:rPr>
              <a:t>ESCUELA NORMAL DE EDUCACIÓN PREESCOLAR </a:t>
            </a:r>
            <a:endParaRPr sz="1300">
              <a:latin typeface="Bubblegum Sans"/>
              <a:ea typeface="Bubblegum Sans"/>
              <a:cs typeface="Bubblegum Sans"/>
              <a:sym typeface="Bubblegum Sans"/>
            </a:endParaRPr>
          </a:p>
          <a:p>
            <a:pPr indent="0" lvl="0" marL="0" rtl="0" algn="ctr">
              <a:spcBef>
                <a:spcPts val="0"/>
              </a:spcBef>
              <a:spcAft>
                <a:spcPts val="0"/>
              </a:spcAft>
              <a:buNone/>
            </a:pPr>
            <a:r>
              <a:rPr i="1" lang="es" sz="1300">
                <a:latin typeface="Bubblegum Sans"/>
                <a:ea typeface="Bubblegum Sans"/>
                <a:cs typeface="Bubblegum Sans"/>
                <a:sym typeface="Bubblegum Sans"/>
              </a:rPr>
              <a:t>Quinto semestre </a:t>
            </a:r>
            <a:endParaRPr i="1" sz="1300">
              <a:latin typeface="Bubblegum Sans"/>
              <a:ea typeface="Bubblegum Sans"/>
              <a:cs typeface="Bubblegum Sans"/>
              <a:sym typeface="Bubblegum Sans"/>
            </a:endParaRPr>
          </a:p>
          <a:p>
            <a:pPr indent="0" lvl="0" marL="0" rtl="0" algn="ctr">
              <a:spcBef>
                <a:spcPts val="0"/>
              </a:spcBef>
              <a:spcAft>
                <a:spcPts val="0"/>
              </a:spcAft>
              <a:buNone/>
            </a:pPr>
            <a:r>
              <a:t/>
            </a:r>
            <a:endParaRPr i="1" sz="1300">
              <a:latin typeface="Bubblegum Sans"/>
              <a:ea typeface="Bubblegum Sans"/>
              <a:cs typeface="Bubblegum Sans"/>
              <a:sym typeface="Bubblegum Sans"/>
            </a:endParaRPr>
          </a:p>
          <a:p>
            <a:pPr indent="0" lvl="0" marL="0" rtl="0" algn="ctr">
              <a:spcBef>
                <a:spcPts val="0"/>
              </a:spcBef>
              <a:spcAft>
                <a:spcPts val="0"/>
              </a:spcAft>
              <a:buNone/>
            </a:pPr>
            <a:r>
              <a:t/>
            </a:r>
            <a:endParaRPr i="1" sz="1300">
              <a:latin typeface="Bubblegum Sans"/>
              <a:ea typeface="Bubblegum Sans"/>
              <a:cs typeface="Bubblegum Sans"/>
              <a:sym typeface="Bubblegum Sans"/>
            </a:endParaRPr>
          </a:p>
          <a:p>
            <a:pPr indent="0" lvl="0" marL="0" rtl="0" algn="ctr">
              <a:spcBef>
                <a:spcPts val="0"/>
              </a:spcBef>
              <a:spcAft>
                <a:spcPts val="0"/>
              </a:spcAft>
              <a:buNone/>
            </a:pPr>
            <a:r>
              <a:t/>
            </a:r>
            <a:endParaRPr i="1" sz="1300">
              <a:latin typeface="Bubblegum Sans"/>
              <a:ea typeface="Bubblegum Sans"/>
              <a:cs typeface="Bubblegum Sans"/>
              <a:sym typeface="Bubblegum Sans"/>
            </a:endParaRPr>
          </a:p>
          <a:p>
            <a:pPr indent="0" lvl="0" marL="0" rtl="0" algn="ctr">
              <a:spcBef>
                <a:spcPts val="0"/>
              </a:spcBef>
              <a:spcAft>
                <a:spcPts val="0"/>
              </a:spcAft>
              <a:buNone/>
            </a:pPr>
            <a:r>
              <a:t/>
            </a:r>
            <a:endParaRPr i="1" sz="1300">
              <a:latin typeface="Bubblegum Sans"/>
              <a:ea typeface="Bubblegum Sans"/>
              <a:cs typeface="Bubblegum Sans"/>
              <a:sym typeface="Bubblegum Sans"/>
            </a:endParaRPr>
          </a:p>
          <a:p>
            <a:pPr indent="0" lvl="0" marL="0" rtl="0" algn="ctr">
              <a:spcBef>
                <a:spcPts val="0"/>
              </a:spcBef>
              <a:spcAft>
                <a:spcPts val="0"/>
              </a:spcAft>
              <a:buNone/>
            </a:pPr>
            <a:r>
              <a:rPr lang="es" sz="1300">
                <a:latin typeface="Bubblegum Sans"/>
                <a:ea typeface="Bubblegum Sans"/>
                <a:cs typeface="Bubblegum Sans"/>
                <a:sym typeface="Bubblegum Sans"/>
              </a:rPr>
              <a:t>“LOS RETOS DEL APRENDIZAJE ENTRE IGUALES”</a:t>
            </a:r>
            <a:endParaRPr sz="1300">
              <a:latin typeface="Bubblegum Sans"/>
              <a:ea typeface="Bubblegum Sans"/>
              <a:cs typeface="Bubblegum Sans"/>
              <a:sym typeface="Bubblegum Sans"/>
            </a:endParaRPr>
          </a:p>
          <a:p>
            <a:pPr indent="0" lvl="0" marL="0" rtl="0" algn="ctr">
              <a:spcBef>
                <a:spcPts val="0"/>
              </a:spcBef>
              <a:spcAft>
                <a:spcPts val="0"/>
              </a:spcAft>
              <a:buNone/>
            </a:pPr>
            <a:r>
              <a:rPr lang="es" sz="1300">
                <a:latin typeface="Bubblegum Sans"/>
                <a:ea typeface="Bubblegum Sans"/>
                <a:cs typeface="Bubblegum Sans"/>
                <a:sym typeface="Bubblegum Sans"/>
              </a:rPr>
              <a:t>CURSO: EDUCACIÓN INCLUSIVA</a:t>
            </a:r>
            <a:endParaRPr sz="1300">
              <a:latin typeface="Bubblegum Sans"/>
              <a:ea typeface="Bubblegum Sans"/>
              <a:cs typeface="Bubblegum Sans"/>
              <a:sym typeface="Bubblegum Sans"/>
            </a:endParaRPr>
          </a:p>
          <a:p>
            <a:pPr indent="0" lvl="0" marL="0" rtl="0" algn="ctr">
              <a:spcBef>
                <a:spcPts val="0"/>
              </a:spcBef>
              <a:spcAft>
                <a:spcPts val="0"/>
              </a:spcAft>
              <a:buNone/>
            </a:pPr>
            <a:r>
              <a:rPr b="1" lang="es" sz="1300">
                <a:latin typeface="Bubblegum Sans"/>
                <a:ea typeface="Bubblegum Sans"/>
                <a:cs typeface="Bubblegum Sans"/>
                <a:sym typeface="Bubblegum Sans"/>
              </a:rPr>
              <a:t>TITULAR</a:t>
            </a:r>
            <a:r>
              <a:rPr lang="es" sz="1300">
                <a:latin typeface="Bubblegum Sans"/>
                <a:ea typeface="Bubblegum Sans"/>
                <a:cs typeface="Bubblegum Sans"/>
                <a:sym typeface="Bubblegum Sans"/>
              </a:rPr>
              <a:t>: Alejandra Isabel Cardenas Gonzalez </a:t>
            </a:r>
            <a:endParaRPr sz="1300">
              <a:latin typeface="Bubblegum Sans"/>
              <a:ea typeface="Bubblegum Sans"/>
              <a:cs typeface="Bubblegum Sans"/>
              <a:sym typeface="Bubblegum Sans"/>
            </a:endParaRPr>
          </a:p>
          <a:p>
            <a:pPr indent="0" lvl="0" marL="0" rtl="0" algn="ctr">
              <a:spcBef>
                <a:spcPts val="0"/>
              </a:spcBef>
              <a:spcAft>
                <a:spcPts val="0"/>
              </a:spcAft>
              <a:buNone/>
            </a:pPr>
            <a:r>
              <a:rPr b="1" lang="es" sz="1300">
                <a:latin typeface="Bubblegum Sans"/>
                <a:ea typeface="Bubblegum Sans"/>
                <a:cs typeface="Bubblegum Sans"/>
                <a:sym typeface="Bubblegum Sans"/>
              </a:rPr>
              <a:t>ALUMNAS</a:t>
            </a:r>
            <a:r>
              <a:rPr lang="es" sz="1300">
                <a:latin typeface="Bubblegum Sans"/>
                <a:ea typeface="Bubblegum Sans"/>
                <a:cs typeface="Bubblegum Sans"/>
                <a:sym typeface="Bubblegum Sans"/>
              </a:rPr>
              <a:t>:: María Fernanda Dávila Bustos #3</a:t>
            </a:r>
            <a:endParaRPr sz="1300">
              <a:latin typeface="Bubblegum Sans"/>
              <a:ea typeface="Bubblegum Sans"/>
              <a:cs typeface="Bubblegum Sans"/>
              <a:sym typeface="Bubblegum Sans"/>
            </a:endParaRPr>
          </a:p>
          <a:p>
            <a:pPr indent="0" lvl="0" marL="0" rtl="0" algn="ctr">
              <a:spcBef>
                <a:spcPts val="0"/>
              </a:spcBef>
              <a:spcAft>
                <a:spcPts val="0"/>
              </a:spcAft>
              <a:buNone/>
            </a:pPr>
            <a:r>
              <a:rPr lang="es" sz="1300">
                <a:latin typeface="Bubblegum Sans"/>
                <a:ea typeface="Bubblegum Sans"/>
                <a:cs typeface="Bubblegum Sans"/>
                <a:sym typeface="Bubblegum Sans"/>
              </a:rPr>
              <a:t>Juritzi Mariel Zuñiga Muñoz #20</a:t>
            </a:r>
            <a:endParaRPr sz="1300">
              <a:latin typeface="Bubblegum Sans"/>
              <a:ea typeface="Bubblegum Sans"/>
              <a:cs typeface="Bubblegum Sans"/>
              <a:sym typeface="Bubblegum Sans"/>
            </a:endParaRPr>
          </a:p>
          <a:p>
            <a:pPr indent="0" lvl="0" marL="0" rtl="0" algn="ctr">
              <a:spcBef>
                <a:spcPts val="0"/>
              </a:spcBef>
              <a:spcAft>
                <a:spcPts val="0"/>
              </a:spcAft>
              <a:buNone/>
            </a:pPr>
            <a:r>
              <a:t/>
            </a:r>
            <a:endParaRPr sz="1300">
              <a:latin typeface="Bubblegum Sans"/>
              <a:ea typeface="Bubblegum Sans"/>
              <a:cs typeface="Bubblegum Sans"/>
              <a:sym typeface="Bubblegum Sans"/>
            </a:endParaRPr>
          </a:p>
          <a:p>
            <a:pPr indent="0" lvl="0" marL="0" rtl="0" algn="ctr">
              <a:spcBef>
                <a:spcPts val="0"/>
              </a:spcBef>
              <a:spcAft>
                <a:spcPts val="0"/>
              </a:spcAft>
              <a:buNone/>
            </a:pPr>
            <a:r>
              <a:rPr lang="es" sz="1300">
                <a:latin typeface="Bubblegum Sans"/>
                <a:ea typeface="Bubblegum Sans"/>
                <a:cs typeface="Bubblegum Sans"/>
                <a:sym typeface="Bubblegum Sans"/>
              </a:rPr>
              <a:t>Unidad de aprendizaje II. METODOLOGÍAS INCLUSIVAS </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Detecta los procesos de aprendizaje de sus alumnos para favorecer su desarrollo cognitivo y socioemocional.</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Aplica el plan y programas de estudio para alcanzar los propósitos educativos y contribuir al pleno desenvolvimiento de las capacidades de sus alumnos.</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Integra recursos de la investigación educativa para enriquecer su práctica profesional, expresando su interés por el conocimiento, la ciencia y la mejora de la educación.</a:t>
            </a:r>
            <a:endParaRPr sz="1300">
              <a:latin typeface="Bubblegum Sans"/>
              <a:ea typeface="Bubblegum Sans"/>
              <a:cs typeface="Bubblegum Sans"/>
              <a:sym typeface="Bubblegum Sans"/>
            </a:endParaRPr>
          </a:p>
          <a:p>
            <a:pPr indent="-311150" lvl="0" marL="457200" rtl="0" algn="ctr">
              <a:spcBef>
                <a:spcPts val="0"/>
              </a:spcBef>
              <a:spcAft>
                <a:spcPts val="0"/>
              </a:spcAft>
              <a:buSzPts val="1300"/>
              <a:buFont typeface="Bubblegum Sans"/>
              <a:buChar char="●"/>
            </a:pPr>
            <a:r>
              <a:rPr lang="es" sz="1300">
                <a:latin typeface="Bubblegum Sans"/>
                <a:ea typeface="Bubblegum Sans"/>
                <a:cs typeface="Bubblegum Sans"/>
                <a:sym typeface="Bubblegum Sans"/>
              </a:rPr>
              <a:t>Actúa de manera ética ante la diversidad de situaciones que se presentan en la práctica profesional.</a:t>
            </a:r>
            <a:endParaRPr sz="1300">
              <a:latin typeface="Bubblegum Sans"/>
              <a:ea typeface="Bubblegum Sans"/>
              <a:cs typeface="Bubblegum Sans"/>
              <a:sym typeface="Bubblegum Sans"/>
            </a:endParaRPr>
          </a:p>
          <a:p>
            <a:pPr indent="0" lvl="0" marL="457200" rtl="0" algn="ctr">
              <a:spcBef>
                <a:spcPts val="0"/>
              </a:spcBef>
              <a:spcAft>
                <a:spcPts val="0"/>
              </a:spcAft>
              <a:buNone/>
            </a:pPr>
            <a:r>
              <a:t/>
            </a:r>
            <a:endParaRPr sz="1300">
              <a:latin typeface="Bubblegum Sans"/>
              <a:ea typeface="Bubblegum Sans"/>
              <a:cs typeface="Bubblegum Sans"/>
              <a:sym typeface="Bubblegum Sans"/>
            </a:endParaRPr>
          </a:p>
          <a:p>
            <a:pPr indent="0" lvl="0" marL="457200" rtl="0" algn="r">
              <a:spcBef>
                <a:spcPts val="0"/>
              </a:spcBef>
              <a:spcAft>
                <a:spcPts val="0"/>
              </a:spcAft>
              <a:buNone/>
            </a:pPr>
            <a:r>
              <a:rPr lang="es" sz="1300">
                <a:latin typeface="Bubblegum Sans"/>
                <a:ea typeface="Bubblegum Sans"/>
                <a:cs typeface="Bubblegum Sans"/>
                <a:sym typeface="Bubblegum Sans"/>
              </a:rPr>
              <a:t>NOVIEMBRE, 2021 </a:t>
            </a:r>
            <a:endParaRPr sz="13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a:p>
            <a:pPr indent="0" lvl="0" marL="0" rtl="0" algn="ctr">
              <a:spcBef>
                <a:spcPts val="0"/>
              </a:spcBef>
              <a:spcAft>
                <a:spcPts val="0"/>
              </a:spcAft>
              <a:buNone/>
            </a:pPr>
            <a:r>
              <a:t/>
            </a:r>
            <a:endParaRPr sz="1800">
              <a:latin typeface="Bubblegum Sans"/>
              <a:ea typeface="Bubblegum Sans"/>
              <a:cs typeface="Bubblegum Sans"/>
              <a:sym typeface="Bubblegum Sans"/>
            </a:endParaRPr>
          </a:p>
        </p:txBody>
      </p:sp>
      <p:pic>
        <p:nvPicPr>
          <p:cNvPr id="70" name="Google Shape;70;p13"/>
          <p:cNvPicPr preferRelativeResize="0"/>
          <p:nvPr/>
        </p:nvPicPr>
        <p:blipFill>
          <a:blip r:embed="rId3">
            <a:alphaModFix/>
          </a:blip>
          <a:stretch>
            <a:fillRect/>
          </a:stretch>
        </p:blipFill>
        <p:spPr>
          <a:xfrm>
            <a:off x="4008725" y="501074"/>
            <a:ext cx="960925" cy="7145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791"/>
        </a:solidFill>
      </p:bgPr>
    </p:bg>
    <p:spTree>
      <p:nvGrpSpPr>
        <p:cNvPr id="162" name="Shape 162"/>
        <p:cNvGrpSpPr/>
        <p:nvPr/>
      </p:nvGrpSpPr>
      <p:grpSpPr>
        <a:xfrm>
          <a:off x="0" y="0"/>
          <a:ext cx="0" cy="0"/>
          <a:chOff x="0" y="0"/>
          <a:chExt cx="0" cy="0"/>
        </a:xfrm>
      </p:grpSpPr>
      <p:sp>
        <p:nvSpPr>
          <p:cNvPr id="163" name="Google Shape;163;p22"/>
          <p:cNvSpPr txBox="1"/>
          <p:nvPr/>
        </p:nvSpPr>
        <p:spPr>
          <a:xfrm>
            <a:off x="689850" y="114275"/>
            <a:ext cx="7764300" cy="384900"/>
          </a:xfrm>
          <a:prstGeom prst="rect">
            <a:avLst/>
          </a:prstGeom>
          <a:solidFill>
            <a:srgbClr val="D0D176"/>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s" sz="1300">
                <a:latin typeface="Century Gothic"/>
                <a:ea typeface="Century Gothic"/>
                <a:cs typeface="Century Gothic"/>
                <a:sym typeface="Century Gothic"/>
              </a:rPr>
              <a:t>DISCUSIÓN</a:t>
            </a:r>
            <a:r>
              <a:rPr b="1" lang="es" sz="1300">
                <a:latin typeface="Century Gothic"/>
                <a:ea typeface="Century Gothic"/>
                <a:cs typeface="Century Gothic"/>
                <a:sym typeface="Century Gothic"/>
              </a:rPr>
              <a:t> DE RESULTADOS Y CONCLUSIONES</a:t>
            </a:r>
            <a:endParaRPr b="1" sz="1300">
              <a:latin typeface="Century Gothic"/>
              <a:ea typeface="Century Gothic"/>
              <a:cs typeface="Century Gothic"/>
              <a:sym typeface="Century Gothic"/>
            </a:endParaRPr>
          </a:p>
        </p:txBody>
      </p:sp>
      <p:sp>
        <p:nvSpPr>
          <p:cNvPr id="164" name="Google Shape;164;p22"/>
          <p:cNvSpPr txBox="1"/>
          <p:nvPr/>
        </p:nvSpPr>
        <p:spPr>
          <a:xfrm>
            <a:off x="673550" y="918475"/>
            <a:ext cx="7947900" cy="263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es">
                <a:latin typeface="Century Gothic"/>
                <a:ea typeface="Century Gothic"/>
                <a:cs typeface="Century Gothic"/>
                <a:sym typeface="Century Gothic"/>
              </a:rPr>
              <a:t>Los alumnos que trabajan en diadas obtienen mejoras superiores a quienes trabajan individualmente. De acuerdo con Vygotsky, la colaboración entre dos compañeros facilita la construcción de un espacio intersubjetivo común que se va interiorizando progresivamente. El debate es un buen mecanismo para que los alumnos logren mejoras superiores en cuanto a conflictos sociocognitivos. Para </a:t>
            </a:r>
            <a:r>
              <a:rPr i="1" lang="es">
                <a:latin typeface="Century Gothic"/>
                <a:ea typeface="Century Gothic"/>
                <a:cs typeface="Century Gothic"/>
                <a:sym typeface="Century Gothic"/>
              </a:rPr>
              <a:t>Bearison, Magzame y Filardo (1986)</a:t>
            </a:r>
            <a:r>
              <a:rPr lang="es">
                <a:latin typeface="Century Gothic"/>
                <a:ea typeface="Century Gothic"/>
                <a:cs typeface="Century Gothic"/>
                <a:sym typeface="Century Gothic"/>
              </a:rPr>
              <a:t> encuentran que un debate excesivo conlleva a resultados negativos, acorde a esto se apunta que los debates entre diadas facilita el aprendizaje y favorece este espacio intersubjetivo común. La interacción con un igual facilitara el aprendizaje siempre y cuando se incremente la necesidad de cambio y de reestructuración de los conocimientos previos.</a:t>
            </a:r>
            <a:endParaRPr>
              <a:latin typeface="Century Gothic"/>
              <a:ea typeface="Century Gothic"/>
              <a:cs typeface="Century Gothic"/>
              <a:sym typeface="Century Gothic"/>
            </a:endParaRPr>
          </a:p>
        </p:txBody>
      </p:sp>
      <p:sp>
        <p:nvSpPr>
          <p:cNvPr id="165" name="Google Shape;165;p22"/>
          <p:cNvSpPr/>
          <p:nvPr/>
        </p:nvSpPr>
        <p:spPr>
          <a:xfrm>
            <a:off x="-12" y="4038561"/>
            <a:ext cx="2979925" cy="1030375"/>
          </a:xfrm>
          <a:custGeom>
            <a:rect b="b" l="l" r="r" t="t"/>
            <a:pathLst>
              <a:path extrusionOk="0" h="41215" w="119197">
                <a:moveTo>
                  <a:pt x="31236" y="40769"/>
                </a:moveTo>
                <a:cubicBezTo>
                  <a:pt x="50259" y="43872"/>
                  <a:pt x="123330" y="25910"/>
                  <a:pt x="118921" y="19215"/>
                </a:cubicBezTo>
                <a:cubicBezTo>
                  <a:pt x="114512" y="12520"/>
                  <a:pt x="19398" y="-2992"/>
                  <a:pt x="4784" y="600"/>
                </a:cubicBezTo>
                <a:cubicBezTo>
                  <a:pt x="-9830" y="4192"/>
                  <a:pt x="12213" y="37667"/>
                  <a:pt x="31236" y="40769"/>
                </a:cubicBezTo>
                <a:close/>
              </a:path>
            </a:pathLst>
          </a:custGeom>
          <a:solidFill>
            <a:srgbClr val="D0D176"/>
          </a:solidFill>
          <a:ln>
            <a:noFill/>
          </a:ln>
        </p:spPr>
      </p:sp>
      <p:sp>
        <p:nvSpPr>
          <p:cNvPr id="166" name="Google Shape;166;p22"/>
          <p:cNvSpPr/>
          <p:nvPr/>
        </p:nvSpPr>
        <p:spPr>
          <a:xfrm>
            <a:off x="8706945" y="1221699"/>
            <a:ext cx="394300" cy="1756250"/>
          </a:xfrm>
          <a:custGeom>
            <a:rect b="b" l="l" r="r" t="t"/>
            <a:pathLst>
              <a:path extrusionOk="0" h="70250" w="15772">
                <a:moveTo>
                  <a:pt x="13726" y="1097"/>
                </a:moveTo>
                <a:cubicBezTo>
                  <a:pt x="16094" y="7465"/>
                  <a:pt x="16502" y="64615"/>
                  <a:pt x="14216" y="69677"/>
                </a:cubicBezTo>
                <a:cubicBezTo>
                  <a:pt x="11930" y="74739"/>
                  <a:pt x="92" y="42899"/>
                  <a:pt x="10" y="31469"/>
                </a:cubicBezTo>
                <a:cubicBezTo>
                  <a:pt x="-72" y="20039"/>
                  <a:pt x="11358" y="-5271"/>
                  <a:pt x="13726" y="1097"/>
                </a:cubicBezTo>
                <a:close/>
              </a:path>
            </a:pathLst>
          </a:custGeom>
          <a:solidFill>
            <a:srgbClr val="C6C771"/>
          </a:solidFill>
          <a:ln>
            <a:noFill/>
          </a:ln>
        </p:spPr>
      </p:sp>
      <p:sp>
        <p:nvSpPr>
          <p:cNvPr id="167" name="Google Shape;167;p22"/>
          <p:cNvSpPr/>
          <p:nvPr/>
        </p:nvSpPr>
        <p:spPr>
          <a:xfrm>
            <a:off x="6991169" y="3734640"/>
            <a:ext cx="2007525" cy="1330775"/>
          </a:xfrm>
          <a:custGeom>
            <a:rect b="b" l="l" r="r" t="t"/>
            <a:pathLst>
              <a:path extrusionOk="0" h="53231" w="80301">
                <a:moveTo>
                  <a:pt x="74520" y="1000"/>
                </a:moveTo>
                <a:cubicBezTo>
                  <a:pt x="76479" y="4511"/>
                  <a:pt x="85460" y="41250"/>
                  <a:pt x="75989" y="49006"/>
                </a:cubicBezTo>
                <a:cubicBezTo>
                  <a:pt x="66518" y="56762"/>
                  <a:pt x="30351" y="52272"/>
                  <a:pt x="17696" y="47537"/>
                </a:cubicBezTo>
                <a:cubicBezTo>
                  <a:pt x="5041" y="42802"/>
                  <a:pt x="-184" y="23697"/>
                  <a:pt x="61" y="20594"/>
                </a:cubicBezTo>
                <a:cubicBezTo>
                  <a:pt x="306" y="17492"/>
                  <a:pt x="15329" y="32351"/>
                  <a:pt x="19166" y="28922"/>
                </a:cubicBezTo>
                <a:cubicBezTo>
                  <a:pt x="23003" y="25493"/>
                  <a:pt x="15574" y="183"/>
                  <a:pt x="23085" y="20"/>
                </a:cubicBezTo>
                <a:cubicBezTo>
                  <a:pt x="30596" y="-143"/>
                  <a:pt x="55661" y="27779"/>
                  <a:pt x="64233" y="27942"/>
                </a:cubicBezTo>
                <a:cubicBezTo>
                  <a:pt x="72806" y="28105"/>
                  <a:pt x="72561" y="-2511"/>
                  <a:pt x="74520" y="1000"/>
                </a:cubicBezTo>
                <a:close/>
              </a:path>
            </a:pathLst>
          </a:custGeom>
          <a:solidFill>
            <a:srgbClr val="D1D1A2"/>
          </a:solid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BB"/>
        </a:solidFill>
      </p:bgPr>
    </p:bg>
    <p:spTree>
      <p:nvGrpSpPr>
        <p:cNvPr id="171" name="Shape 171"/>
        <p:cNvGrpSpPr/>
        <p:nvPr/>
      </p:nvGrpSpPr>
      <p:grpSpPr>
        <a:xfrm>
          <a:off x="0" y="0"/>
          <a:ext cx="0" cy="0"/>
          <a:chOff x="0" y="0"/>
          <a:chExt cx="0" cy="0"/>
        </a:xfrm>
      </p:grpSpPr>
      <p:sp>
        <p:nvSpPr>
          <p:cNvPr id="172" name="Google Shape;172;p23"/>
          <p:cNvSpPr/>
          <p:nvPr/>
        </p:nvSpPr>
        <p:spPr>
          <a:xfrm>
            <a:off x="-499082" y="-59300"/>
            <a:ext cx="2023425" cy="1947975"/>
          </a:xfrm>
          <a:custGeom>
            <a:rect b="b" l="l" r="r" t="t"/>
            <a:pathLst>
              <a:path extrusionOk="0" h="77919" w="80937">
                <a:moveTo>
                  <a:pt x="23337" y="10100"/>
                </a:moveTo>
                <a:cubicBezTo>
                  <a:pt x="29482" y="5245"/>
                  <a:pt x="29103" y="5093"/>
                  <a:pt x="36993" y="3727"/>
                </a:cubicBezTo>
                <a:cubicBezTo>
                  <a:pt x="44883" y="2361"/>
                  <a:pt x="63393" y="-2494"/>
                  <a:pt x="70676" y="1906"/>
                </a:cubicBezTo>
                <a:cubicBezTo>
                  <a:pt x="77959" y="6306"/>
                  <a:pt x="81676" y="18065"/>
                  <a:pt x="80690" y="30127"/>
                </a:cubicBezTo>
                <a:cubicBezTo>
                  <a:pt x="79704" y="42189"/>
                  <a:pt x="75303" y="67528"/>
                  <a:pt x="64758" y="74280"/>
                </a:cubicBezTo>
                <a:cubicBezTo>
                  <a:pt x="54213" y="81032"/>
                  <a:pt x="28193" y="77542"/>
                  <a:pt x="17420" y="70638"/>
                </a:cubicBezTo>
                <a:cubicBezTo>
                  <a:pt x="6648" y="63734"/>
                  <a:pt x="-863" y="42948"/>
                  <a:pt x="123" y="32858"/>
                </a:cubicBezTo>
                <a:cubicBezTo>
                  <a:pt x="1109" y="22768"/>
                  <a:pt x="17192" y="14955"/>
                  <a:pt x="23337" y="10100"/>
                </a:cubicBezTo>
                <a:close/>
              </a:path>
            </a:pathLst>
          </a:custGeom>
          <a:solidFill>
            <a:srgbClr val="78DBAB"/>
          </a:solidFill>
          <a:ln>
            <a:noFill/>
          </a:ln>
        </p:spPr>
      </p:sp>
      <p:sp>
        <p:nvSpPr>
          <p:cNvPr id="173" name="Google Shape;173;p23"/>
          <p:cNvSpPr/>
          <p:nvPr/>
        </p:nvSpPr>
        <p:spPr>
          <a:xfrm rot="-4057456">
            <a:off x="6571584" y="3158350"/>
            <a:ext cx="2651945" cy="1940837"/>
          </a:xfrm>
          <a:custGeom>
            <a:rect b="b" l="l" r="r" t="t"/>
            <a:pathLst>
              <a:path extrusionOk="0" h="98485" w="124750">
                <a:moveTo>
                  <a:pt x="30459" y="398"/>
                </a:moveTo>
                <a:cubicBezTo>
                  <a:pt x="48970" y="1991"/>
                  <a:pt x="98281" y="16708"/>
                  <a:pt x="113302" y="29074"/>
                </a:cubicBezTo>
                <a:cubicBezTo>
                  <a:pt x="128323" y="41440"/>
                  <a:pt x="125970" y="63440"/>
                  <a:pt x="120584" y="74592"/>
                </a:cubicBezTo>
                <a:cubicBezTo>
                  <a:pt x="115198" y="85744"/>
                  <a:pt x="100708" y="105165"/>
                  <a:pt x="80984" y="95985"/>
                </a:cubicBezTo>
                <a:cubicBezTo>
                  <a:pt x="61260" y="86806"/>
                  <a:pt x="10659" y="35446"/>
                  <a:pt x="2238" y="19515"/>
                </a:cubicBezTo>
                <a:cubicBezTo>
                  <a:pt x="-6183" y="3584"/>
                  <a:pt x="11948" y="-1195"/>
                  <a:pt x="30459" y="398"/>
                </a:cubicBezTo>
                <a:close/>
              </a:path>
            </a:pathLst>
          </a:custGeom>
          <a:solidFill>
            <a:srgbClr val="F6B26B"/>
          </a:solidFill>
          <a:ln>
            <a:noFill/>
          </a:ln>
        </p:spPr>
      </p:sp>
      <p:sp>
        <p:nvSpPr>
          <p:cNvPr id="174" name="Google Shape;174;p23"/>
          <p:cNvSpPr/>
          <p:nvPr/>
        </p:nvSpPr>
        <p:spPr>
          <a:xfrm>
            <a:off x="3850" y="3372726"/>
            <a:ext cx="1697027" cy="1770769"/>
          </a:xfrm>
          <a:custGeom>
            <a:rect b="b" l="l" r="r" t="t"/>
            <a:pathLst>
              <a:path extrusionOk="0" h="60261" w="60809">
                <a:moveTo>
                  <a:pt x="15263" y="6580"/>
                </a:moveTo>
                <a:cubicBezTo>
                  <a:pt x="10180" y="13408"/>
                  <a:pt x="-3931" y="37456"/>
                  <a:pt x="1152" y="46180"/>
                </a:cubicBezTo>
                <a:cubicBezTo>
                  <a:pt x="6235" y="54904"/>
                  <a:pt x="35822" y="63553"/>
                  <a:pt x="45760" y="58925"/>
                </a:cubicBezTo>
                <a:cubicBezTo>
                  <a:pt x="55698" y="54297"/>
                  <a:pt x="60553" y="24787"/>
                  <a:pt x="60780" y="18414"/>
                </a:cubicBezTo>
                <a:cubicBezTo>
                  <a:pt x="61008" y="12042"/>
                  <a:pt x="49249" y="23649"/>
                  <a:pt x="47125" y="20690"/>
                </a:cubicBezTo>
                <a:cubicBezTo>
                  <a:pt x="45001" y="17731"/>
                  <a:pt x="50614" y="3241"/>
                  <a:pt x="48035" y="662"/>
                </a:cubicBezTo>
                <a:cubicBezTo>
                  <a:pt x="45456" y="-1917"/>
                  <a:pt x="37111" y="4228"/>
                  <a:pt x="31649" y="5214"/>
                </a:cubicBezTo>
                <a:cubicBezTo>
                  <a:pt x="26187" y="6200"/>
                  <a:pt x="20346" y="-248"/>
                  <a:pt x="15263" y="6580"/>
                </a:cubicBezTo>
                <a:close/>
              </a:path>
            </a:pathLst>
          </a:custGeom>
          <a:solidFill>
            <a:srgbClr val="E06666"/>
          </a:solidFill>
          <a:ln>
            <a:noFill/>
          </a:ln>
        </p:spPr>
      </p:sp>
      <p:sp>
        <p:nvSpPr>
          <p:cNvPr id="175" name="Google Shape;175;p23"/>
          <p:cNvSpPr/>
          <p:nvPr/>
        </p:nvSpPr>
        <p:spPr>
          <a:xfrm>
            <a:off x="6897712" y="14593"/>
            <a:ext cx="2271300" cy="1230300"/>
          </a:xfrm>
          <a:custGeom>
            <a:rect b="b" l="l" r="r" t="t"/>
            <a:pathLst>
              <a:path extrusionOk="0" h="49212" w="90852">
                <a:moveTo>
                  <a:pt x="72577" y="2622"/>
                </a:moveTo>
                <a:cubicBezTo>
                  <a:pt x="61653" y="-2688"/>
                  <a:pt x="34949" y="1561"/>
                  <a:pt x="24783" y="5809"/>
                </a:cubicBezTo>
                <a:cubicBezTo>
                  <a:pt x="14617" y="10057"/>
                  <a:pt x="15604" y="20905"/>
                  <a:pt x="11583" y="28112"/>
                </a:cubicBezTo>
                <a:cubicBezTo>
                  <a:pt x="7562" y="35319"/>
                  <a:pt x="-2603" y="47761"/>
                  <a:pt x="659" y="49051"/>
                </a:cubicBezTo>
                <a:cubicBezTo>
                  <a:pt x="3921" y="50341"/>
                  <a:pt x="22053" y="38429"/>
                  <a:pt x="31156" y="35850"/>
                </a:cubicBezTo>
                <a:cubicBezTo>
                  <a:pt x="40260" y="33271"/>
                  <a:pt x="45418" y="33272"/>
                  <a:pt x="55280" y="33575"/>
                </a:cubicBezTo>
                <a:cubicBezTo>
                  <a:pt x="65142" y="33879"/>
                  <a:pt x="87446" y="42830"/>
                  <a:pt x="90329" y="37671"/>
                </a:cubicBezTo>
                <a:cubicBezTo>
                  <a:pt x="93212" y="32512"/>
                  <a:pt x="83501" y="7932"/>
                  <a:pt x="72577" y="2622"/>
                </a:cubicBezTo>
                <a:close/>
              </a:path>
            </a:pathLst>
          </a:custGeom>
          <a:solidFill>
            <a:srgbClr val="6AA84F"/>
          </a:solidFill>
          <a:ln>
            <a:noFill/>
          </a:ln>
        </p:spPr>
      </p:sp>
      <p:sp>
        <p:nvSpPr>
          <p:cNvPr id="176" name="Google Shape;176;p23"/>
          <p:cNvSpPr/>
          <p:nvPr/>
        </p:nvSpPr>
        <p:spPr>
          <a:xfrm rot="3345796">
            <a:off x="4690543" y="160818"/>
            <a:ext cx="903828" cy="1507714"/>
          </a:xfrm>
          <a:custGeom>
            <a:rect b="b" l="l" r="r" t="t"/>
            <a:pathLst>
              <a:path extrusionOk="0" h="60310" w="36154">
                <a:moveTo>
                  <a:pt x="29691" y="18140"/>
                </a:moveTo>
                <a:cubicBezTo>
                  <a:pt x="27339" y="27850"/>
                  <a:pt x="25898" y="55616"/>
                  <a:pt x="21043" y="59561"/>
                </a:cubicBezTo>
                <a:cubicBezTo>
                  <a:pt x="16188" y="63506"/>
                  <a:pt x="2533" y="50761"/>
                  <a:pt x="560" y="41809"/>
                </a:cubicBezTo>
                <a:cubicBezTo>
                  <a:pt x="-1412" y="32857"/>
                  <a:pt x="3443" y="12602"/>
                  <a:pt x="9208" y="5850"/>
                </a:cubicBezTo>
                <a:cubicBezTo>
                  <a:pt x="14974" y="-902"/>
                  <a:pt x="31739" y="-749"/>
                  <a:pt x="35153" y="1299"/>
                </a:cubicBezTo>
                <a:cubicBezTo>
                  <a:pt x="38567" y="3347"/>
                  <a:pt x="32043" y="8430"/>
                  <a:pt x="29691" y="18140"/>
                </a:cubicBezTo>
                <a:close/>
              </a:path>
            </a:pathLst>
          </a:custGeom>
          <a:solidFill>
            <a:srgbClr val="9AC9D3"/>
          </a:solidFill>
          <a:ln>
            <a:noFill/>
          </a:ln>
        </p:spPr>
      </p:sp>
      <p:sp>
        <p:nvSpPr>
          <p:cNvPr id="177" name="Google Shape;177;p23"/>
          <p:cNvSpPr/>
          <p:nvPr/>
        </p:nvSpPr>
        <p:spPr>
          <a:xfrm>
            <a:off x="3576985" y="3726230"/>
            <a:ext cx="960925" cy="1238625"/>
          </a:xfrm>
          <a:custGeom>
            <a:rect b="b" l="l" r="r" t="t"/>
            <a:pathLst>
              <a:path extrusionOk="0" h="49545" w="38437">
                <a:moveTo>
                  <a:pt x="10658" y="7636"/>
                </a:moveTo>
                <a:cubicBezTo>
                  <a:pt x="8231" y="15071"/>
                  <a:pt x="-2694" y="39119"/>
                  <a:pt x="644" y="45415"/>
                </a:cubicBezTo>
                <a:cubicBezTo>
                  <a:pt x="3982" y="51712"/>
                  <a:pt x="24540" y="49815"/>
                  <a:pt x="30685" y="45415"/>
                </a:cubicBezTo>
                <a:cubicBezTo>
                  <a:pt x="36830" y="41015"/>
                  <a:pt x="40092" y="26450"/>
                  <a:pt x="37513" y="19015"/>
                </a:cubicBezTo>
                <a:cubicBezTo>
                  <a:pt x="34934" y="11581"/>
                  <a:pt x="19685" y="2705"/>
                  <a:pt x="15209" y="808"/>
                </a:cubicBezTo>
                <a:cubicBezTo>
                  <a:pt x="10733" y="-1088"/>
                  <a:pt x="13086" y="202"/>
                  <a:pt x="10658" y="7636"/>
                </a:cubicBezTo>
                <a:close/>
              </a:path>
            </a:pathLst>
          </a:custGeom>
          <a:solidFill>
            <a:srgbClr val="CEA148"/>
          </a:solidFill>
          <a:ln>
            <a:noFill/>
          </a:ln>
        </p:spPr>
      </p:sp>
      <p:sp>
        <p:nvSpPr>
          <p:cNvPr id="178" name="Google Shape;178;p23"/>
          <p:cNvSpPr/>
          <p:nvPr/>
        </p:nvSpPr>
        <p:spPr>
          <a:xfrm>
            <a:off x="5887048" y="3242089"/>
            <a:ext cx="1309450" cy="1119750"/>
          </a:xfrm>
          <a:custGeom>
            <a:rect b="b" l="l" r="r" t="t"/>
            <a:pathLst>
              <a:path extrusionOk="0" h="44790" w="52378">
                <a:moveTo>
                  <a:pt x="21630" y="4684"/>
                </a:moveTo>
                <a:cubicBezTo>
                  <a:pt x="12982" y="9843"/>
                  <a:pt x="-1660" y="28809"/>
                  <a:pt x="237" y="35181"/>
                </a:cubicBezTo>
                <a:cubicBezTo>
                  <a:pt x="2134" y="41554"/>
                  <a:pt x="24362" y="48078"/>
                  <a:pt x="33010" y="42919"/>
                </a:cubicBezTo>
                <a:cubicBezTo>
                  <a:pt x="41658" y="37760"/>
                  <a:pt x="54024" y="10602"/>
                  <a:pt x="52127" y="4229"/>
                </a:cubicBezTo>
                <a:cubicBezTo>
                  <a:pt x="50230" y="-2143"/>
                  <a:pt x="30278" y="-475"/>
                  <a:pt x="21630" y="4684"/>
                </a:cubicBezTo>
                <a:close/>
              </a:path>
            </a:pathLst>
          </a:custGeom>
          <a:solidFill>
            <a:srgbClr val="8E7CC3"/>
          </a:solidFill>
          <a:ln>
            <a:noFill/>
          </a:ln>
        </p:spPr>
      </p:sp>
      <p:sp>
        <p:nvSpPr>
          <p:cNvPr id="179" name="Google Shape;179;p23"/>
          <p:cNvSpPr/>
          <p:nvPr/>
        </p:nvSpPr>
        <p:spPr>
          <a:xfrm>
            <a:off x="445997" y="2417701"/>
            <a:ext cx="465675" cy="426000"/>
          </a:xfrm>
          <a:custGeom>
            <a:rect b="b" l="l" r="r" t="t"/>
            <a:pathLst>
              <a:path extrusionOk="0" h="17040" w="18627">
                <a:moveTo>
                  <a:pt x="3511" y="38"/>
                </a:moveTo>
                <a:cubicBezTo>
                  <a:pt x="628" y="190"/>
                  <a:pt x="-1268" y="13087"/>
                  <a:pt x="1235" y="15514"/>
                </a:cubicBezTo>
                <a:cubicBezTo>
                  <a:pt x="3739" y="17942"/>
                  <a:pt x="18153" y="17182"/>
                  <a:pt x="18532" y="14603"/>
                </a:cubicBezTo>
                <a:cubicBezTo>
                  <a:pt x="18911" y="12024"/>
                  <a:pt x="6394" y="-114"/>
                  <a:pt x="3511" y="38"/>
                </a:cubicBezTo>
                <a:close/>
              </a:path>
            </a:pathLst>
          </a:custGeom>
          <a:solidFill>
            <a:srgbClr val="BF9000"/>
          </a:solidFill>
          <a:ln>
            <a:noFill/>
          </a:ln>
        </p:spPr>
      </p:sp>
      <p:sp>
        <p:nvSpPr>
          <p:cNvPr id="180" name="Google Shape;180;p23"/>
          <p:cNvSpPr/>
          <p:nvPr/>
        </p:nvSpPr>
        <p:spPr>
          <a:xfrm>
            <a:off x="2328093" y="3726214"/>
            <a:ext cx="621650" cy="420750"/>
          </a:xfrm>
          <a:custGeom>
            <a:rect b="b" l="l" r="r" t="t"/>
            <a:pathLst>
              <a:path extrusionOk="0" h="16830" w="24866">
                <a:moveTo>
                  <a:pt x="6099" y="28"/>
                </a:moveTo>
                <a:cubicBezTo>
                  <a:pt x="2154" y="-199"/>
                  <a:pt x="-2018" y="11560"/>
                  <a:pt x="1092" y="14139"/>
                </a:cubicBezTo>
                <a:cubicBezTo>
                  <a:pt x="4202" y="16718"/>
                  <a:pt x="23927" y="17856"/>
                  <a:pt x="24761" y="15504"/>
                </a:cubicBezTo>
                <a:cubicBezTo>
                  <a:pt x="25596" y="13152"/>
                  <a:pt x="10044" y="256"/>
                  <a:pt x="6099" y="28"/>
                </a:cubicBezTo>
                <a:close/>
              </a:path>
            </a:pathLst>
          </a:custGeom>
          <a:solidFill>
            <a:srgbClr val="93C47D"/>
          </a:solidFill>
          <a:ln>
            <a:noFill/>
          </a:ln>
        </p:spPr>
      </p:sp>
      <p:sp>
        <p:nvSpPr>
          <p:cNvPr id="181" name="Google Shape;181;p23"/>
          <p:cNvSpPr/>
          <p:nvPr/>
        </p:nvSpPr>
        <p:spPr>
          <a:xfrm>
            <a:off x="6322581" y="387351"/>
            <a:ext cx="310775" cy="511800"/>
          </a:xfrm>
          <a:custGeom>
            <a:rect b="b" l="l" r="r" t="t"/>
            <a:pathLst>
              <a:path extrusionOk="0" h="20472" w="12431">
                <a:moveTo>
                  <a:pt x="11967" y="671"/>
                </a:moveTo>
                <a:cubicBezTo>
                  <a:pt x="13408" y="3023"/>
                  <a:pt x="10753" y="19334"/>
                  <a:pt x="8781" y="20244"/>
                </a:cubicBezTo>
                <a:cubicBezTo>
                  <a:pt x="6809" y="21154"/>
                  <a:pt x="-398" y="9395"/>
                  <a:pt x="133" y="6133"/>
                </a:cubicBezTo>
                <a:cubicBezTo>
                  <a:pt x="664" y="2871"/>
                  <a:pt x="10526" y="-1681"/>
                  <a:pt x="11967" y="671"/>
                </a:cubicBezTo>
                <a:close/>
              </a:path>
            </a:pathLst>
          </a:custGeom>
          <a:solidFill>
            <a:srgbClr val="D583AC"/>
          </a:solidFill>
          <a:ln>
            <a:noFill/>
          </a:ln>
        </p:spPr>
      </p:sp>
      <p:sp>
        <p:nvSpPr>
          <p:cNvPr id="182" name="Google Shape;182;p23"/>
          <p:cNvSpPr/>
          <p:nvPr/>
        </p:nvSpPr>
        <p:spPr>
          <a:xfrm>
            <a:off x="2409670" y="690653"/>
            <a:ext cx="458500" cy="448050"/>
          </a:xfrm>
          <a:custGeom>
            <a:rect b="b" l="l" r="r" t="t"/>
            <a:pathLst>
              <a:path extrusionOk="0" h="17922" w="18340">
                <a:moveTo>
                  <a:pt x="7719" y="1991"/>
                </a:moveTo>
                <a:cubicBezTo>
                  <a:pt x="4760" y="4646"/>
                  <a:pt x="-1309" y="17922"/>
                  <a:pt x="436" y="17922"/>
                </a:cubicBezTo>
                <a:cubicBezTo>
                  <a:pt x="2181" y="17922"/>
                  <a:pt x="16974" y="4646"/>
                  <a:pt x="18188" y="1991"/>
                </a:cubicBezTo>
                <a:cubicBezTo>
                  <a:pt x="19402" y="-664"/>
                  <a:pt x="10678" y="-664"/>
                  <a:pt x="7719" y="1991"/>
                </a:cubicBezTo>
                <a:close/>
              </a:path>
            </a:pathLst>
          </a:custGeom>
          <a:solidFill>
            <a:srgbClr val="F5F552"/>
          </a:solidFill>
          <a:ln>
            <a:noFill/>
          </a:ln>
        </p:spPr>
      </p:sp>
      <p:sp>
        <p:nvSpPr>
          <p:cNvPr id="183" name="Google Shape;183;p23"/>
          <p:cNvSpPr/>
          <p:nvPr/>
        </p:nvSpPr>
        <p:spPr>
          <a:xfrm>
            <a:off x="2892615" y="169662"/>
            <a:ext cx="494600" cy="349200"/>
          </a:xfrm>
          <a:custGeom>
            <a:rect b="b" l="l" r="r" t="t"/>
            <a:pathLst>
              <a:path extrusionOk="0" h="13968" w="19784">
                <a:moveTo>
                  <a:pt x="19440" y="2096"/>
                </a:moveTo>
                <a:cubicBezTo>
                  <a:pt x="21337" y="4220"/>
                  <a:pt x="14888" y="14083"/>
                  <a:pt x="11702" y="13931"/>
                </a:cubicBezTo>
                <a:cubicBezTo>
                  <a:pt x="8516" y="13779"/>
                  <a:pt x="-968" y="3159"/>
                  <a:pt x="322" y="1186"/>
                </a:cubicBezTo>
                <a:cubicBezTo>
                  <a:pt x="1612" y="-786"/>
                  <a:pt x="17543" y="-28"/>
                  <a:pt x="19440" y="2096"/>
                </a:cubicBezTo>
                <a:close/>
              </a:path>
            </a:pathLst>
          </a:custGeom>
          <a:solidFill>
            <a:srgbClr val="78DBAB"/>
          </a:solidFill>
          <a:ln>
            <a:noFill/>
          </a:ln>
        </p:spPr>
      </p:sp>
      <p:sp>
        <p:nvSpPr>
          <p:cNvPr id="184" name="Google Shape;184;p23"/>
          <p:cNvSpPr/>
          <p:nvPr/>
        </p:nvSpPr>
        <p:spPr>
          <a:xfrm>
            <a:off x="5614685" y="4230510"/>
            <a:ext cx="379300" cy="578650"/>
          </a:xfrm>
          <a:custGeom>
            <a:rect b="b" l="l" r="r" t="t"/>
            <a:pathLst>
              <a:path extrusionOk="0" h="23146" w="15172">
                <a:moveTo>
                  <a:pt x="14793" y="1705"/>
                </a:moveTo>
                <a:cubicBezTo>
                  <a:pt x="16310" y="4891"/>
                  <a:pt x="11759" y="22720"/>
                  <a:pt x="9331" y="23099"/>
                </a:cubicBezTo>
                <a:cubicBezTo>
                  <a:pt x="6904" y="23478"/>
                  <a:pt x="-682" y="7547"/>
                  <a:pt x="228" y="3981"/>
                </a:cubicBezTo>
                <a:cubicBezTo>
                  <a:pt x="1138" y="415"/>
                  <a:pt x="13276" y="-1481"/>
                  <a:pt x="14793" y="1705"/>
                </a:cubicBezTo>
                <a:close/>
              </a:path>
            </a:pathLst>
          </a:custGeom>
          <a:solidFill>
            <a:srgbClr val="46751C"/>
          </a:solidFill>
          <a:ln>
            <a:noFill/>
          </a:ln>
        </p:spPr>
      </p:sp>
      <p:sp>
        <p:nvSpPr>
          <p:cNvPr id="185" name="Google Shape;185;p23"/>
          <p:cNvSpPr/>
          <p:nvPr/>
        </p:nvSpPr>
        <p:spPr>
          <a:xfrm>
            <a:off x="8480864" y="1913807"/>
            <a:ext cx="343750" cy="503900"/>
          </a:xfrm>
          <a:custGeom>
            <a:rect b="b" l="l" r="r" t="t"/>
            <a:pathLst>
              <a:path extrusionOk="0" h="20156" w="13750">
                <a:moveTo>
                  <a:pt x="6657" y="152"/>
                </a:moveTo>
                <a:cubicBezTo>
                  <a:pt x="4457" y="-1062"/>
                  <a:pt x="-854" y="9179"/>
                  <a:pt x="284" y="12441"/>
                </a:cubicBezTo>
                <a:cubicBezTo>
                  <a:pt x="1422" y="15703"/>
                  <a:pt x="12422" y="21772"/>
                  <a:pt x="13484" y="19724"/>
                </a:cubicBezTo>
                <a:cubicBezTo>
                  <a:pt x="14546" y="17676"/>
                  <a:pt x="8857" y="1366"/>
                  <a:pt x="6657" y="152"/>
                </a:cubicBezTo>
                <a:close/>
              </a:path>
            </a:pathLst>
          </a:custGeom>
          <a:solidFill>
            <a:srgbClr val="D5A6BD"/>
          </a:solidFill>
          <a:ln>
            <a:noFill/>
          </a:ln>
        </p:spPr>
      </p:sp>
      <p:sp>
        <p:nvSpPr>
          <p:cNvPr id="186" name="Google Shape;186;p23"/>
          <p:cNvSpPr/>
          <p:nvPr/>
        </p:nvSpPr>
        <p:spPr>
          <a:xfrm>
            <a:off x="1170965" y="2723516"/>
            <a:ext cx="1191650" cy="746100"/>
          </a:xfrm>
          <a:custGeom>
            <a:rect b="b" l="l" r="r" t="t"/>
            <a:pathLst>
              <a:path extrusionOk="0" h="29844" w="47666">
                <a:moveTo>
                  <a:pt x="13831" y="1768"/>
                </a:moveTo>
                <a:cubicBezTo>
                  <a:pt x="5941" y="-2253"/>
                  <a:pt x="-1039" y="1845"/>
                  <a:pt x="175" y="4955"/>
                </a:cubicBezTo>
                <a:cubicBezTo>
                  <a:pt x="1389" y="8066"/>
                  <a:pt x="13223" y="16410"/>
                  <a:pt x="21113" y="20431"/>
                </a:cubicBezTo>
                <a:cubicBezTo>
                  <a:pt x="29003" y="24452"/>
                  <a:pt x="48728" y="32190"/>
                  <a:pt x="47514" y="29079"/>
                </a:cubicBezTo>
                <a:cubicBezTo>
                  <a:pt x="46300" y="25969"/>
                  <a:pt x="21721" y="5789"/>
                  <a:pt x="13831" y="1768"/>
                </a:cubicBezTo>
                <a:close/>
              </a:path>
            </a:pathLst>
          </a:custGeom>
          <a:solidFill>
            <a:srgbClr val="B0B84F"/>
          </a:solidFill>
          <a:ln>
            <a:noFill/>
          </a:ln>
        </p:spPr>
      </p:sp>
      <p:sp>
        <p:nvSpPr>
          <p:cNvPr id="187" name="Google Shape;187;p23"/>
          <p:cNvSpPr/>
          <p:nvPr/>
        </p:nvSpPr>
        <p:spPr>
          <a:xfrm>
            <a:off x="7665830" y="1637600"/>
            <a:ext cx="238475" cy="975025"/>
          </a:xfrm>
          <a:custGeom>
            <a:rect b="b" l="l" r="r" t="t"/>
            <a:pathLst>
              <a:path extrusionOk="0" h="39001" w="9539">
                <a:moveTo>
                  <a:pt x="9217" y="24855"/>
                </a:moveTo>
                <a:cubicBezTo>
                  <a:pt x="8155" y="31152"/>
                  <a:pt x="569" y="42152"/>
                  <a:pt x="114" y="38055"/>
                </a:cubicBezTo>
                <a:cubicBezTo>
                  <a:pt x="-341" y="33958"/>
                  <a:pt x="4969" y="2475"/>
                  <a:pt x="6486" y="275"/>
                </a:cubicBezTo>
                <a:cubicBezTo>
                  <a:pt x="8003" y="-1925"/>
                  <a:pt x="10279" y="18558"/>
                  <a:pt x="9217" y="24855"/>
                </a:cubicBezTo>
                <a:close/>
              </a:path>
            </a:pathLst>
          </a:custGeom>
          <a:solidFill>
            <a:srgbClr val="32C586"/>
          </a:solidFill>
          <a:ln>
            <a:noFill/>
          </a:ln>
        </p:spPr>
      </p:sp>
      <p:sp>
        <p:nvSpPr>
          <p:cNvPr id="188" name="Google Shape;188;p23"/>
          <p:cNvSpPr txBox="1"/>
          <p:nvPr>
            <p:ph idx="1" type="subTitle"/>
          </p:nvPr>
        </p:nvSpPr>
        <p:spPr>
          <a:xfrm>
            <a:off x="1211900" y="1492863"/>
            <a:ext cx="705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688"/>
              <a:buNone/>
            </a:pPr>
            <a:r>
              <a:rPr b="1" lang="es" sz="2950">
                <a:latin typeface="Bubblegum Sans"/>
                <a:ea typeface="Bubblegum Sans"/>
                <a:cs typeface="Bubblegum Sans"/>
                <a:sym typeface="Bubblegum Sans"/>
              </a:rPr>
              <a:t>Aprendizaje entre Iguales y Aprendizaje Cooperativo: Principios Psicopedagógicos y Métodos de Enseñanza</a:t>
            </a:r>
            <a:endParaRPr b="1" sz="2950">
              <a:latin typeface="Bubblegum Sans"/>
              <a:ea typeface="Bubblegum Sans"/>
              <a:cs typeface="Bubblegum Sans"/>
              <a:sym typeface="Bubblegum Sans"/>
            </a:endParaRPr>
          </a:p>
        </p:txBody>
      </p:sp>
      <p:sp>
        <p:nvSpPr>
          <p:cNvPr id="189" name="Google Shape;189;p23"/>
          <p:cNvSpPr txBox="1"/>
          <p:nvPr>
            <p:ph idx="1" type="subTitle"/>
          </p:nvPr>
        </p:nvSpPr>
        <p:spPr>
          <a:xfrm>
            <a:off x="1734788" y="3242100"/>
            <a:ext cx="6004800" cy="792600"/>
          </a:xfrm>
          <a:prstGeom prst="rect">
            <a:avLst/>
          </a:prstGeom>
          <a:solidFill>
            <a:schemeClr val="accent4"/>
          </a:solidFill>
        </p:spPr>
        <p:txBody>
          <a:bodyPr anchorCtr="0" anchor="t" bIns="91425" lIns="91425" spcFirstLastPara="1" rIns="91425" wrap="square" tIns="91425">
            <a:noAutofit/>
          </a:bodyPr>
          <a:lstStyle/>
          <a:p>
            <a:pPr indent="0" lvl="0" marL="0" rtl="0" algn="ctr">
              <a:spcBef>
                <a:spcPts val="0"/>
              </a:spcBef>
              <a:spcAft>
                <a:spcPts val="0"/>
              </a:spcAft>
              <a:buSzPts val="688"/>
              <a:buNone/>
            </a:pPr>
            <a:r>
              <a:rPr b="1" lang="es" sz="2750">
                <a:latin typeface="Bubblegum Sans"/>
                <a:ea typeface="Bubblegum Sans"/>
                <a:cs typeface="Bubblegum Sans"/>
                <a:sym typeface="Bubblegum Sans"/>
              </a:rPr>
              <a:t>Giovanni Sánchez Chacón</a:t>
            </a:r>
            <a:endParaRPr b="1" sz="2750">
              <a:latin typeface="Bubblegum Sans"/>
              <a:ea typeface="Bubblegum Sans"/>
              <a:cs typeface="Bubblegum Sans"/>
              <a:sym typeface="Bubblegu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3" name="Shape 193"/>
        <p:cNvGrpSpPr/>
        <p:nvPr/>
      </p:nvGrpSpPr>
      <p:grpSpPr>
        <a:xfrm>
          <a:off x="0" y="0"/>
          <a:ext cx="0" cy="0"/>
          <a:chOff x="0" y="0"/>
          <a:chExt cx="0" cy="0"/>
        </a:xfrm>
      </p:grpSpPr>
      <p:sp>
        <p:nvSpPr>
          <p:cNvPr id="194" name="Google Shape;194;p24"/>
          <p:cNvSpPr txBox="1"/>
          <p:nvPr/>
        </p:nvSpPr>
        <p:spPr>
          <a:xfrm>
            <a:off x="1103250" y="212975"/>
            <a:ext cx="69375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500">
                <a:latin typeface="Century Gothic"/>
                <a:ea typeface="Century Gothic"/>
                <a:cs typeface="Century Gothic"/>
                <a:sym typeface="Century Gothic"/>
              </a:rPr>
              <a:t>Diversos autores han aportado argumentos </a:t>
            </a:r>
            <a:r>
              <a:rPr lang="es" sz="1500">
                <a:latin typeface="Century Gothic"/>
                <a:ea typeface="Century Gothic"/>
                <a:cs typeface="Century Gothic"/>
                <a:sym typeface="Century Gothic"/>
              </a:rPr>
              <a:t> que permiten comprender con mayor claridad las posibles bases conceptuales que fundamentan el aprendizaje entre iguales. </a:t>
            </a:r>
            <a:endParaRPr sz="1500">
              <a:latin typeface="Century Gothic"/>
              <a:ea typeface="Century Gothic"/>
              <a:cs typeface="Century Gothic"/>
              <a:sym typeface="Century Gothic"/>
            </a:endParaRPr>
          </a:p>
        </p:txBody>
      </p:sp>
      <p:sp>
        <p:nvSpPr>
          <p:cNvPr id="195" name="Google Shape;195;p24"/>
          <p:cNvSpPr txBox="1"/>
          <p:nvPr/>
        </p:nvSpPr>
        <p:spPr>
          <a:xfrm>
            <a:off x="353650" y="1338750"/>
            <a:ext cx="4010400" cy="169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entury Gothic"/>
                <a:ea typeface="Century Gothic"/>
                <a:cs typeface="Century Gothic"/>
                <a:sym typeface="Century Gothic"/>
              </a:rPr>
              <a:t>De acuerdo con Ferreiro y Calderón (2009),  el aprendizaje entre iguales integra el aporte de ciertas teorías relacionadas con el desarrollo organizacional, la motivación, el desarrollo cognitivo y el desarrollo de la personalidad.</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96" name="Google Shape;196;p24"/>
          <p:cNvSpPr txBox="1"/>
          <p:nvPr/>
        </p:nvSpPr>
        <p:spPr>
          <a:xfrm>
            <a:off x="5020775" y="1338750"/>
            <a:ext cx="4010400" cy="16932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entury Gothic"/>
                <a:ea typeface="Century Gothic"/>
                <a:cs typeface="Century Gothic"/>
                <a:sym typeface="Century Gothic"/>
              </a:rPr>
              <a:t>Melero y Fernández (1995) </a:t>
            </a:r>
            <a:r>
              <a:rPr lang="es">
                <a:latin typeface="Century Gothic"/>
                <a:ea typeface="Century Gothic"/>
                <a:cs typeface="Century Gothic"/>
                <a:sym typeface="Century Gothic"/>
              </a:rPr>
              <a:t>conciben el aprendizaje entre iguales como un elemento indispensable para el desequilibrio Piagetiano, atribuyéndole un mayor protagonismo a los factores de carácter social en la construcción de conocimientos. </a:t>
            </a:r>
            <a:endParaRPr>
              <a:latin typeface="Century Gothic"/>
              <a:ea typeface="Century Gothic"/>
              <a:cs typeface="Century Gothic"/>
              <a:sym typeface="Century Gothic"/>
            </a:endParaRPr>
          </a:p>
        </p:txBody>
      </p:sp>
      <p:sp>
        <p:nvSpPr>
          <p:cNvPr id="197" name="Google Shape;197;p24"/>
          <p:cNvSpPr txBox="1"/>
          <p:nvPr/>
        </p:nvSpPr>
        <p:spPr>
          <a:xfrm>
            <a:off x="2020775" y="3384800"/>
            <a:ext cx="4950900" cy="1262100"/>
          </a:xfrm>
          <a:prstGeom prst="rect">
            <a:avLst/>
          </a:prstGeom>
          <a:solidFill>
            <a:srgbClr val="B0B84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entury Gothic"/>
                <a:ea typeface="Century Gothic"/>
                <a:cs typeface="Century Gothic"/>
                <a:sym typeface="Century Gothic"/>
              </a:rPr>
              <a:t>L</a:t>
            </a:r>
            <a:r>
              <a:rPr lang="es">
                <a:latin typeface="Century Gothic"/>
                <a:ea typeface="Century Gothic"/>
                <a:cs typeface="Century Gothic"/>
                <a:sym typeface="Century Gothic"/>
              </a:rPr>
              <a:t>a teoría sociocultural de Vygotsky nos ayuda a comprender el funcionamiento del aprendizaje entre iguales, la cual otorga a la interacción social una importancia relevante de cara a la construcción social de la mente humana. (ZDP)</a:t>
            </a:r>
            <a:endParaRPr>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C586"/>
        </a:solidFill>
      </p:bgPr>
    </p:bg>
    <p:spTree>
      <p:nvGrpSpPr>
        <p:cNvPr id="201" name="Shape 201"/>
        <p:cNvGrpSpPr/>
        <p:nvPr/>
      </p:nvGrpSpPr>
      <p:grpSpPr>
        <a:xfrm>
          <a:off x="0" y="0"/>
          <a:ext cx="0" cy="0"/>
          <a:chOff x="0" y="0"/>
          <a:chExt cx="0" cy="0"/>
        </a:xfrm>
      </p:grpSpPr>
      <p:sp>
        <p:nvSpPr>
          <p:cNvPr id="202" name="Google Shape;202;p25"/>
          <p:cNvSpPr txBox="1"/>
          <p:nvPr/>
        </p:nvSpPr>
        <p:spPr>
          <a:xfrm>
            <a:off x="5491450" y="2873050"/>
            <a:ext cx="3184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latin typeface="Century Gothic"/>
                <a:ea typeface="Century Gothic"/>
                <a:cs typeface="Century Gothic"/>
                <a:sym typeface="Century Gothic"/>
              </a:rPr>
              <a:t>E</a:t>
            </a:r>
            <a:r>
              <a:rPr b="1" lang="es">
                <a:latin typeface="Century Gothic"/>
                <a:ea typeface="Century Gothic"/>
                <a:cs typeface="Century Gothic"/>
                <a:sym typeface="Century Gothic"/>
              </a:rPr>
              <a:t>n</a:t>
            </a:r>
            <a:r>
              <a:rPr b="1" lang="es">
                <a:latin typeface="Century Gothic"/>
                <a:ea typeface="Century Gothic"/>
                <a:cs typeface="Century Gothic"/>
                <a:sym typeface="Century Gothic"/>
              </a:rPr>
              <a:t> todo el proceso </a:t>
            </a:r>
            <a:r>
              <a:rPr b="1" lang="es">
                <a:latin typeface="Century Gothic"/>
                <a:ea typeface="Century Gothic"/>
                <a:cs typeface="Century Gothic"/>
                <a:sym typeface="Century Gothic"/>
              </a:rPr>
              <a:t>de aprendizaje</a:t>
            </a:r>
            <a:r>
              <a:rPr b="1" lang="es">
                <a:latin typeface="Century Gothic"/>
                <a:ea typeface="Century Gothic"/>
                <a:cs typeface="Century Gothic"/>
                <a:sym typeface="Century Gothic"/>
              </a:rPr>
              <a:t> se producen una serie de mecanismos dentro del individuo, los cuales se activan mediante la interacción de un aprendíz con otros, facilitando la adquisición de conocimientos y el desarrollo de habilidades actitudes y valores. </a:t>
            </a:r>
            <a:endParaRPr b="1">
              <a:latin typeface="Century Gothic"/>
              <a:ea typeface="Century Gothic"/>
              <a:cs typeface="Century Gothic"/>
              <a:sym typeface="Century Gothic"/>
            </a:endParaRPr>
          </a:p>
        </p:txBody>
      </p:sp>
      <p:sp>
        <p:nvSpPr>
          <p:cNvPr id="203" name="Google Shape;203;p25"/>
          <p:cNvSpPr txBox="1"/>
          <p:nvPr/>
        </p:nvSpPr>
        <p:spPr>
          <a:xfrm>
            <a:off x="1166900" y="317525"/>
            <a:ext cx="7009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latin typeface="Century Gothic"/>
                <a:ea typeface="Century Gothic"/>
                <a:cs typeface="Century Gothic"/>
                <a:sym typeface="Century Gothic"/>
              </a:rPr>
              <a:t>El aprendizaje entre iguales </a:t>
            </a:r>
            <a:r>
              <a:rPr b="1" lang="es">
                <a:latin typeface="Century Gothic"/>
                <a:ea typeface="Century Gothic"/>
                <a:cs typeface="Century Gothic"/>
                <a:sym typeface="Century Gothic"/>
              </a:rPr>
              <a:t>sugiere que en las diversas situaciones de aprendizaje, los estudiantes tomen el papel de mediadores en el plano interpsicológico, quienes tienen la posibilidad de ofrecerse ayudas pedagógicas más ajustadas a sus necesidades, esto permite que los sujetos puedan hacer suyo el conocimiento mediante el proceso de internalización, de esta manera, autorregular el conocimiento adquirido.</a:t>
            </a:r>
            <a:endParaRPr b="1">
              <a:latin typeface="Century Gothic"/>
              <a:ea typeface="Century Gothic"/>
              <a:cs typeface="Century Gothic"/>
              <a:sym typeface="Century Gothic"/>
            </a:endParaRPr>
          </a:p>
        </p:txBody>
      </p:sp>
      <p:pic>
        <p:nvPicPr>
          <p:cNvPr id="204" name="Google Shape;204;p25"/>
          <p:cNvPicPr preferRelativeResize="0"/>
          <p:nvPr/>
        </p:nvPicPr>
        <p:blipFill>
          <a:blip r:embed="rId3">
            <a:alphaModFix/>
          </a:blip>
          <a:stretch>
            <a:fillRect/>
          </a:stretch>
        </p:blipFill>
        <p:spPr>
          <a:xfrm>
            <a:off x="475975" y="2286325"/>
            <a:ext cx="4283675" cy="2497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AC9D3"/>
        </a:solidFill>
      </p:bgPr>
    </p:bg>
    <p:spTree>
      <p:nvGrpSpPr>
        <p:cNvPr id="208" name="Shape 208"/>
        <p:cNvGrpSpPr/>
        <p:nvPr/>
      </p:nvGrpSpPr>
      <p:grpSpPr>
        <a:xfrm>
          <a:off x="0" y="0"/>
          <a:ext cx="0" cy="0"/>
          <a:chOff x="0" y="0"/>
          <a:chExt cx="0" cy="0"/>
        </a:xfrm>
      </p:grpSpPr>
      <p:sp>
        <p:nvSpPr>
          <p:cNvPr id="209" name="Google Shape;209;p26"/>
          <p:cNvSpPr txBox="1"/>
          <p:nvPr/>
        </p:nvSpPr>
        <p:spPr>
          <a:xfrm>
            <a:off x="245675" y="683088"/>
            <a:ext cx="3992100" cy="3740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Century Gothic"/>
              <a:ea typeface="Century Gothic"/>
              <a:cs typeface="Century Gothic"/>
              <a:sym typeface="Century Gothic"/>
            </a:endParaRPr>
          </a:p>
          <a:p>
            <a:pPr indent="0" lvl="0" marL="0" rtl="0" algn="l">
              <a:spcBef>
                <a:spcPts val="0"/>
              </a:spcBef>
              <a:spcAft>
                <a:spcPts val="0"/>
              </a:spcAft>
              <a:buNone/>
            </a:pPr>
            <a:r>
              <a:rPr b="1" lang="es" sz="2100">
                <a:latin typeface="Century Gothic"/>
                <a:ea typeface="Century Gothic"/>
                <a:cs typeface="Century Gothic"/>
                <a:sym typeface="Century Gothic"/>
              </a:rPr>
              <a:t>Queda claro que dentro de este marco de interacción, los estudiantes aprenden y construyen el conocimiento de manera conjunta, a través procesos de andamiaje provistos por sus iguales (Durán y Monereo 2008)</a:t>
            </a:r>
            <a:endParaRPr b="1" sz="2100">
              <a:latin typeface="Century Gothic"/>
              <a:ea typeface="Century Gothic"/>
              <a:cs typeface="Century Gothic"/>
              <a:sym typeface="Century Gothic"/>
            </a:endParaRPr>
          </a:p>
          <a:p>
            <a:pPr indent="0" lvl="0" marL="0" rtl="0" algn="l">
              <a:spcBef>
                <a:spcPts val="0"/>
              </a:spcBef>
              <a:spcAft>
                <a:spcPts val="0"/>
              </a:spcAft>
              <a:buNone/>
            </a:pPr>
            <a:r>
              <a:t/>
            </a:r>
            <a:endParaRPr b="1" sz="2100">
              <a:latin typeface="Century Gothic"/>
              <a:ea typeface="Century Gothic"/>
              <a:cs typeface="Century Gothic"/>
              <a:sym typeface="Century Gothic"/>
            </a:endParaRPr>
          </a:p>
        </p:txBody>
      </p:sp>
      <p:pic>
        <p:nvPicPr>
          <p:cNvPr id="210" name="Google Shape;210;p26"/>
          <p:cNvPicPr preferRelativeResize="0"/>
          <p:nvPr/>
        </p:nvPicPr>
        <p:blipFill>
          <a:blip r:embed="rId3">
            <a:alphaModFix/>
          </a:blip>
          <a:stretch>
            <a:fillRect/>
          </a:stretch>
        </p:blipFill>
        <p:spPr>
          <a:xfrm>
            <a:off x="5001900" y="967275"/>
            <a:ext cx="3823075" cy="285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83AC"/>
        </a:solidFill>
      </p:bgPr>
    </p:bg>
    <p:spTree>
      <p:nvGrpSpPr>
        <p:cNvPr id="214" name="Shape 214"/>
        <p:cNvGrpSpPr/>
        <p:nvPr/>
      </p:nvGrpSpPr>
      <p:grpSpPr>
        <a:xfrm>
          <a:off x="0" y="0"/>
          <a:ext cx="0" cy="0"/>
          <a:chOff x="0" y="0"/>
          <a:chExt cx="0" cy="0"/>
        </a:xfrm>
      </p:grpSpPr>
      <p:sp>
        <p:nvSpPr>
          <p:cNvPr id="215" name="Google Shape;215;p27"/>
          <p:cNvSpPr txBox="1"/>
          <p:nvPr/>
        </p:nvSpPr>
        <p:spPr>
          <a:xfrm>
            <a:off x="239700" y="448300"/>
            <a:ext cx="6132000" cy="2724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500">
              <a:latin typeface="Century Gothic"/>
              <a:ea typeface="Century Gothic"/>
              <a:cs typeface="Century Gothic"/>
              <a:sym typeface="Century Gothic"/>
            </a:endParaRPr>
          </a:p>
          <a:p>
            <a:pPr indent="0" lvl="0" marL="0" rtl="0" algn="l">
              <a:spcBef>
                <a:spcPts val="0"/>
              </a:spcBef>
              <a:spcAft>
                <a:spcPts val="0"/>
              </a:spcAft>
              <a:buNone/>
            </a:pPr>
            <a:r>
              <a:rPr b="1" lang="es" sz="1500">
                <a:latin typeface="Century Gothic"/>
                <a:ea typeface="Century Gothic"/>
                <a:cs typeface="Century Gothic"/>
                <a:sym typeface="Century Gothic"/>
              </a:rPr>
              <a:t>Se han identificado ciertos mecanismos </a:t>
            </a:r>
            <a:r>
              <a:rPr b="1" lang="es" sz="1500">
                <a:latin typeface="Century Gothic"/>
                <a:ea typeface="Century Gothic"/>
                <a:cs typeface="Century Gothic"/>
                <a:sym typeface="Century Gothic"/>
              </a:rPr>
              <a:t>que podrían explicarnos la efectividad atribuida al aprendizaje entre iguales. Entre estos podemos citar las aportaciones teóricas provenientes del constructivismo social, las cuales atribuyen a la negociación de significados  a través de un tipo de interacción basada en el </a:t>
            </a:r>
            <a:r>
              <a:rPr b="1" lang="es" sz="1500">
                <a:latin typeface="Century Gothic"/>
                <a:ea typeface="Century Gothic"/>
                <a:cs typeface="Century Gothic"/>
                <a:sym typeface="Century Gothic"/>
              </a:rPr>
              <a:t>diálogo</a:t>
            </a:r>
            <a:r>
              <a:rPr b="1" lang="es" sz="1500">
                <a:latin typeface="Century Gothic"/>
                <a:ea typeface="Century Gothic"/>
                <a:cs typeface="Century Gothic"/>
                <a:sym typeface="Century Gothic"/>
              </a:rPr>
              <a:t>, como uno de los mecanismos principales para la interiorización de los conocimientos compartidos en una situación de interacción entre iguales.</a:t>
            </a:r>
            <a:endParaRPr b="1" sz="1500">
              <a:latin typeface="Century Gothic"/>
              <a:ea typeface="Century Gothic"/>
              <a:cs typeface="Century Gothic"/>
              <a:sym typeface="Century Gothic"/>
            </a:endParaRPr>
          </a:p>
          <a:p>
            <a:pPr indent="0" lvl="0" marL="0" rtl="0" algn="l">
              <a:spcBef>
                <a:spcPts val="0"/>
              </a:spcBef>
              <a:spcAft>
                <a:spcPts val="0"/>
              </a:spcAft>
              <a:buNone/>
            </a:pPr>
            <a:r>
              <a:t/>
            </a:r>
            <a:endParaRPr b="1" sz="1500">
              <a:latin typeface="Century Gothic"/>
              <a:ea typeface="Century Gothic"/>
              <a:cs typeface="Century Gothic"/>
              <a:sym typeface="Century Gothic"/>
            </a:endParaRPr>
          </a:p>
        </p:txBody>
      </p:sp>
      <p:pic>
        <p:nvPicPr>
          <p:cNvPr id="216" name="Google Shape;216;p27"/>
          <p:cNvPicPr preferRelativeResize="0"/>
          <p:nvPr/>
        </p:nvPicPr>
        <p:blipFill>
          <a:blip r:embed="rId3">
            <a:alphaModFix/>
          </a:blip>
          <a:stretch>
            <a:fillRect/>
          </a:stretch>
        </p:blipFill>
        <p:spPr>
          <a:xfrm>
            <a:off x="3684900" y="2711250"/>
            <a:ext cx="4823350" cy="226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EA148"/>
        </a:solidFill>
      </p:bgPr>
    </p:bg>
    <p:spTree>
      <p:nvGrpSpPr>
        <p:cNvPr id="220" name="Shape 220"/>
        <p:cNvGrpSpPr/>
        <p:nvPr/>
      </p:nvGrpSpPr>
      <p:grpSpPr>
        <a:xfrm>
          <a:off x="0" y="0"/>
          <a:ext cx="0" cy="0"/>
          <a:chOff x="0" y="0"/>
          <a:chExt cx="0" cy="0"/>
        </a:xfrm>
      </p:grpSpPr>
      <p:sp>
        <p:nvSpPr>
          <p:cNvPr id="221" name="Google Shape;221;p28"/>
          <p:cNvSpPr txBox="1"/>
          <p:nvPr/>
        </p:nvSpPr>
        <p:spPr>
          <a:xfrm>
            <a:off x="768450" y="0"/>
            <a:ext cx="79314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300">
                <a:latin typeface="Bubblegum Sans"/>
                <a:ea typeface="Bubblegum Sans"/>
                <a:cs typeface="Bubblegum Sans"/>
                <a:sym typeface="Bubblegum Sans"/>
              </a:rPr>
              <a:t>Mecanismos interpsicológicos en el aprendizaje entre iguales </a:t>
            </a:r>
            <a:endParaRPr b="1" sz="2300">
              <a:latin typeface="Bubblegum Sans"/>
              <a:ea typeface="Bubblegum Sans"/>
              <a:cs typeface="Bubblegum Sans"/>
              <a:sym typeface="Bubblegum Sans"/>
            </a:endParaRPr>
          </a:p>
        </p:txBody>
      </p:sp>
      <p:sp>
        <p:nvSpPr>
          <p:cNvPr id="222" name="Google Shape;222;p28"/>
          <p:cNvSpPr txBox="1"/>
          <p:nvPr/>
        </p:nvSpPr>
        <p:spPr>
          <a:xfrm>
            <a:off x="100650" y="778363"/>
            <a:ext cx="8599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latin typeface="Century Gothic"/>
                <a:ea typeface="Century Gothic"/>
                <a:cs typeface="Century Gothic"/>
                <a:sym typeface="Century Gothic"/>
              </a:rPr>
              <a:t>Los mecanismos interpsicológicos ejercen como una influencia favorable en los resultados del </a:t>
            </a:r>
            <a:r>
              <a:rPr b="1" lang="es">
                <a:latin typeface="Century Gothic"/>
                <a:ea typeface="Century Gothic"/>
                <a:cs typeface="Century Gothic"/>
                <a:sym typeface="Century Gothic"/>
              </a:rPr>
              <a:t>aprendizaje por parte de los alumnos. Estos mecanismos </a:t>
            </a:r>
            <a:r>
              <a:rPr b="1" lang="es">
                <a:latin typeface="Century Gothic"/>
                <a:ea typeface="Century Gothic"/>
                <a:cs typeface="Century Gothic"/>
                <a:sym typeface="Century Gothic"/>
              </a:rPr>
              <a:t>podrían</a:t>
            </a:r>
            <a:r>
              <a:rPr b="1" lang="es">
                <a:latin typeface="Century Gothic"/>
                <a:ea typeface="Century Gothic"/>
                <a:cs typeface="Century Gothic"/>
                <a:sym typeface="Century Gothic"/>
              </a:rPr>
              <a:t> facilitar al estudiante la construcción del </a:t>
            </a:r>
            <a:r>
              <a:rPr b="1" lang="es">
                <a:latin typeface="Century Gothic"/>
                <a:ea typeface="Century Gothic"/>
                <a:cs typeface="Century Gothic"/>
                <a:sym typeface="Century Gothic"/>
              </a:rPr>
              <a:t>conocimiento</a:t>
            </a:r>
            <a:r>
              <a:rPr b="1" lang="es">
                <a:latin typeface="Century Gothic"/>
                <a:ea typeface="Century Gothic"/>
                <a:cs typeface="Century Gothic"/>
                <a:sym typeface="Century Gothic"/>
              </a:rPr>
              <a:t>. </a:t>
            </a:r>
            <a:endParaRPr b="1">
              <a:latin typeface="Century Gothic"/>
              <a:ea typeface="Century Gothic"/>
              <a:cs typeface="Century Gothic"/>
              <a:sym typeface="Century Gothic"/>
            </a:endParaRPr>
          </a:p>
        </p:txBody>
      </p:sp>
      <p:sp>
        <p:nvSpPr>
          <p:cNvPr id="223" name="Google Shape;223;p28"/>
          <p:cNvSpPr txBox="1"/>
          <p:nvPr/>
        </p:nvSpPr>
        <p:spPr>
          <a:xfrm>
            <a:off x="322450" y="1849225"/>
            <a:ext cx="8460000" cy="2986200"/>
          </a:xfrm>
          <a:prstGeom prst="rect">
            <a:avLst/>
          </a:prstGeom>
          <a:solidFill>
            <a:schemeClr val="lt1"/>
          </a:solid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El conflicto entre puntos de vista moderadamente divergentes. La situación de </a:t>
            </a:r>
            <a:r>
              <a:rPr lang="es">
                <a:latin typeface="Century Gothic"/>
                <a:ea typeface="Century Gothic"/>
                <a:cs typeface="Century Gothic"/>
                <a:sym typeface="Century Gothic"/>
              </a:rPr>
              <a:t>conflicto</a:t>
            </a:r>
            <a:r>
              <a:rPr lang="es">
                <a:latin typeface="Century Gothic"/>
                <a:ea typeface="Century Gothic"/>
                <a:cs typeface="Century Gothic"/>
                <a:sym typeface="Century Gothic"/>
              </a:rPr>
              <a:t> generada entre los estudiantes. puede favorecer a la vez el replanteamiento y revisión de los propios conceptos para una mayor organización </a:t>
            </a:r>
            <a:endParaRPr>
              <a:latin typeface="Century Gothic"/>
              <a:ea typeface="Century Gothic"/>
              <a:cs typeface="Century Gothic"/>
              <a:sym typeface="Century Gothic"/>
            </a:endParaRPr>
          </a:p>
          <a:p>
            <a:pPr indent="0" lvl="0" marL="45720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Regulación mutua a </a:t>
            </a:r>
            <a:r>
              <a:rPr lang="es">
                <a:latin typeface="Century Gothic"/>
                <a:ea typeface="Century Gothic"/>
                <a:cs typeface="Century Gothic"/>
                <a:sym typeface="Century Gothic"/>
              </a:rPr>
              <a:t>través</a:t>
            </a:r>
            <a:r>
              <a:rPr lang="es">
                <a:latin typeface="Century Gothic"/>
                <a:ea typeface="Century Gothic"/>
                <a:cs typeface="Century Gothic"/>
                <a:sym typeface="Century Gothic"/>
              </a:rPr>
              <a:t> del lenguaje. su utiliza el habla como instrumento mediador que los estudiantes emplean en los procesos de interacción, lo cual se da con el propósito de regular la comunicación entre ellos y orientar el proceso de construcción compartida de conocimientos. </a:t>
            </a:r>
            <a:endParaRPr>
              <a:latin typeface="Century Gothic"/>
              <a:ea typeface="Century Gothic"/>
              <a:cs typeface="Century Gothic"/>
              <a:sym typeface="Century Gothic"/>
            </a:endParaRPr>
          </a:p>
          <a:p>
            <a:pPr indent="0" lvl="0" marL="45720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El apoyo a la atribución del sentido de aprendizaje. la interacción entre alumnos . no solo promueve la construcción de significados, sino </a:t>
            </a:r>
            <a:r>
              <a:rPr lang="es">
                <a:latin typeface="Century Gothic"/>
                <a:ea typeface="Century Gothic"/>
                <a:cs typeface="Century Gothic"/>
                <a:sym typeface="Century Gothic"/>
              </a:rPr>
              <a:t>también</a:t>
            </a:r>
            <a:r>
              <a:rPr lang="es">
                <a:latin typeface="Century Gothic"/>
                <a:ea typeface="Century Gothic"/>
                <a:cs typeface="Century Gothic"/>
                <a:sym typeface="Century Gothic"/>
              </a:rPr>
              <a:t> una atribución positiva del sentido del aprendizaje ya que </a:t>
            </a:r>
            <a:r>
              <a:rPr lang="es">
                <a:latin typeface="Century Gothic"/>
                <a:ea typeface="Century Gothic"/>
                <a:cs typeface="Century Gothic"/>
                <a:sym typeface="Century Gothic"/>
              </a:rPr>
              <a:t>también</a:t>
            </a:r>
            <a:r>
              <a:rPr lang="es">
                <a:latin typeface="Century Gothic"/>
                <a:ea typeface="Century Gothic"/>
                <a:cs typeface="Century Gothic"/>
                <a:sym typeface="Century Gothic"/>
              </a:rPr>
              <a:t> surgen mecanismos de carácter motivacional y afectivo</a:t>
            </a:r>
            <a:endParaRPr>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47E"/>
        </a:solidFill>
      </p:bgPr>
    </p:bg>
    <p:spTree>
      <p:nvGrpSpPr>
        <p:cNvPr id="227" name="Shape 227"/>
        <p:cNvGrpSpPr/>
        <p:nvPr/>
      </p:nvGrpSpPr>
      <p:grpSpPr>
        <a:xfrm>
          <a:off x="0" y="0"/>
          <a:ext cx="0" cy="0"/>
          <a:chOff x="0" y="0"/>
          <a:chExt cx="0" cy="0"/>
        </a:xfrm>
      </p:grpSpPr>
      <p:sp>
        <p:nvSpPr>
          <p:cNvPr id="228" name="Google Shape;228;p29"/>
          <p:cNvSpPr txBox="1"/>
          <p:nvPr/>
        </p:nvSpPr>
        <p:spPr>
          <a:xfrm>
            <a:off x="606250" y="152050"/>
            <a:ext cx="7704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2100">
                <a:latin typeface="Bubblegum Sans"/>
                <a:ea typeface="Bubblegum Sans"/>
                <a:cs typeface="Bubblegum Sans"/>
                <a:sym typeface="Bubblegum Sans"/>
              </a:rPr>
              <a:t>Dimensiones del aprendizaje entre iguales </a:t>
            </a:r>
            <a:endParaRPr sz="2100">
              <a:latin typeface="Bubblegum Sans"/>
              <a:ea typeface="Bubblegum Sans"/>
              <a:cs typeface="Bubblegum Sans"/>
              <a:sym typeface="Bubblegum Sans"/>
            </a:endParaRPr>
          </a:p>
        </p:txBody>
      </p:sp>
      <p:sp>
        <p:nvSpPr>
          <p:cNvPr id="229" name="Google Shape;229;p29"/>
          <p:cNvSpPr txBox="1"/>
          <p:nvPr/>
        </p:nvSpPr>
        <p:spPr>
          <a:xfrm>
            <a:off x="303250" y="824200"/>
            <a:ext cx="8617200" cy="2339700"/>
          </a:xfrm>
          <a:prstGeom prst="rect">
            <a:avLst/>
          </a:prstGeom>
          <a:solidFill>
            <a:srgbClr val="B0B84F"/>
          </a:solid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Colaboración entre iguales: esta se da cuando dos o más alumnos de niveles similares trabajan en forma colaborativa de una forma constante, en vías de la resolución de una tarea.</a:t>
            </a:r>
            <a:endParaRPr>
              <a:latin typeface="Century Gothic"/>
              <a:ea typeface="Century Gothic"/>
              <a:cs typeface="Century Gothic"/>
              <a:sym typeface="Century Gothic"/>
            </a:endParaRPr>
          </a:p>
          <a:p>
            <a:pPr indent="0" lvl="0" marL="45720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Aprendizaje cooperativo: consiste en la realización por parte de los estudiantes de tareas o actividades preestablecidas, en la que se presentan formas de interacción que permiten la discusión, planificación y distribución de las responsabilidades. </a:t>
            </a:r>
            <a:endParaRPr>
              <a:latin typeface="Century Gothic"/>
              <a:ea typeface="Century Gothic"/>
              <a:cs typeface="Century Gothic"/>
              <a:sym typeface="Century Gothic"/>
            </a:endParaRPr>
          </a:p>
          <a:p>
            <a:pPr indent="0" lvl="0" marL="45720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s">
                <a:latin typeface="Century Gothic"/>
                <a:ea typeface="Century Gothic"/>
                <a:cs typeface="Century Gothic"/>
                <a:sym typeface="Century Gothic"/>
              </a:rPr>
              <a:t>Tutoría entre iguales: en esta, un alumno considerado como experto en algun campo o contenido </a:t>
            </a:r>
            <a:r>
              <a:rPr lang="es">
                <a:latin typeface="Century Gothic"/>
                <a:ea typeface="Century Gothic"/>
                <a:cs typeface="Century Gothic"/>
                <a:sym typeface="Century Gothic"/>
              </a:rPr>
              <a:t>específico</a:t>
            </a:r>
            <a:r>
              <a:rPr lang="es">
                <a:latin typeface="Century Gothic"/>
                <a:ea typeface="Century Gothic"/>
                <a:cs typeface="Century Gothic"/>
                <a:sym typeface="Century Gothic"/>
              </a:rPr>
              <a:t> instruye a otro considerado como menos experto o novato. </a:t>
            </a:r>
            <a:endParaRPr>
              <a:latin typeface="Century Gothic"/>
              <a:ea typeface="Century Gothic"/>
              <a:cs typeface="Century Gothic"/>
              <a:sym typeface="Century Gothic"/>
            </a:endParaRPr>
          </a:p>
        </p:txBody>
      </p:sp>
      <p:sp>
        <p:nvSpPr>
          <p:cNvPr id="230" name="Google Shape;230;p29"/>
          <p:cNvSpPr txBox="1"/>
          <p:nvPr/>
        </p:nvSpPr>
        <p:spPr>
          <a:xfrm>
            <a:off x="165925" y="3463050"/>
            <a:ext cx="8816100" cy="1477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entury Gothic"/>
                <a:ea typeface="Century Gothic"/>
                <a:cs typeface="Century Gothic"/>
                <a:sym typeface="Century Gothic"/>
              </a:rPr>
              <a:t>Es decir que el aprendizaje entre iguales posee</a:t>
            </a:r>
            <a:r>
              <a:rPr lang="es">
                <a:latin typeface="Century Gothic"/>
                <a:ea typeface="Century Gothic"/>
                <a:cs typeface="Century Gothic"/>
                <a:sym typeface="Century Gothic"/>
              </a:rPr>
              <a:t> distintas estructuras de organización, las cuales van desde la colaboración, en la que tan solo se plantean agrupamientos de estudiantes con el propósito de resolver en conjunto ciertas tareas de aprendizaje, hasta la cooperación y la </a:t>
            </a:r>
            <a:r>
              <a:rPr lang="es">
                <a:latin typeface="Century Gothic"/>
                <a:ea typeface="Century Gothic"/>
                <a:cs typeface="Century Gothic"/>
                <a:sym typeface="Century Gothic"/>
              </a:rPr>
              <a:t>tutoría</a:t>
            </a:r>
            <a:r>
              <a:rPr lang="es">
                <a:latin typeface="Century Gothic"/>
                <a:ea typeface="Century Gothic"/>
                <a:cs typeface="Century Gothic"/>
                <a:sym typeface="Century Gothic"/>
              </a:rPr>
              <a:t>, las cuales suelen ser planificadas de una forma  más intencional en donde, por lo general, las actividades han sido previamente establecidas y se distingue un mayor nivel de distribución de las responsabilidades.</a:t>
            </a:r>
            <a:endParaRPr>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DBAB"/>
        </a:solidFill>
      </p:bgPr>
    </p:bg>
    <p:spTree>
      <p:nvGrpSpPr>
        <p:cNvPr id="234" name="Shape 234"/>
        <p:cNvGrpSpPr/>
        <p:nvPr/>
      </p:nvGrpSpPr>
      <p:grpSpPr>
        <a:xfrm>
          <a:off x="0" y="0"/>
          <a:ext cx="0" cy="0"/>
          <a:chOff x="0" y="0"/>
          <a:chExt cx="0" cy="0"/>
        </a:xfrm>
      </p:grpSpPr>
      <p:sp>
        <p:nvSpPr>
          <p:cNvPr id="235" name="Google Shape;235;p30"/>
          <p:cNvSpPr txBox="1"/>
          <p:nvPr/>
        </p:nvSpPr>
        <p:spPr>
          <a:xfrm>
            <a:off x="1197600" y="403625"/>
            <a:ext cx="7001400" cy="1908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600">
                <a:latin typeface="Century Gothic"/>
                <a:ea typeface="Century Gothic"/>
                <a:cs typeface="Century Gothic"/>
                <a:sym typeface="Century Gothic"/>
              </a:rPr>
              <a:t>Dentro del aprendizaje entre iguales, es oportuno rescatar el papel de situaciones cooperativas ya que por los fines que estas persiguen, el tipo de interdependencia que se desarrolla entre los estudiantes y sus estructuras de organización social, estas suelen desarrollar patrones de interacción muy adecuados que favorecen el buen aprendizaje de los alumnos.</a:t>
            </a:r>
            <a:endParaRPr sz="1600">
              <a:latin typeface="Century Gothic"/>
              <a:ea typeface="Century Gothic"/>
              <a:cs typeface="Century Gothic"/>
              <a:sym typeface="Century Gothic"/>
            </a:endParaRPr>
          </a:p>
          <a:p>
            <a:pPr indent="0" lvl="0" marL="0" rtl="0" algn="ctr">
              <a:spcBef>
                <a:spcPts val="0"/>
              </a:spcBef>
              <a:spcAft>
                <a:spcPts val="0"/>
              </a:spcAft>
              <a:buNone/>
            </a:pPr>
            <a:r>
              <a:t/>
            </a:r>
            <a:endParaRPr sz="1600">
              <a:latin typeface="Century Gothic"/>
              <a:ea typeface="Century Gothic"/>
              <a:cs typeface="Century Gothic"/>
              <a:sym typeface="Century Gothic"/>
            </a:endParaRPr>
          </a:p>
        </p:txBody>
      </p:sp>
      <p:pic>
        <p:nvPicPr>
          <p:cNvPr id="236" name="Google Shape;236;p30"/>
          <p:cNvPicPr preferRelativeResize="0"/>
          <p:nvPr/>
        </p:nvPicPr>
        <p:blipFill>
          <a:blip r:embed="rId3">
            <a:alphaModFix/>
          </a:blip>
          <a:stretch>
            <a:fillRect/>
          </a:stretch>
        </p:blipFill>
        <p:spPr>
          <a:xfrm>
            <a:off x="399200" y="2065075"/>
            <a:ext cx="3730951" cy="2740650"/>
          </a:xfrm>
          <a:prstGeom prst="rect">
            <a:avLst/>
          </a:prstGeom>
          <a:noFill/>
          <a:ln>
            <a:noFill/>
          </a:ln>
        </p:spPr>
      </p:pic>
      <p:pic>
        <p:nvPicPr>
          <p:cNvPr id="237" name="Google Shape;237;p30"/>
          <p:cNvPicPr preferRelativeResize="0"/>
          <p:nvPr/>
        </p:nvPicPr>
        <p:blipFill>
          <a:blip r:embed="rId4">
            <a:alphaModFix/>
          </a:blip>
          <a:stretch>
            <a:fillRect/>
          </a:stretch>
        </p:blipFill>
        <p:spPr>
          <a:xfrm>
            <a:off x="4928550" y="2157200"/>
            <a:ext cx="3805874" cy="2648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7751">
            <a:alpha val="95980"/>
          </a:srgbClr>
        </a:solidFill>
      </p:bgPr>
    </p:bg>
    <p:spTree>
      <p:nvGrpSpPr>
        <p:cNvPr id="241" name="Shape 241"/>
        <p:cNvGrpSpPr/>
        <p:nvPr/>
      </p:nvGrpSpPr>
      <p:grpSpPr>
        <a:xfrm>
          <a:off x="0" y="0"/>
          <a:ext cx="0" cy="0"/>
          <a:chOff x="0" y="0"/>
          <a:chExt cx="0" cy="0"/>
        </a:xfrm>
      </p:grpSpPr>
      <p:sp>
        <p:nvSpPr>
          <p:cNvPr id="242" name="Google Shape;242;p31"/>
          <p:cNvSpPr/>
          <p:nvPr/>
        </p:nvSpPr>
        <p:spPr>
          <a:xfrm>
            <a:off x="2234519" y="229512"/>
            <a:ext cx="4546900" cy="1082475"/>
          </a:xfrm>
          <a:custGeom>
            <a:rect b="b" l="l" r="r" t="t"/>
            <a:pathLst>
              <a:path extrusionOk="0" h="43299" w="181876">
                <a:moveTo>
                  <a:pt x="9350" y="11537"/>
                </a:moveTo>
                <a:cubicBezTo>
                  <a:pt x="-5671" y="17758"/>
                  <a:pt x="398" y="32248"/>
                  <a:pt x="7529" y="37482"/>
                </a:cubicBezTo>
                <a:cubicBezTo>
                  <a:pt x="14660" y="42717"/>
                  <a:pt x="36509" y="43930"/>
                  <a:pt x="52137" y="42944"/>
                </a:cubicBezTo>
                <a:cubicBezTo>
                  <a:pt x="67765" y="41958"/>
                  <a:pt x="81496" y="32095"/>
                  <a:pt x="101296" y="31564"/>
                </a:cubicBezTo>
                <a:cubicBezTo>
                  <a:pt x="121096" y="31033"/>
                  <a:pt x="158800" y="43703"/>
                  <a:pt x="170938" y="39758"/>
                </a:cubicBezTo>
                <a:cubicBezTo>
                  <a:pt x="183076" y="35813"/>
                  <a:pt x="186338" y="14495"/>
                  <a:pt x="174124" y="7895"/>
                </a:cubicBezTo>
                <a:cubicBezTo>
                  <a:pt x="161910" y="1295"/>
                  <a:pt x="125116" y="-450"/>
                  <a:pt x="97654" y="157"/>
                </a:cubicBezTo>
                <a:cubicBezTo>
                  <a:pt x="70192" y="764"/>
                  <a:pt x="24371" y="5316"/>
                  <a:pt x="9350" y="11537"/>
                </a:cubicBezTo>
                <a:close/>
              </a:path>
            </a:pathLst>
          </a:custGeom>
          <a:solidFill>
            <a:srgbClr val="D84C36"/>
          </a:solidFill>
          <a:ln>
            <a:noFill/>
          </a:ln>
        </p:spPr>
      </p:sp>
      <p:sp>
        <p:nvSpPr>
          <p:cNvPr id="243" name="Google Shape;243;p31"/>
          <p:cNvSpPr txBox="1"/>
          <p:nvPr/>
        </p:nvSpPr>
        <p:spPr>
          <a:xfrm>
            <a:off x="2971825" y="369975"/>
            <a:ext cx="30723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2200">
                <a:latin typeface="Bubblegum Sans"/>
                <a:ea typeface="Bubblegum Sans"/>
                <a:cs typeface="Bubblegum Sans"/>
                <a:sym typeface="Bubblegum Sans"/>
              </a:rPr>
              <a:t>BIBLIOGRAFÍA</a:t>
            </a:r>
            <a:r>
              <a:rPr lang="es" sz="2200">
                <a:latin typeface="Bubblegum Sans"/>
                <a:ea typeface="Bubblegum Sans"/>
                <a:cs typeface="Bubblegum Sans"/>
                <a:sym typeface="Bubblegum Sans"/>
              </a:rPr>
              <a:t> </a:t>
            </a:r>
            <a:endParaRPr sz="2200">
              <a:latin typeface="Bubblegum Sans"/>
              <a:ea typeface="Bubblegum Sans"/>
              <a:cs typeface="Bubblegum Sans"/>
              <a:sym typeface="Bubblegum Sans"/>
            </a:endParaRPr>
          </a:p>
        </p:txBody>
      </p:sp>
      <p:sp>
        <p:nvSpPr>
          <p:cNvPr id="244" name="Google Shape;244;p31"/>
          <p:cNvSpPr txBox="1"/>
          <p:nvPr/>
        </p:nvSpPr>
        <p:spPr>
          <a:xfrm>
            <a:off x="1050000" y="1496550"/>
            <a:ext cx="7044000" cy="1569900"/>
          </a:xfrm>
          <a:prstGeom prst="rect">
            <a:avLst/>
          </a:prstGeom>
          <a:noFill/>
          <a:ln>
            <a:noFill/>
          </a:ln>
        </p:spPr>
        <p:txBody>
          <a:bodyPr anchorCtr="0" anchor="t" bIns="91425" lIns="91425" spcFirstLastPara="1" rIns="91425" wrap="square" tIns="91425">
            <a:spAutoFit/>
          </a:bodyPr>
          <a:lstStyle/>
          <a:p>
            <a:pPr indent="-323850" lvl="0" marL="457200" rtl="0" algn="just">
              <a:spcBef>
                <a:spcPts val="0"/>
              </a:spcBef>
              <a:spcAft>
                <a:spcPts val="0"/>
              </a:spcAft>
              <a:buSzPts val="1500"/>
              <a:buFont typeface="Century Gothic"/>
              <a:buChar char="●"/>
            </a:pPr>
            <a:r>
              <a:rPr lang="es" sz="1500">
                <a:latin typeface="Century Gothic"/>
                <a:ea typeface="Century Gothic"/>
                <a:cs typeface="Century Gothic"/>
                <a:sym typeface="Century Gothic"/>
              </a:rPr>
              <a:t>Elices, Antonio J., Del caño, Maximiliano, Verdugo, Miguel A., (2002) I</a:t>
            </a:r>
            <a:r>
              <a:rPr i="1" lang="es" sz="1500">
                <a:latin typeface="Century Gothic"/>
                <a:ea typeface="Century Gothic"/>
                <a:cs typeface="Century Gothic"/>
                <a:sym typeface="Century Gothic"/>
              </a:rPr>
              <a:t>nteracción entre iguales y aprendizaje. Una perspectiva de investigación. </a:t>
            </a:r>
            <a:r>
              <a:rPr lang="es" sz="1500">
                <a:latin typeface="Century Gothic"/>
                <a:ea typeface="Century Gothic"/>
                <a:cs typeface="Century Gothic"/>
                <a:sym typeface="Century Gothic"/>
              </a:rPr>
              <a:t>Revista de </a:t>
            </a:r>
            <a:r>
              <a:rPr lang="es" sz="1500">
                <a:latin typeface="Century Gothic"/>
                <a:ea typeface="Century Gothic"/>
                <a:cs typeface="Century Gothic"/>
                <a:sym typeface="Century Gothic"/>
              </a:rPr>
              <a:t>psicología</a:t>
            </a:r>
            <a:r>
              <a:rPr lang="es" sz="1500">
                <a:latin typeface="Century Gothic"/>
                <a:ea typeface="Century Gothic"/>
                <a:cs typeface="Century Gothic"/>
                <a:sym typeface="Century Gothic"/>
              </a:rPr>
              <a:t> general y aplicada, 421-438.</a:t>
            </a:r>
            <a:endParaRPr sz="1500">
              <a:latin typeface="Century Gothic"/>
              <a:ea typeface="Century Gothic"/>
              <a:cs typeface="Century Gothic"/>
              <a:sym typeface="Century Gothic"/>
            </a:endParaRPr>
          </a:p>
          <a:p>
            <a:pPr indent="-323850" lvl="0" marL="457200" rtl="0" algn="just">
              <a:spcBef>
                <a:spcPts val="0"/>
              </a:spcBef>
              <a:spcAft>
                <a:spcPts val="0"/>
              </a:spcAft>
              <a:buSzPts val="1500"/>
              <a:buFont typeface="Century Gothic"/>
              <a:buChar char="●"/>
            </a:pPr>
            <a:r>
              <a:rPr lang="es" sz="1500">
                <a:solidFill>
                  <a:schemeClr val="dk1"/>
                </a:solidFill>
                <a:latin typeface="Century Gothic"/>
                <a:ea typeface="Century Gothic"/>
                <a:cs typeface="Century Gothic"/>
                <a:sym typeface="Century Gothic"/>
              </a:rPr>
              <a:t>Aprendizaje entre Iguales y aprendizaje Cooperativo Principios Psicopedagógicos y todos de Enseñanza” de Giovanni Sánchez Chacón.</a:t>
            </a:r>
            <a:endParaRPr sz="15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BB"/>
        </a:solidFill>
      </p:bgPr>
    </p:bg>
    <p:spTree>
      <p:nvGrpSpPr>
        <p:cNvPr id="74" name="Shape 74"/>
        <p:cNvGrpSpPr/>
        <p:nvPr/>
      </p:nvGrpSpPr>
      <p:grpSpPr>
        <a:xfrm>
          <a:off x="0" y="0"/>
          <a:ext cx="0" cy="0"/>
          <a:chOff x="0" y="0"/>
          <a:chExt cx="0" cy="0"/>
        </a:xfrm>
      </p:grpSpPr>
      <p:sp>
        <p:nvSpPr>
          <p:cNvPr id="75" name="Google Shape;75;p14"/>
          <p:cNvSpPr/>
          <p:nvPr/>
        </p:nvSpPr>
        <p:spPr>
          <a:xfrm>
            <a:off x="3843" y="60600"/>
            <a:ext cx="2023425" cy="1947975"/>
          </a:xfrm>
          <a:custGeom>
            <a:rect b="b" l="l" r="r" t="t"/>
            <a:pathLst>
              <a:path extrusionOk="0" h="77919" w="80937">
                <a:moveTo>
                  <a:pt x="23337" y="10100"/>
                </a:moveTo>
                <a:cubicBezTo>
                  <a:pt x="29482" y="5245"/>
                  <a:pt x="29103" y="5093"/>
                  <a:pt x="36993" y="3727"/>
                </a:cubicBezTo>
                <a:cubicBezTo>
                  <a:pt x="44883" y="2361"/>
                  <a:pt x="63393" y="-2494"/>
                  <a:pt x="70676" y="1906"/>
                </a:cubicBezTo>
                <a:cubicBezTo>
                  <a:pt x="77959" y="6306"/>
                  <a:pt x="81676" y="18065"/>
                  <a:pt x="80690" y="30127"/>
                </a:cubicBezTo>
                <a:cubicBezTo>
                  <a:pt x="79704" y="42189"/>
                  <a:pt x="75303" y="67528"/>
                  <a:pt x="64758" y="74280"/>
                </a:cubicBezTo>
                <a:cubicBezTo>
                  <a:pt x="54213" y="81032"/>
                  <a:pt x="28193" y="77542"/>
                  <a:pt x="17420" y="70638"/>
                </a:cubicBezTo>
                <a:cubicBezTo>
                  <a:pt x="6648" y="63734"/>
                  <a:pt x="-863" y="42948"/>
                  <a:pt x="123" y="32858"/>
                </a:cubicBezTo>
                <a:cubicBezTo>
                  <a:pt x="1109" y="22768"/>
                  <a:pt x="17192" y="14955"/>
                  <a:pt x="23337" y="10100"/>
                </a:cubicBezTo>
                <a:close/>
              </a:path>
            </a:pathLst>
          </a:custGeom>
          <a:solidFill>
            <a:srgbClr val="78DBAB"/>
          </a:solidFill>
          <a:ln>
            <a:noFill/>
          </a:ln>
        </p:spPr>
      </p:sp>
      <p:sp>
        <p:nvSpPr>
          <p:cNvPr id="76" name="Google Shape;76;p14"/>
          <p:cNvSpPr/>
          <p:nvPr/>
        </p:nvSpPr>
        <p:spPr>
          <a:xfrm rot="-4057456">
            <a:off x="6571584" y="3158350"/>
            <a:ext cx="2651945" cy="1940837"/>
          </a:xfrm>
          <a:custGeom>
            <a:rect b="b" l="l" r="r" t="t"/>
            <a:pathLst>
              <a:path extrusionOk="0" h="98485" w="124750">
                <a:moveTo>
                  <a:pt x="30459" y="398"/>
                </a:moveTo>
                <a:cubicBezTo>
                  <a:pt x="48970" y="1991"/>
                  <a:pt x="98281" y="16708"/>
                  <a:pt x="113302" y="29074"/>
                </a:cubicBezTo>
                <a:cubicBezTo>
                  <a:pt x="128323" y="41440"/>
                  <a:pt x="125970" y="63440"/>
                  <a:pt x="120584" y="74592"/>
                </a:cubicBezTo>
                <a:cubicBezTo>
                  <a:pt x="115198" y="85744"/>
                  <a:pt x="100708" y="105165"/>
                  <a:pt x="80984" y="95985"/>
                </a:cubicBezTo>
                <a:cubicBezTo>
                  <a:pt x="61260" y="86806"/>
                  <a:pt x="10659" y="35446"/>
                  <a:pt x="2238" y="19515"/>
                </a:cubicBezTo>
                <a:cubicBezTo>
                  <a:pt x="-6183" y="3584"/>
                  <a:pt x="11948" y="-1195"/>
                  <a:pt x="30459" y="398"/>
                </a:cubicBezTo>
                <a:close/>
              </a:path>
            </a:pathLst>
          </a:custGeom>
          <a:solidFill>
            <a:srgbClr val="F6B26B"/>
          </a:solidFill>
          <a:ln>
            <a:noFill/>
          </a:ln>
        </p:spPr>
      </p:sp>
      <p:sp>
        <p:nvSpPr>
          <p:cNvPr id="77" name="Google Shape;77;p14"/>
          <p:cNvSpPr/>
          <p:nvPr/>
        </p:nvSpPr>
        <p:spPr>
          <a:xfrm>
            <a:off x="3850" y="3372726"/>
            <a:ext cx="1697027" cy="1770769"/>
          </a:xfrm>
          <a:custGeom>
            <a:rect b="b" l="l" r="r" t="t"/>
            <a:pathLst>
              <a:path extrusionOk="0" h="60261" w="60809">
                <a:moveTo>
                  <a:pt x="15263" y="6580"/>
                </a:moveTo>
                <a:cubicBezTo>
                  <a:pt x="10180" y="13408"/>
                  <a:pt x="-3931" y="37456"/>
                  <a:pt x="1152" y="46180"/>
                </a:cubicBezTo>
                <a:cubicBezTo>
                  <a:pt x="6235" y="54904"/>
                  <a:pt x="35822" y="63553"/>
                  <a:pt x="45760" y="58925"/>
                </a:cubicBezTo>
                <a:cubicBezTo>
                  <a:pt x="55698" y="54297"/>
                  <a:pt x="60553" y="24787"/>
                  <a:pt x="60780" y="18414"/>
                </a:cubicBezTo>
                <a:cubicBezTo>
                  <a:pt x="61008" y="12042"/>
                  <a:pt x="49249" y="23649"/>
                  <a:pt x="47125" y="20690"/>
                </a:cubicBezTo>
                <a:cubicBezTo>
                  <a:pt x="45001" y="17731"/>
                  <a:pt x="50614" y="3241"/>
                  <a:pt x="48035" y="662"/>
                </a:cubicBezTo>
                <a:cubicBezTo>
                  <a:pt x="45456" y="-1917"/>
                  <a:pt x="37111" y="4228"/>
                  <a:pt x="31649" y="5214"/>
                </a:cubicBezTo>
                <a:cubicBezTo>
                  <a:pt x="26187" y="6200"/>
                  <a:pt x="20346" y="-248"/>
                  <a:pt x="15263" y="6580"/>
                </a:cubicBezTo>
                <a:close/>
              </a:path>
            </a:pathLst>
          </a:custGeom>
          <a:solidFill>
            <a:srgbClr val="E06666"/>
          </a:solidFill>
          <a:ln>
            <a:noFill/>
          </a:ln>
        </p:spPr>
      </p:sp>
      <p:sp>
        <p:nvSpPr>
          <p:cNvPr id="78" name="Google Shape;78;p14"/>
          <p:cNvSpPr/>
          <p:nvPr/>
        </p:nvSpPr>
        <p:spPr>
          <a:xfrm>
            <a:off x="6897712" y="14593"/>
            <a:ext cx="2271300" cy="1230300"/>
          </a:xfrm>
          <a:custGeom>
            <a:rect b="b" l="l" r="r" t="t"/>
            <a:pathLst>
              <a:path extrusionOk="0" h="49212" w="90852">
                <a:moveTo>
                  <a:pt x="72577" y="2622"/>
                </a:moveTo>
                <a:cubicBezTo>
                  <a:pt x="61653" y="-2688"/>
                  <a:pt x="34949" y="1561"/>
                  <a:pt x="24783" y="5809"/>
                </a:cubicBezTo>
                <a:cubicBezTo>
                  <a:pt x="14617" y="10057"/>
                  <a:pt x="15604" y="20905"/>
                  <a:pt x="11583" y="28112"/>
                </a:cubicBezTo>
                <a:cubicBezTo>
                  <a:pt x="7562" y="35319"/>
                  <a:pt x="-2603" y="47761"/>
                  <a:pt x="659" y="49051"/>
                </a:cubicBezTo>
                <a:cubicBezTo>
                  <a:pt x="3921" y="50341"/>
                  <a:pt x="22053" y="38429"/>
                  <a:pt x="31156" y="35850"/>
                </a:cubicBezTo>
                <a:cubicBezTo>
                  <a:pt x="40260" y="33271"/>
                  <a:pt x="45418" y="33272"/>
                  <a:pt x="55280" y="33575"/>
                </a:cubicBezTo>
                <a:cubicBezTo>
                  <a:pt x="65142" y="33879"/>
                  <a:pt x="87446" y="42830"/>
                  <a:pt x="90329" y="37671"/>
                </a:cubicBezTo>
                <a:cubicBezTo>
                  <a:pt x="93212" y="32512"/>
                  <a:pt x="83501" y="7932"/>
                  <a:pt x="72577" y="2622"/>
                </a:cubicBezTo>
                <a:close/>
              </a:path>
            </a:pathLst>
          </a:custGeom>
          <a:solidFill>
            <a:srgbClr val="6AA84F"/>
          </a:solidFill>
          <a:ln>
            <a:noFill/>
          </a:ln>
        </p:spPr>
      </p:sp>
      <p:sp>
        <p:nvSpPr>
          <p:cNvPr id="79" name="Google Shape;79;p14"/>
          <p:cNvSpPr/>
          <p:nvPr/>
        </p:nvSpPr>
        <p:spPr>
          <a:xfrm rot="3345796">
            <a:off x="4316593" y="104480"/>
            <a:ext cx="903828" cy="1507714"/>
          </a:xfrm>
          <a:custGeom>
            <a:rect b="b" l="l" r="r" t="t"/>
            <a:pathLst>
              <a:path extrusionOk="0" h="60310" w="36154">
                <a:moveTo>
                  <a:pt x="29691" y="18140"/>
                </a:moveTo>
                <a:cubicBezTo>
                  <a:pt x="27339" y="27850"/>
                  <a:pt x="25898" y="55616"/>
                  <a:pt x="21043" y="59561"/>
                </a:cubicBezTo>
                <a:cubicBezTo>
                  <a:pt x="16188" y="63506"/>
                  <a:pt x="2533" y="50761"/>
                  <a:pt x="560" y="41809"/>
                </a:cubicBezTo>
                <a:cubicBezTo>
                  <a:pt x="-1412" y="32857"/>
                  <a:pt x="3443" y="12602"/>
                  <a:pt x="9208" y="5850"/>
                </a:cubicBezTo>
                <a:cubicBezTo>
                  <a:pt x="14974" y="-902"/>
                  <a:pt x="31739" y="-749"/>
                  <a:pt x="35153" y="1299"/>
                </a:cubicBezTo>
                <a:cubicBezTo>
                  <a:pt x="38567" y="3347"/>
                  <a:pt x="32043" y="8430"/>
                  <a:pt x="29691" y="18140"/>
                </a:cubicBezTo>
                <a:close/>
              </a:path>
            </a:pathLst>
          </a:custGeom>
          <a:solidFill>
            <a:srgbClr val="9AC9D3"/>
          </a:solidFill>
          <a:ln>
            <a:noFill/>
          </a:ln>
        </p:spPr>
      </p:sp>
      <p:sp>
        <p:nvSpPr>
          <p:cNvPr id="80" name="Google Shape;80;p14"/>
          <p:cNvSpPr/>
          <p:nvPr/>
        </p:nvSpPr>
        <p:spPr>
          <a:xfrm>
            <a:off x="3237360" y="3850830"/>
            <a:ext cx="960925" cy="1238625"/>
          </a:xfrm>
          <a:custGeom>
            <a:rect b="b" l="l" r="r" t="t"/>
            <a:pathLst>
              <a:path extrusionOk="0" h="49545" w="38437">
                <a:moveTo>
                  <a:pt x="10658" y="7636"/>
                </a:moveTo>
                <a:cubicBezTo>
                  <a:pt x="8231" y="15071"/>
                  <a:pt x="-2694" y="39119"/>
                  <a:pt x="644" y="45415"/>
                </a:cubicBezTo>
                <a:cubicBezTo>
                  <a:pt x="3982" y="51712"/>
                  <a:pt x="24540" y="49815"/>
                  <a:pt x="30685" y="45415"/>
                </a:cubicBezTo>
                <a:cubicBezTo>
                  <a:pt x="36830" y="41015"/>
                  <a:pt x="40092" y="26450"/>
                  <a:pt x="37513" y="19015"/>
                </a:cubicBezTo>
                <a:cubicBezTo>
                  <a:pt x="34934" y="11581"/>
                  <a:pt x="19685" y="2705"/>
                  <a:pt x="15209" y="808"/>
                </a:cubicBezTo>
                <a:cubicBezTo>
                  <a:pt x="10733" y="-1088"/>
                  <a:pt x="13086" y="202"/>
                  <a:pt x="10658" y="7636"/>
                </a:cubicBezTo>
                <a:close/>
              </a:path>
            </a:pathLst>
          </a:custGeom>
          <a:solidFill>
            <a:srgbClr val="CEA148"/>
          </a:solidFill>
          <a:ln>
            <a:noFill/>
          </a:ln>
        </p:spPr>
      </p:sp>
      <p:sp>
        <p:nvSpPr>
          <p:cNvPr id="81" name="Google Shape;81;p14"/>
          <p:cNvSpPr/>
          <p:nvPr/>
        </p:nvSpPr>
        <p:spPr>
          <a:xfrm>
            <a:off x="5580298" y="2131789"/>
            <a:ext cx="1309450" cy="1119750"/>
          </a:xfrm>
          <a:custGeom>
            <a:rect b="b" l="l" r="r" t="t"/>
            <a:pathLst>
              <a:path extrusionOk="0" h="44790" w="52378">
                <a:moveTo>
                  <a:pt x="21630" y="4684"/>
                </a:moveTo>
                <a:cubicBezTo>
                  <a:pt x="12982" y="9843"/>
                  <a:pt x="-1660" y="28809"/>
                  <a:pt x="237" y="35181"/>
                </a:cubicBezTo>
                <a:cubicBezTo>
                  <a:pt x="2134" y="41554"/>
                  <a:pt x="24362" y="48078"/>
                  <a:pt x="33010" y="42919"/>
                </a:cubicBezTo>
                <a:cubicBezTo>
                  <a:pt x="41658" y="37760"/>
                  <a:pt x="54024" y="10602"/>
                  <a:pt x="52127" y="4229"/>
                </a:cubicBezTo>
                <a:cubicBezTo>
                  <a:pt x="50230" y="-2143"/>
                  <a:pt x="30278" y="-475"/>
                  <a:pt x="21630" y="4684"/>
                </a:cubicBezTo>
                <a:close/>
              </a:path>
            </a:pathLst>
          </a:custGeom>
          <a:solidFill>
            <a:srgbClr val="8E7CC3"/>
          </a:solidFill>
          <a:ln>
            <a:noFill/>
          </a:ln>
        </p:spPr>
      </p:sp>
      <p:sp>
        <p:nvSpPr>
          <p:cNvPr id="82" name="Google Shape;82;p14"/>
          <p:cNvSpPr/>
          <p:nvPr/>
        </p:nvSpPr>
        <p:spPr>
          <a:xfrm>
            <a:off x="2576619" y="735025"/>
            <a:ext cx="373125" cy="1567825"/>
          </a:xfrm>
          <a:custGeom>
            <a:rect b="b" l="l" r="r" t="t"/>
            <a:pathLst>
              <a:path extrusionOk="0" h="62713" w="14925">
                <a:moveTo>
                  <a:pt x="3300" y="9524"/>
                </a:moveTo>
                <a:cubicBezTo>
                  <a:pt x="1555" y="15138"/>
                  <a:pt x="-113" y="27655"/>
                  <a:pt x="114" y="36379"/>
                </a:cubicBezTo>
                <a:cubicBezTo>
                  <a:pt x="342" y="45103"/>
                  <a:pt x="2238" y="59441"/>
                  <a:pt x="4665" y="61869"/>
                </a:cubicBezTo>
                <a:cubicBezTo>
                  <a:pt x="7093" y="64297"/>
                  <a:pt x="13693" y="60807"/>
                  <a:pt x="14679" y="50945"/>
                </a:cubicBezTo>
                <a:cubicBezTo>
                  <a:pt x="15665" y="41083"/>
                  <a:pt x="12480" y="9600"/>
                  <a:pt x="10583" y="2696"/>
                </a:cubicBezTo>
                <a:cubicBezTo>
                  <a:pt x="8687" y="-4207"/>
                  <a:pt x="5045" y="3910"/>
                  <a:pt x="3300" y="9524"/>
                </a:cubicBezTo>
                <a:close/>
              </a:path>
            </a:pathLst>
          </a:custGeom>
          <a:solidFill>
            <a:srgbClr val="D84C36"/>
          </a:solidFill>
          <a:ln>
            <a:noFill/>
          </a:ln>
        </p:spPr>
      </p:sp>
      <p:sp>
        <p:nvSpPr>
          <p:cNvPr id="83" name="Google Shape;83;p14"/>
          <p:cNvSpPr/>
          <p:nvPr/>
        </p:nvSpPr>
        <p:spPr>
          <a:xfrm>
            <a:off x="445997" y="2417701"/>
            <a:ext cx="465675" cy="426000"/>
          </a:xfrm>
          <a:custGeom>
            <a:rect b="b" l="l" r="r" t="t"/>
            <a:pathLst>
              <a:path extrusionOk="0" h="17040" w="18627">
                <a:moveTo>
                  <a:pt x="3511" y="38"/>
                </a:moveTo>
                <a:cubicBezTo>
                  <a:pt x="628" y="190"/>
                  <a:pt x="-1268" y="13087"/>
                  <a:pt x="1235" y="15514"/>
                </a:cubicBezTo>
                <a:cubicBezTo>
                  <a:pt x="3739" y="17942"/>
                  <a:pt x="18153" y="17182"/>
                  <a:pt x="18532" y="14603"/>
                </a:cubicBezTo>
                <a:cubicBezTo>
                  <a:pt x="18911" y="12024"/>
                  <a:pt x="6394" y="-114"/>
                  <a:pt x="3511" y="38"/>
                </a:cubicBezTo>
                <a:close/>
              </a:path>
            </a:pathLst>
          </a:custGeom>
          <a:solidFill>
            <a:srgbClr val="BF9000"/>
          </a:solidFill>
          <a:ln>
            <a:noFill/>
          </a:ln>
        </p:spPr>
      </p:sp>
      <p:sp>
        <p:nvSpPr>
          <p:cNvPr id="84" name="Google Shape;84;p14"/>
          <p:cNvSpPr/>
          <p:nvPr/>
        </p:nvSpPr>
        <p:spPr>
          <a:xfrm>
            <a:off x="2328093" y="3726214"/>
            <a:ext cx="621650" cy="420750"/>
          </a:xfrm>
          <a:custGeom>
            <a:rect b="b" l="l" r="r" t="t"/>
            <a:pathLst>
              <a:path extrusionOk="0" h="16830" w="24866">
                <a:moveTo>
                  <a:pt x="6099" y="28"/>
                </a:moveTo>
                <a:cubicBezTo>
                  <a:pt x="2154" y="-199"/>
                  <a:pt x="-2018" y="11560"/>
                  <a:pt x="1092" y="14139"/>
                </a:cubicBezTo>
                <a:cubicBezTo>
                  <a:pt x="4202" y="16718"/>
                  <a:pt x="23927" y="17856"/>
                  <a:pt x="24761" y="15504"/>
                </a:cubicBezTo>
                <a:cubicBezTo>
                  <a:pt x="25596" y="13152"/>
                  <a:pt x="10044" y="256"/>
                  <a:pt x="6099" y="28"/>
                </a:cubicBezTo>
                <a:close/>
              </a:path>
            </a:pathLst>
          </a:custGeom>
          <a:solidFill>
            <a:srgbClr val="93C47D"/>
          </a:solidFill>
          <a:ln>
            <a:noFill/>
          </a:ln>
        </p:spPr>
      </p:sp>
      <p:sp>
        <p:nvSpPr>
          <p:cNvPr id="85" name="Google Shape;85;p14"/>
          <p:cNvSpPr/>
          <p:nvPr/>
        </p:nvSpPr>
        <p:spPr>
          <a:xfrm>
            <a:off x="6322581" y="387351"/>
            <a:ext cx="310775" cy="511800"/>
          </a:xfrm>
          <a:custGeom>
            <a:rect b="b" l="l" r="r" t="t"/>
            <a:pathLst>
              <a:path extrusionOk="0" h="20472" w="12431">
                <a:moveTo>
                  <a:pt x="11967" y="671"/>
                </a:moveTo>
                <a:cubicBezTo>
                  <a:pt x="13408" y="3023"/>
                  <a:pt x="10753" y="19334"/>
                  <a:pt x="8781" y="20244"/>
                </a:cubicBezTo>
                <a:cubicBezTo>
                  <a:pt x="6809" y="21154"/>
                  <a:pt x="-398" y="9395"/>
                  <a:pt x="133" y="6133"/>
                </a:cubicBezTo>
                <a:cubicBezTo>
                  <a:pt x="664" y="2871"/>
                  <a:pt x="10526" y="-1681"/>
                  <a:pt x="11967" y="671"/>
                </a:cubicBezTo>
                <a:close/>
              </a:path>
            </a:pathLst>
          </a:custGeom>
          <a:solidFill>
            <a:srgbClr val="D583AC"/>
          </a:solidFill>
          <a:ln>
            <a:noFill/>
          </a:ln>
        </p:spPr>
      </p:sp>
      <p:sp>
        <p:nvSpPr>
          <p:cNvPr id="86" name="Google Shape;86;p14"/>
          <p:cNvSpPr/>
          <p:nvPr/>
        </p:nvSpPr>
        <p:spPr>
          <a:xfrm>
            <a:off x="4676345" y="1560516"/>
            <a:ext cx="458500" cy="448050"/>
          </a:xfrm>
          <a:custGeom>
            <a:rect b="b" l="l" r="r" t="t"/>
            <a:pathLst>
              <a:path extrusionOk="0" h="17922" w="18340">
                <a:moveTo>
                  <a:pt x="7719" y="1991"/>
                </a:moveTo>
                <a:cubicBezTo>
                  <a:pt x="4760" y="4646"/>
                  <a:pt x="-1309" y="17922"/>
                  <a:pt x="436" y="17922"/>
                </a:cubicBezTo>
                <a:cubicBezTo>
                  <a:pt x="2181" y="17922"/>
                  <a:pt x="16974" y="4646"/>
                  <a:pt x="18188" y="1991"/>
                </a:cubicBezTo>
                <a:cubicBezTo>
                  <a:pt x="19402" y="-664"/>
                  <a:pt x="10678" y="-664"/>
                  <a:pt x="7719" y="1991"/>
                </a:cubicBezTo>
                <a:close/>
              </a:path>
            </a:pathLst>
          </a:custGeom>
          <a:solidFill>
            <a:srgbClr val="F5F552"/>
          </a:solidFill>
          <a:ln>
            <a:noFill/>
          </a:ln>
        </p:spPr>
      </p:sp>
      <p:sp>
        <p:nvSpPr>
          <p:cNvPr id="87" name="Google Shape;87;p14"/>
          <p:cNvSpPr/>
          <p:nvPr/>
        </p:nvSpPr>
        <p:spPr>
          <a:xfrm>
            <a:off x="2892615" y="169662"/>
            <a:ext cx="494600" cy="349200"/>
          </a:xfrm>
          <a:custGeom>
            <a:rect b="b" l="l" r="r" t="t"/>
            <a:pathLst>
              <a:path extrusionOk="0" h="13968" w="19784">
                <a:moveTo>
                  <a:pt x="19440" y="2096"/>
                </a:moveTo>
                <a:cubicBezTo>
                  <a:pt x="21337" y="4220"/>
                  <a:pt x="14888" y="14083"/>
                  <a:pt x="11702" y="13931"/>
                </a:cubicBezTo>
                <a:cubicBezTo>
                  <a:pt x="8516" y="13779"/>
                  <a:pt x="-968" y="3159"/>
                  <a:pt x="322" y="1186"/>
                </a:cubicBezTo>
                <a:cubicBezTo>
                  <a:pt x="1612" y="-786"/>
                  <a:pt x="17543" y="-28"/>
                  <a:pt x="19440" y="2096"/>
                </a:cubicBezTo>
                <a:close/>
              </a:path>
            </a:pathLst>
          </a:custGeom>
          <a:solidFill>
            <a:srgbClr val="78DBAB"/>
          </a:solidFill>
          <a:ln>
            <a:noFill/>
          </a:ln>
        </p:spPr>
      </p:sp>
      <p:sp>
        <p:nvSpPr>
          <p:cNvPr id="88" name="Google Shape;88;p14"/>
          <p:cNvSpPr/>
          <p:nvPr/>
        </p:nvSpPr>
        <p:spPr>
          <a:xfrm>
            <a:off x="5614685" y="4230510"/>
            <a:ext cx="379300" cy="578650"/>
          </a:xfrm>
          <a:custGeom>
            <a:rect b="b" l="l" r="r" t="t"/>
            <a:pathLst>
              <a:path extrusionOk="0" h="23146" w="15172">
                <a:moveTo>
                  <a:pt x="14793" y="1705"/>
                </a:moveTo>
                <a:cubicBezTo>
                  <a:pt x="16310" y="4891"/>
                  <a:pt x="11759" y="22720"/>
                  <a:pt x="9331" y="23099"/>
                </a:cubicBezTo>
                <a:cubicBezTo>
                  <a:pt x="6904" y="23478"/>
                  <a:pt x="-682" y="7547"/>
                  <a:pt x="228" y="3981"/>
                </a:cubicBezTo>
                <a:cubicBezTo>
                  <a:pt x="1138" y="415"/>
                  <a:pt x="13276" y="-1481"/>
                  <a:pt x="14793" y="1705"/>
                </a:cubicBezTo>
                <a:close/>
              </a:path>
            </a:pathLst>
          </a:custGeom>
          <a:solidFill>
            <a:srgbClr val="46751C"/>
          </a:solidFill>
          <a:ln>
            <a:noFill/>
          </a:ln>
        </p:spPr>
      </p:sp>
      <p:sp>
        <p:nvSpPr>
          <p:cNvPr id="89" name="Google Shape;89;p14"/>
          <p:cNvSpPr/>
          <p:nvPr/>
        </p:nvSpPr>
        <p:spPr>
          <a:xfrm>
            <a:off x="8480864" y="1913807"/>
            <a:ext cx="343750" cy="503900"/>
          </a:xfrm>
          <a:custGeom>
            <a:rect b="b" l="l" r="r" t="t"/>
            <a:pathLst>
              <a:path extrusionOk="0" h="20156" w="13750">
                <a:moveTo>
                  <a:pt x="6657" y="152"/>
                </a:moveTo>
                <a:cubicBezTo>
                  <a:pt x="4457" y="-1062"/>
                  <a:pt x="-854" y="9179"/>
                  <a:pt x="284" y="12441"/>
                </a:cubicBezTo>
                <a:cubicBezTo>
                  <a:pt x="1422" y="15703"/>
                  <a:pt x="12422" y="21772"/>
                  <a:pt x="13484" y="19724"/>
                </a:cubicBezTo>
                <a:cubicBezTo>
                  <a:pt x="14546" y="17676"/>
                  <a:pt x="8857" y="1366"/>
                  <a:pt x="6657" y="152"/>
                </a:cubicBezTo>
                <a:close/>
              </a:path>
            </a:pathLst>
          </a:custGeom>
          <a:solidFill>
            <a:srgbClr val="D5A6BD"/>
          </a:solidFill>
          <a:ln>
            <a:noFill/>
          </a:ln>
        </p:spPr>
      </p:sp>
      <p:sp>
        <p:nvSpPr>
          <p:cNvPr id="90" name="Google Shape;90;p14"/>
          <p:cNvSpPr/>
          <p:nvPr/>
        </p:nvSpPr>
        <p:spPr>
          <a:xfrm>
            <a:off x="3559458" y="2417703"/>
            <a:ext cx="1077300" cy="1004250"/>
          </a:xfrm>
          <a:custGeom>
            <a:rect b="b" l="l" r="r" t="t"/>
            <a:pathLst>
              <a:path extrusionOk="0" h="40170" w="43092">
                <a:moveTo>
                  <a:pt x="2456" y="17354"/>
                </a:moveTo>
                <a:cubicBezTo>
                  <a:pt x="6477" y="24030"/>
                  <a:pt x="23621" y="39658"/>
                  <a:pt x="30221" y="40113"/>
                </a:cubicBezTo>
                <a:cubicBezTo>
                  <a:pt x="36821" y="40568"/>
                  <a:pt x="46077" y="26761"/>
                  <a:pt x="42056" y="20085"/>
                </a:cubicBezTo>
                <a:cubicBezTo>
                  <a:pt x="38035" y="13409"/>
                  <a:pt x="12697" y="512"/>
                  <a:pt x="6097" y="57"/>
                </a:cubicBezTo>
                <a:cubicBezTo>
                  <a:pt x="-503" y="-398"/>
                  <a:pt x="-1565" y="10678"/>
                  <a:pt x="2456" y="17354"/>
                </a:cubicBezTo>
                <a:close/>
              </a:path>
            </a:pathLst>
          </a:custGeom>
          <a:solidFill>
            <a:srgbClr val="E74646"/>
          </a:solidFill>
          <a:ln>
            <a:noFill/>
          </a:ln>
        </p:spPr>
      </p:sp>
      <p:sp>
        <p:nvSpPr>
          <p:cNvPr id="91" name="Google Shape;91;p14"/>
          <p:cNvSpPr/>
          <p:nvPr/>
        </p:nvSpPr>
        <p:spPr>
          <a:xfrm>
            <a:off x="1700865" y="2546766"/>
            <a:ext cx="1191650" cy="746100"/>
          </a:xfrm>
          <a:custGeom>
            <a:rect b="b" l="l" r="r" t="t"/>
            <a:pathLst>
              <a:path extrusionOk="0" h="29844" w="47666">
                <a:moveTo>
                  <a:pt x="13831" y="1768"/>
                </a:moveTo>
                <a:cubicBezTo>
                  <a:pt x="5941" y="-2253"/>
                  <a:pt x="-1039" y="1845"/>
                  <a:pt x="175" y="4955"/>
                </a:cubicBezTo>
                <a:cubicBezTo>
                  <a:pt x="1389" y="8066"/>
                  <a:pt x="13223" y="16410"/>
                  <a:pt x="21113" y="20431"/>
                </a:cubicBezTo>
                <a:cubicBezTo>
                  <a:pt x="29003" y="24452"/>
                  <a:pt x="48728" y="32190"/>
                  <a:pt x="47514" y="29079"/>
                </a:cubicBezTo>
                <a:cubicBezTo>
                  <a:pt x="46300" y="25969"/>
                  <a:pt x="21721" y="5789"/>
                  <a:pt x="13831" y="1768"/>
                </a:cubicBezTo>
                <a:close/>
              </a:path>
            </a:pathLst>
          </a:custGeom>
          <a:solidFill>
            <a:srgbClr val="B0B84F"/>
          </a:solidFill>
          <a:ln>
            <a:noFill/>
          </a:ln>
        </p:spPr>
      </p:sp>
      <p:sp>
        <p:nvSpPr>
          <p:cNvPr id="92" name="Google Shape;92;p14"/>
          <p:cNvSpPr/>
          <p:nvPr/>
        </p:nvSpPr>
        <p:spPr>
          <a:xfrm>
            <a:off x="7665830" y="1637600"/>
            <a:ext cx="238475" cy="975025"/>
          </a:xfrm>
          <a:custGeom>
            <a:rect b="b" l="l" r="r" t="t"/>
            <a:pathLst>
              <a:path extrusionOk="0" h="39001" w="9539">
                <a:moveTo>
                  <a:pt x="9217" y="24855"/>
                </a:moveTo>
                <a:cubicBezTo>
                  <a:pt x="8155" y="31152"/>
                  <a:pt x="569" y="42152"/>
                  <a:pt x="114" y="38055"/>
                </a:cubicBezTo>
                <a:cubicBezTo>
                  <a:pt x="-341" y="33958"/>
                  <a:pt x="4969" y="2475"/>
                  <a:pt x="6486" y="275"/>
                </a:cubicBezTo>
                <a:cubicBezTo>
                  <a:pt x="8003" y="-1925"/>
                  <a:pt x="10279" y="18558"/>
                  <a:pt x="9217" y="24855"/>
                </a:cubicBezTo>
                <a:close/>
              </a:path>
            </a:pathLst>
          </a:custGeom>
          <a:solidFill>
            <a:srgbClr val="32C586"/>
          </a:solidFill>
          <a:ln>
            <a:noFill/>
          </a:ln>
        </p:spPr>
      </p:sp>
      <p:sp>
        <p:nvSpPr>
          <p:cNvPr id="93" name="Google Shape;93;p14"/>
          <p:cNvSpPr txBox="1"/>
          <p:nvPr/>
        </p:nvSpPr>
        <p:spPr>
          <a:xfrm>
            <a:off x="321750" y="1574113"/>
            <a:ext cx="8500500" cy="892800"/>
          </a:xfrm>
          <a:prstGeom prst="rect">
            <a:avLst/>
          </a:prstGeom>
          <a:noFill/>
          <a:ln>
            <a:noFill/>
          </a:ln>
        </p:spPr>
        <p:txBody>
          <a:bodyPr anchorCtr="0" anchor="t" bIns="91425" lIns="91425" spcFirstLastPara="1" rIns="91425" wrap="square" tIns="91425">
            <a:spAutoFit/>
          </a:bodyPr>
          <a:lstStyle/>
          <a:p>
            <a:pPr indent="-374650" lvl="0" marL="457200" rtl="0" algn="ctr">
              <a:spcBef>
                <a:spcPts val="0"/>
              </a:spcBef>
              <a:spcAft>
                <a:spcPts val="0"/>
              </a:spcAft>
              <a:buSzPts val="2300"/>
              <a:buFont typeface="Bubblegum Sans"/>
              <a:buChar char="-"/>
            </a:pPr>
            <a:r>
              <a:rPr lang="es" sz="2300">
                <a:latin typeface="Bubblegum Sans"/>
                <a:ea typeface="Bubblegum Sans"/>
                <a:cs typeface="Bubblegum Sans"/>
                <a:sym typeface="Bubblegum Sans"/>
              </a:rPr>
              <a:t>INTERACCIÓN ENTRE IGUALES Y APRENDIZAJE. UNA PERSPECTIVA DE INVESTIGACIÓN</a:t>
            </a:r>
            <a:r>
              <a:rPr lang="es" sz="2300">
                <a:latin typeface="Bubblegum Sans"/>
                <a:ea typeface="Bubblegum Sans"/>
                <a:cs typeface="Bubblegum Sans"/>
                <a:sym typeface="Bubblegum Sans"/>
              </a:rPr>
              <a:t>. - </a:t>
            </a:r>
            <a:endParaRPr sz="2300">
              <a:latin typeface="Bubblegum Sans"/>
              <a:ea typeface="Bubblegum Sans"/>
              <a:cs typeface="Bubblegum Sans"/>
              <a:sym typeface="Bubblegum Sans"/>
            </a:endParaRPr>
          </a:p>
        </p:txBody>
      </p:sp>
      <p:sp>
        <p:nvSpPr>
          <p:cNvPr id="94" name="Google Shape;94;p14"/>
          <p:cNvSpPr txBox="1"/>
          <p:nvPr/>
        </p:nvSpPr>
        <p:spPr>
          <a:xfrm>
            <a:off x="1285875" y="2559500"/>
            <a:ext cx="6796800" cy="831300"/>
          </a:xfrm>
          <a:prstGeom prst="rect">
            <a:avLst/>
          </a:prstGeom>
          <a:solidFill>
            <a:srgbClr val="6AA84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2100">
                <a:latin typeface="Bubblegum Sans"/>
                <a:ea typeface="Bubblegum Sans"/>
                <a:cs typeface="Bubblegum Sans"/>
                <a:sym typeface="Bubblegum Sans"/>
              </a:rPr>
              <a:t>Juan Antonio Elices, Maximiliano del Caño y Miguel Ángel Verdugo </a:t>
            </a:r>
            <a:endParaRPr sz="2100">
              <a:latin typeface="Bubblegum Sans"/>
              <a:ea typeface="Bubblegum Sans"/>
              <a:cs typeface="Bubblegum Sans"/>
              <a:sym typeface="Bubblegu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E47E"/>
        </a:solidFill>
      </p:bgPr>
    </p:bg>
    <p:spTree>
      <p:nvGrpSpPr>
        <p:cNvPr id="98" name="Shape 98"/>
        <p:cNvGrpSpPr/>
        <p:nvPr/>
      </p:nvGrpSpPr>
      <p:grpSpPr>
        <a:xfrm>
          <a:off x="0" y="0"/>
          <a:ext cx="0" cy="0"/>
          <a:chOff x="0" y="0"/>
          <a:chExt cx="0" cy="0"/>
        </a:xfrm>
      </p:grpSpPr>
      <p:sp>
        <p:nvSpPr>
          <p:cNvPr id="99" name="Google Shape;99;p15"/>
          <p:cNvSpPr txBox="1"/>
          <p:nvPr/>
        </p:nvSpPr>
        <p:spPr>
          <a:xfrm>
            <a:off x="220425" y="122475"/>
            <a:ext cx="8707200" cy="206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El principal objetivo de este artículo es presentar la investigación que se ha realizado en cuanto a la interacción entre iguales como medio facilitador para el aprendizaje. </a:t>
            </a:r>
            <a:endParaRPr sz="1300">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s">
                <a:latin typeface="Bubblegum Sans"/>
                <a:ea typeface="Bubblegum Sans"/>
                <a:cs typeface="Bubblegum Sans"/>
                <a:sym typeface="Bubblegum Sans"/>
              </a:rPr>
              <a:t>CINCO ESTUDIOS SOBRE LA </a:t>
            </a:r>
            <a:r>
              <a:rPr lang="es">
                <a:latin typeface="Bubblegum Sans"/>
                <a:ea typeface="Bubblegum Sans"/>
                <a:cs typeface="Bubblegum Sans"/>
                <a:sym typeface="Bubblegum Sans"/>
              </a:rPr>
              <a:t>INTERACCIÓN</a:t>
            </a:r>
            <a:r>
              <a:rPr lang="es">
                <a:latin typeface="Bubblegum Sans"/>
                <a:ea typeface="Bubblegum Sans"/>
                <a:cs typeface="Bubblegum Sans"/>
                <a:sym typeface="Bubblegum Sans"/>
              </a:rPr>
              <a:t> ENTRE IGUALES</a:t>
            </a:r>
            <a:endParaRPr>
              <a:latin typeface="Bubblegum Sans"/>
              <a:ea typeface="Bubblegum Sans"/>
              <a:cs typeface="Bubblegum Sans"/>
              <a:sym typeface="Bubblegum Sans"/>
            </a:endParaRPr>
          </a:p>
          <a:p>
            <a:pPr indent="0" lvl="0" marL="0" rtl="0" algn="ctr">
              <a:lnSpc>
                <a:spcPct val="115000"/>
              </a:lnSpc>
              <a:spcBef>
                <a:spcPts val="1200"/>
              </a:spcBef>
              <a:spcAft>
                <a:spcPts val="0"/>
              </a:spcAft>
              <a:buNone/>
            </a:pPr>
            <a:r>
              <a:t/>
            </a:r>
            <a:endParaRPr>
              <a:latin typeface="Century Gothic"/>
              <a:ea typeface="Century Gothic"/>
              <a:cs typeface="Century Gothic"/>
              <a:sym typeface="Century Gothic"/>
            </a:endParaRPr>
          </a:p>
          <a:p>
            <a:pPr indent="0" lvl="0" marL="0" rtl="0" algn="ctr">
              <a:lnSpc>
                <a:spcPct val="115000"/>
              </a:lnSpc>
              <a:spcBef>
                <a:spcPts val="1200"/>
              </a:spcBef>
              <a:spcAft>
                <a:spcPts val="0"/>
              </a:spcAft>
              <a:buClr>
                <a:schemeClr val="dk1"/>
              </a:buClr>
              <a:buSzPts val="1100"/>
              <a:buFont typeface="Arial"/>
              <a:buNone/>
            </a:pPr>
            <a:r>
              <a:t/>
            </a:r>
            <a:endParaRPr>
              <a:latin typeface="Century Gothic"/>
              <a:ea typeface="Century Gothic"/>
              <a:cs typeface="Century Gothic"/>
              <a:sym typeface="Century Gothic"/>
            </a:endParaRPr>
          </a:p>
          <a:p>
            <a:pPr indent="0" lvl="0" marL="0" rtl="0" algn="l">
              <a:spcBef>
                <a:spcPts val="1200"/>
              </a:spcBef>
              <a:spcAft>
                <a:spcPts val="0"/>
              </a:spcAft>
              <a:buNone/>
            </a:pPr>
            <a:r>
              <a:t/>
            </a:r>
            <a:endParaRPr/>
          </a:p>
        </p:txBody>
      </p:sp>
      <p:sp>
        <p:nvSpPr>
          <p:cNvPr id="100" name="Google Shape;100;p15"/>
          <p:cNvSpPr txBox="1"/>
          <p:nvPr/>
        </p:nvSpPr>
        <p:spPr>
          <a:xfrm>
            <a:off x="159200" y="983775"/>
            <a:ext cx="5658000" cy="384900"/>
          </a:xfrm>
          <a:prstGeom prst="rect">
            <a:avLst/>
          </a:prstGeom>
          <a:solidFill>
            <a:srgbClr val="6AA84F"/>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s" sz="1300">
                <a:latin typeface="Century Gothic"/>
                <a:ea typeface="Century Gothic"/>
                <a:cs typeface="Century Gothic"/>
                <a:sym typeface="Century Gothic"/>
              </a:rPr>
              <a:t>1.1 Interacción entre iguales y desarrollo cognitivo (Del caño, 1989)</a:t>
            </a:r>
            <a:endParaRPr b="1" sz="1300">
              <a:latin typeface="Century Gothic"/>
              <a:ea typeface="Century Gothic"/>
              <a:cs typeface="Century Gothic"/>
              <a:sym typeface="Century Gothic"/>
            </a:endParaRPr>
          </a:p>
        </p:txBody>
      </p:sp>
      <p:sp>
        <p:nvSpPr>
          <p:cNvPr id="101" name="Google Shape;101;p15"/>
          <p:cNvSpPr txBox="1"/>
          <p:nvPr/>
        </p:nvSpPr>
        <p:spPr>
          <a:xfrm>
            <a:off x="600075" y="1494075"/>
            <a:ext cx="7605000" cy="3146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300">
                <a:latin typeface="Century Gothic"/>
                <a:ea typeface="Century Gothic"/>
                <a:cs typeface="Century Gothic"/>
                <a:sym typeface="Century Gothic"/>
              </a:rPr>
              <a:t>-</a:t>
            </a:r>
            <a:r>
              <a:rPr lang="es" sz="1300">
                <a:latin typeface="Century Gothic"/>
                <a:ea typeface="Century Gothic"/>
                <a:cs typeface="Century Gothic"/>
                <a:sym typeface="Century Gothic"/>
              </a:rPr>
              <a:t>Estudio en una perspectiva de investigación Pretest-Tratamiento-Postest</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-Se </a:t>
            </a:r>
            <a:r>
              <a:rPr lang="es" sz="1300">
                <a:latin typeface="Century Gothic"/>
                <a:ea typeface="Century Gothic"/>
                <a:cs typeface="Century Gothic"/>
                <a:sym typeface="Century Gothic"/>
              </a:rPr>
              <a:t>aplicó</a:t>
            </a:r>
            <a:r>
              <a:rPr lang="es" sz="1300">
                <a:latin typeface="Century Gothic"/>
                <a:ea typeface="Century Gothic"/>
                <a:cs typeface="Century Gothic"/>
                <a:sym typeface="Century Gothic"/>
              </a:rPr>
              <a:t> a 874 alumnos quienes son de dos niveles socioculturales diferenciados. Divididos en: Modo individual y los otros en modo Diadas (Tenían la ventaja de debatir y buscar acuerdos con otro compañero).</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 </a:t>
            </a:r>
            <a:r>
              <a:rPr b="1" lang="es" sz="1300">
                <a:latin typeface="Century Gothic"/>
                <a:ea typeface="Century Gothic"/>
                <a:cs typeface="Century Gothic"/>
                <a:sym typeface="Century Gothic"/>
              </a:rPr>
              <a:t>Resultados</a:t>
            </a:r>
            <a:r>
              <a:rPr lang="es" sz="1300">
                <a:latin typeface="Century Gothic"/>
                <a:ea typeface="Century Gothic"/>
                <a:cs typeface="Century Gothic"/>
                <a:sym typeface="Century Gothic"/>
              </a:rPr>
              <a:t>: los alumnos que trabajaban en </a:t>
            </a:r>
            <a:r>
              <a:rPr lang="es" sz="1300">
                <a:latin typeface="Century Gothic"/>
                <a:ea typeface="Century Gothic"/>
                <a:cs typeface="Century Gothic"/>
                <a:sym typeface="Century Gothic"/>
              </a:rPr>
              <a:t>diadas</a:t>
            </a:r>
            <a:r>
              <a:rPr lang="es" sz="1300">
                <a:latin typeface="Century Gothic"/>
                <a:ea typeface="Century Gothic"/>
                <a:cs typeface="Century Gothic"/>
                <a:sym typeface="Century Gothic"/>
              </a:rPr>
              <a:t> obtienen mejores resultados que los alumnos que trabajan individualmente ya que consiguen un nivel menor de </a:t>
            </a:r>
            <a:r>
              <a:rPr lang="es" sz="1300">
                <a:latin typeface="Century Gothic"/>
                <a:ea typeface="Century Gothic"/>
                <a:cs typeface="Century Gothic"/>
                <a:sym typeface="Century Gothic"/>
              </a:rPr>
              <a:t>reestructuración</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 </a:t>
            </a:r>
            <a:r>
              <a:rPr b="1" lang="es" sz="1300">
                <a:latin typeface="Century Gothic"/>
                <a:ea typeface="Century Gothic"/>
                <a:cs typeface="Century Gothic"/>
                <a:sym typeface="Century Gothic"/>
              </a:rPr>
              <a:t>Conclusión</a:t>
            </a:r>
            <a:r>
              <a:rPr lang="es" sz="1300">
                <a:latin typeface="Century Gothic"/>
                <a:ea typeface="Century Gothic"/>
                <a:cs typeface="Century Gothic"/>
                <a:sym typeface="Century Gothic"/>
              </a:rPr>
              <a:t>, existe un mayor progreso correspondiente a los que trabajaron con un compañero afectivamente indiferente. La amistad y el rechazo afectivo son circunstancias no favorecedoras al desarrollo. Todos estos resultados son atribuidos a la mayor o menor existencia de conflictos sociocognitivos, a la habilidad del sujeto, la habilidad del compañero e incluso a las relaciones de proximidad o </a:t>
            </a:r>
            <a:r>
              <a:rPr lang="es" sz="1300">
                <a:latin typeface="Century Gothic"/>
                <a:ea typeface="Century Gothic"/>
                <a:cs typeface="Century Gothic"/>
                <a:sym typeface="Century Gothic"/>
              </a:rPr>
              <a:t>lejanía</a:t>
            </a:r>
            <a:r>
              <a:rPr lang="es" sz="1300">
                <a:latin typeface="Century Gothic"/>
                <a:ea typeface="Century Gothic"/>
                <a:cs typeface="Century Gothic"/>
                <a:sym typeface="Century Gothic"/>
              </a:rPr>
              <a:t> "afectiva" entre los componentes del díada.</a:t>
            </a:r>
            <a:endParaRPr sz="1300">
              <a:latin typeface="Century Gothic"/>
              <a:ea typeface="Century Gothic"/>
              <a:cs typeface="Century Gothic"/>
              <a:sym typeface="Century Gothic"/>
            </a:endParaRPr>
          </a:p>
        </p:txBody>
      </p:sp>
      <p:sp>
        <p:nvSpPr>
          <p:cNvPr id="102" name="Google Shape;102;p15"/>
          <p:cNvSpPr/>
          <p:nvPr/>
        </p:nvSpPr>
        <p:spPr>
          <a:xfrm>
            <a:off x="7989291" y="803651"/>
            <a:ext cx="896000" cy="540300"/>
          </a:xfrm>
          <a:custGeom>
            <a:rect b="b" l="l" r="r" t="t"/>
            <a:pathLst>
              <a:path extrusionOk="0" h="21612" w="35840">
                <a:moveTo>
                  <a:pt x="13531" y="185"/>
                </a:moveTo>
                <a:cubicBezTo>
                  <a:pt x="7735" y="-1284"/>
                  <a:pt x="-2879" y="8921"/>
                  <a:pt x="795" y="12431"/>
                </a:cubicBezTo>
                <a:cubicBezTo>
                  <a:pt x="4469" y="15942"/>
                  <a:pt x="33451" y="23289"/>
                  <a:pt x="35574" y="21248"/>
                </a:cubicBezTo>
                <a:cubicBezTo>
                  <a:pt x="37697" y="19207"/>
                  <a:pt x="19328" y="1655"/>
                  <a:pt x="13531" y="185"/>
                </a:cubicBezTo>
                <a:close/>
              </a:path>
            </a:pathLst>
          </a:custGeom>
          <a:solidFill>
            <a:srgbClr val="6AA84F"/>
          </a:solidFill>
          <a:ln>
            <a:noFill/>
          </a:ln>
        </p:spPr>
      </p:sp>
      <p:sp>
        <p:nvSpPr>
          <p:cNvPr id="103" name="Google Shape;103;p15"/>
          <p:cNvSpPr/>
          <p:nvPr/>
        </p:nvSpPr>
        <p:spPr>
          <a:xfrm>
            <a:off x="183703" y="4355643"/>
            <a:ext cx="456450" cy="572525"/>
          </a:xfrm>
          <a:custGeom>
            <a:rect b="b" l="l" r="r" t="t"/>
            <a:pathLst>
              <a:path extrusionOk="0" h="22901" w="18258">
                <a:moveTo>
                  <a:pt x="490" y="163"/>
                </a:moveTo>
                <a:cubicBezTo>
                  <a:pt x="-1388" y="816"/>
                  <a:pt x="3919" y="18778"/>
                  <a:pt x="6858" y="21717"/>
                </a:cubicBezTo>
                <a:cubicBezTo>
                  <a:pt x="9797" y="24656"/>
                  <a:pt x="19186" y="21390"/>
                  <a:pt x="18125" y="17798"/>
                </a:cubicBezTo>
                <a:cubicBezTo>
                  <a:pt x="17064" y="14206"/>
                  <a:pt x="2368" y="-490"/>
                  <a:pt x="490" y="163"/>
                </a:cubicBezTo>
                <a:close/>
              </a:path>
            </a:pathLst>
          </a:custGeom>
          <a:solidFill>
            <a:srgbClr val="B6D7A8"/>
          </a:solidFill>
          <a:ln>
            <a:noFill/>
          </a:ln>
        </p:spPr>
      </p:sp>
      <p:sp>
        <p:nvSpPr>
          <p:cNvPr id="104" name="Google Shape;104;p15"/>
          <p:cNvSpPr/>
          <p:nvPr/>
        </p:nvSpPr>
        <p:spPr>
          <a:xfrm>
            <a:off x="7489812" y="4117915"/>
            <a:ext cx="1582900" cy="949050"/>
          </a:xfrm>
          <a:custGeom>
            <a:rect b="b" l="l" r="r" t="t"/>
            <a:pathLst>
              <a:path extrusionOk="0" h="37962" w="63316">
                <a:moveTo>
                  <a:pt x="41349" y="6243"/>
                </a:moveTo>
                <a:cubicBezTo>
                  <a:pt x="33756" y="9346"/>
                  <a:pt x="22979" y="15795"/>
                  <a:pt x="16366" y="20449"/>
                </a:cubicBezTo>
                <a:cubicBezTo>
                  <a:pt x="9753" y="25103"/>
                  <a:pt x="-4698" y="31716"/>
                  <a:pt x="1670" y="34165"/>
                </a:cubicBezTo>
                <a:cubicBezTo>
                  <a:pt x="8038" y="36614"/>
                  <a:pt x="44533" y="40534"/>
                  <a:pt x="54575" y="35145"/>
                </a:cubicBezTo>
                <a:cubicBezTo>
                  <a:pt x="64617" y="29757"/>
                  <a:pt x="64127" y="6651"/>
                  <a:pt x="61923" y="1834"/>
                </a:cubicBezTo>
                <a:cubicBezTo>
                  <a:pt x="59719" y="-2983"/>
                  <a:pt x="48942" y="3141"/>
                  <a:pt x="41349" y="6243"/>
                </a:cubicBezTo>
                <a:close/>
              </a:path>
            </a:pathLst>
          </a:custGeom>
          <a:solidFill>
            <a:srgbClr val="93C47D"/>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7F70"/>
        </a:solidFill>
      </p:bgPr>
    </p:bg>
    <p:spTree>
      <p:nvGrpSpPr>
        <p:cNvPr id="108" name="Shape 108"/>
        <p:cNvGrpSpPr/>
        <p:nvPr/>
      </p:nvGrpSpPr>
      <p:grpSpPr>
        <a:xfrm>
          <a:off x="0" y="0"/>
          <a:ext cx="0" cy="0"/>
          <a:chOff x="0" y="0"/>
          <a:chExt cx="0" cy="0"/>
        </a:xfrm>
      </p:grpSpPr>
      <p:sp>
        <p:nvSpPr>
          <p:cNvPr id="109" name="Google Shape;109;p16"/>
          <p:cNvSpPr txBox="1"/>
          <p:nvPr/>
        </p:nvSpPr>
        <p:spPr>
          <a:xfrm>
            <a:off x="689850" y="114275"/>
            <a:ext cx="7764300" cy="384900"/>
          </a:xfrm>
          <a:prstGeom prst="rect">
            <a:avLst/>
          </a:prstGeom>
          <a:solidFill>
            <a:srgbClr val="D84C36"/>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s" sz="1300">
                <a:latin typeface="Century Gothic"/>
                <a:ea typeface="Century Gothic"/>
                <a:cs typeface="Century Gothic"/>
                <a:sym typeface="Century Gothic"/>
              </a:rPr>
              <a:t>1.2 Variables de interacción entre iguales y resolución de problemas (Del Caño et alt., 1900)</a:t>
            </a:r>
            <a:endParaRPr b="1" sz="1300">
              <a:latin typeface="Century Gothic"/>
              <a:ea typeface="Century Gothic"/>
              <a:cs typeface="Century Gothic"/>
              <a:sym typeface="Century Gothic"/>
            </a:endParaRPr>
          </a:p>
        </p:txBody>
      </p:sp>
      <p:sp>
        <p:nvSpPr>
          <p:cNvPr id="110" name="Google Shape;110;p16"/>
          <p:cNvSpPr txBox="1"/>
          <p:nvPr/>
        </p:nvSpPr>
        <p:spPr>
          <a:xfrm>
            <a:off x="244925" y="649050"/>
            <a:ext cx="8682600" cy="5115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i="1" lang="es" sz="1300">
                <a:latin typeface="Century Gothic"/>
                <a:ea typeface="Century Gothic"/>
                <a:cs typeface="Century Gothic"/>
                <a:sym typeface="Century Gothic"/>
              </a:rPr>
              <a:t>El conflicto sociocognitivo es visto como el propulsor fundamental y casi único del desarrollo.</a:t>
            </a:r>
            <a:endParaRPr i="1" sz="1300">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lang="es" sz="1300">
                <a:latin typeface="Century Gothic"/>
                <a:ea typeface="Century Gothic"/>
                <a:cs typeface="Century Gothic"/>
                <a:sym typeface="Century Gothic"/>
              </a:rPr>
              <a:t>Se proponen tres objetivos: </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Contrastar una vez más el progreso mayor de los sujetos que trabajan en diadas.</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Comprobar los resultados diferenciales que se habían encontrado en el trabajo anterior con respecto al medio social.</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Profundizar en la influencia de las variables de índole afectiva que se concretaron en la amistad y en la imagen que cada individuo tiene del compañero de diada.</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Este estudio hizo uso de un </a:t>
            </a:r>
            <a:r>
              <a:rPr i="1" lang="es" sz="1300">
                <a:latin typeface="Century Gothic"/>
                <a:ea typeface="Century Gothic"/>
                <a:cs typeface="Century Gothic"/>
                <a:sym typeface="Century Gothic"/>
              </a:rPr>
              <a:t>pretest, un tratamiento basado en el estudio de las pruebas (el cual sirve como evaluación) y un postest.</a:t>
            </a:r>
            <a:endParaRPr i="1"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Se utilizaron 167 alumnos, los cuales se dividieron en grupos de 16. Del resto se escogieron 16 para las diadas de amigos (8 del medio social favorecido y 8 del desfavorecido), este grupo fue distribuido en otros 4 grupos: </a:t>
            </a:r>
            <a:r>
              <a:rPr i="1" lang="es" sz="1300">
                <a:latin typeface="Century Gothic"/>
                <a:ea typeface="Century Gothic"/>
                <a:cs typeface="Century Gothic"/>
                <a:sym typeface="Century Gothic"/>
              </a:rPr>
              <a:t>Amigos, no amigos, imagen mutua positiva e imagen mutua negativa</a:t>
            </a:r>
            <a:r>
              <a:rPr lang="es" sz="1300">
                <a:latin typeface="Century Gothic"/>
                <a:ea typeface="Century Gothic"/>
                <a:cs typeface="Century Gothic"/>
                <a:sym typeface="Century Gothic"/>
              </a:rPr>
              <a:t>. </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b="1" lang="es" sz="1300">
                <a:latin typeface="Century Gothic"/>
                <a:ea typeface="Century Gothic"/>
                <a:cs typeface="Century Gothic"/>
                <a:sym typeface="Century Gothic"/>
              </a:rPr>
              <a:t>Resultados</a:t>
            </a:r>
            <a:r>
              <a:rPr lang="es" sz="1300">
                <a:latin typeface="Century Gothic"/>
                <a:ea typeface="Century Gothic"/>
                <a:cs typeface="Century Gothic"/>
                <a:sym typeface="Century Gothic"/>
              </a:rPr>
              <a:t>: existen grandes diferencias entre los amigos y no amigos, pero los peores resultados se obtienen al agrupar alumnos con imagen negativa o no amigos.</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b="1" lang="es" sz="1300">
                <a:latin typeface="Century Gothic"/>
                <a:ea typeface="Century Gothic"/>
                <a:cs typeface="Century Gothic"/>
                <a:sym typeface="Century Gothic"/>
              </a:rPr>
              <a:t>Conclusión</a:t>
            </a:r>
            <a:r>
              <a:rPr lang="es" sz="1300">
                <a:latin typeface="Century Gothic"/>
                <a:ea typeface="Century Gothic"/>
                <a:cs typeface="Century Gothic"/>
                <a:sym typeface="Century Gothic"/>
              </a:rPr>
              <a:t>: Los resultados se retractan en las teorías del conflicto sociocognitivo, para ello se considera necesario controlar más adecuadamente la variable de habilidad previa de los sujetos y las interacciones dadas durante la tarea.</a:t>
            </a:r>
            <a:endParaRPr sz="1300">
              <a:latin typeface="Century Gothic"/>
              <a:ea typeface="Century Gothic"/>
              <a:cs typeface="Century Gothic"/>
              <a:sym typeface="Century Gothic"/>
            </a:endParaRPr>
          </a:p>
          <a:p>
            <a:pPr indent="0" lvl="0" marL="0" rtl="0" algn="l">
              <a:lnSpc>
                <a:spcPct val="115000"/>
              </a:lnSpc>
              <a:spcBef>
                <a:spcPts val="1200"/>
              </a:spcBef>
              <a:spcAft>
                <a:spcPts val="0"/>
              </a:spcAft>
              <a:buNone/>
            </a:pPr>
            <a:r>
              <a:t/>
            </a:r>
            <a:endParaRPr>
              <a:latin typeface="Century Gothic"/>
              <a:ea typeface="Century Gothic"/>
              <a:cs typeface="Century Gothic"/>
              <a:sym typeface="Century Gothic"/>
            </a:endParaRPr>
          </a:p>
          <a:p>
            <a:pPr indent="0" lvl="0" marL="0" rtl="0" algn="l">
              <a:lnSpc>
                <a:spcPct val="115000"/>
              </a:lnSpc>
              <a:spcBef>
                <a:spcPts val="120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11" name="Google Shape;111;p16"/>
          <p:cNvSpPr/>
          <p:nvPr/>
        </p:nvSpPr>
        <p:spPr>
          <a:xfrm>
            <a:off x="89240" y="121824"/>
            <a:ext cx="451400" cy="380525"/>
          </a:xfrm>
          <a:custGeom>
            <a:rect b="b" l="l" r="r" t="t"/>
            <a:pathLst>
              <a:path extrusionOk="0" h="15221" w="18056">
                <a:moveTo>
                  <a:pt x="17984" y="1495"/>
                </a:moveTo>
                <a:cubicBezTo>
                  <a:pt x="18556" y="-709"/>
                  <a:pt x="7126" y="-301"/>
                  <a:pt x="4268" y="1985"/>
                </a:cubicBezTo>
                <a:cubicBezTo>
                  <a:pt x="1411" y="4271"/>
                  <a:pt x="-1447" y="15293"/>
                  <a:pt x="839" y="15211"/>
                </a:cubicBezTo>
                <a:cubicBezTo>
                  <a:pt x="3125" y="15129"/>
                  <a:pt x="17413" y="3699"/>
                  <a:pt x="17984" y="1495"/>
                </a:cubicBezTo>
                <a:close/>
              </a:path>
            </a:pathLst>
          </a:custGeom>
          <a:solidFill>
            <a:srgbClr val="E6B8AF"/>
          </a:solidFill>
          <a:ln>
            <a:noFill/>
          </a:ln>
        </p:spPr>
      </p:sp>
      <p:sp>
        <p:nvSpPr>
          <p:cNvPr id="112" name="Google Shape;112;p16"/>
          <p:cNvSpPr/>
          <p:nvPr/>
        </p:nvSpPr>
        <p:spPr>
          <a:xfrm>
            <a:off x="8020901" y="652116"/>
            <a:ext cx="1029825" cy="560525"/>
          </a:xfrm>
          <a:custGeom>
            <a:rect b="b" l="l" r="r" t="t"/>
            <a:pathLst>
              <a:path extrusionOk="0" h="22421" w="41193">
                <a:moveTo>
                  <a:pt x="32351" y="367"/>
                </a:moveTo>
                <a:cubicBezTo>
                  <a:pt x="26065" y="-1102"/>
                  <a:pt x="6144" y="5103"/>
                  <a:pt x="1980" y="8695"/>
                </a:cubicBezTo>
                <a:cubicBezTo>
                  <a:pt x="-2184" y="12287"/>
                  <a:pt x="1082" y="20452"/>
                  <a:pt x="7368" y="21921"/>
                </a:cubicBezTo>
                <a:cubicBezTo>
                  <a:pt x="13655" y="23391"/>
                  <a:pt x="35535" y="21104"/>
                  <a:pt x="39699" y="17512"/>
                </a:cubicBezTo>
                <a:cubicBezTo>
                  <a:pt x="43863" y="13920"/>
                  <a:pt x="38638" y="1837"/>
                  <a:pt x="32351" y="367"/>
                </a:cubicBezTo>
                <a:close/>
              </a:path>
            </a:pathLst>
          </a:custGeom>
          <a:solidFill>
            <a:srgbClr val="EA9999"/>
          </a:solidFill>
          <a:ln>
            <a:noFill/>
          </a:ln>
        </p:spPr>
      </p:sp>
      <p:sp>
        <p:nvSpPr>
          <p:cNvPr id="113" name="Google Shape;113;p16"/>
          <p:cNvSpPr/>
          <p:nvPr/>
        </p:nvSpPr>
        <p:spPr>
          <a:xfrm>
            <a:off x="6911601" y="4516384"/>
            <a:ext cx="2137000" cy="439325"/>
          </a:xfrm>
          <a:custGeom>
            <a:rect b="b" l="l" r="r" t="t"/>
            <a:pathLst>
              <a:path extrusionOk="0" h="17573" w="85480">
                <a:moveTo>
                  <a:pt x="60068" y="1082"/>
                </a:moveTo>
                <a:cubicBezTo>
                  <a:pt x="48230" y="-224"/>
                  <a:pt x="21124" y="-632"/>
                  <a:pt x="12062" y="2062"/>
                </a:cubicBezTo>
                <a:cubicBezTo>
                  <a:pt x="3000" y="4756"/>
                  <a:pt x="-6144" y="15941"/>
                  <a:pt x="5694" y="17247"/>
                </a:cubicBezTo>
                <a:cubicBezTo>
                  <a:pt x="17532" y="18553"/>
                  <a:pt x="74029" y="12593"/>
                  <a:pt x="83091" y="9899"/>
                </a:cubicBezTo>
                <a:cubicBezTo>
                  <a:pt x="92153" y="7205"/>
                  <a:pt x="71906" y="2388"/>
                  <a:pt x="60068" y="1082"/>
                </a:cubicBezTo>
                <a:close/>
              </a:path>
            </a:pathLst>
          </a:custGeom>
          <a:solidFill>
            <a:srgbClr val="D84C36"/>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17" name="Shape 117"/>
        <p:cNvGrpSpPr/>
        <p:nvPr/>
      </p:nvGrpSpPr>
      <p:grpSpPr>
        <a:xfrm>
          <a:off x="0" y="0"/>
          <a:ext cx="0" cy="0"/>
          <a:chOff x="0" y="0"/>
          <a:chExt cx="0" cy="0"/>
        </a:xfrm>
      </p:grpSpPr>
      <p:sp>
        <p:nvSpPr>
          <p:cNvPr id="118" name="Google Shape;118;p17"/>
          <p:cNvSpPr txBox="1"/>
          <p:nvPr/>
        </p:nvSpPr>
        <p:spPr>
          <a:xfrm>
            <a:off x="689850" y="114275"/>
            <a:ext cx="7764300" cy="384900"/>
          </a:xfrm>
          <a:prstGeom prst="rect">
            <a:avLst/>
          </a:prstGeom>
          <a:solidFill>
            <a:srgbClr val="F1C232"/>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s" sz="1300">
                <a:latin typeface="Century Gothic"/>
                <a:ea typeface="Century Gothic"/>
                <a:cs typeface="Century Gothic"/>
                <a:sym typeface="Century Gothic"/>
              </a:rPr>
              <a:t>1.3 Interacción, habilidad previa y progreso cognitivo (Elices et alt. 1990)</a:t>
            </a:r>
            <a:endParaRPr b="1" sz="1300">
              <a:latin typeface="Century Gothic"/>
              <a:ea typeface="Century Gothic"/>
              <a:cs typeface="Century Gothic"/>
              <a:sym typeface="Century Gothic"/>
            </a:endParaRPr>
          </a:p>
        </p:txBody>
      </p:sp>
      <p:sp>
        <p:nvSpPr>
          <p:cNvPr id="119" name="Google Shape;119;p17"/>
          <p:cNvSpPr txBox="1"/>
          <p:nvPr/>
        </p:nvSpPr>
        <p:spPr>
          <a:xfrm>
            <a:off x="836850" y="740225"/>
            <a:ext cx="7470300" cy="363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a:latin typeface="Century Gothic"/>
                <a:ea typeface="Century Gothic"/>
                <a:cs typeface="Century Gothic"/>
                <a:sym typeface="Century Gothic"/>
              </a:rPr>
              <a:t>E</a:t>
            </a:r>
            <a:r>
              <a:rPr lang="es" sz="1300">
                <a:latin typeface="Century Gothic"/>
                <a:ea typeface="Century Gothic"/>
                <a:cs typeface="Century Gothic"/>
                <a:sym typeface="Century Gothic"/>
              </a:rPr>
              <a:t>ste estudio busca 4 objetivos: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Comprobar la habilidad previa para realizar una tarea, el rendimiento y los tipos de interacción.</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Analizar estos rendimientos en función del tipo de agrupamiento (individual, diada o cuaterna)</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Determinar la influencia del adulto y de los iguales cuando actúan como tutores de otros alumnos.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Ver hasta qué punto el predominio de diferente modo de interacción durante el </a:t>
            </a:r>
            <a:r>
              <a:rPr lang="es" sz="1300">
                <a:latin typeface="Century Gothic"/>
                <a:ea typeface="Century Gothic"/>
                <a:cs typeface="Century Gothic"/>
                <a:sym typeface="Century Gothic"/>
              </a:rPr>
              <a:t>entrenamiento</a:t>
            </a:r>
            <a:r>
              <a:rPr lang="es" sz="1300">
                <a:latin typeface="Century Gothic"/>
                <a:ea typeface="Century Gothic"/>
                <a:cs typeface="Century Gothic"/>
                <a:sym typeface="Century Gothic"/>
              </a:rPr>
              <a:t> genera mejoras diferenciadas.</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s" sz="1300">
                <a:latin typeface="Century Gothic"/>
                <a:ea typeface="Century Gothic"/>
                <a:cs typeface="Century Gothic"/>
                <a:sym typeface="Century Gothic"/>
              </a:rPr>
              <a:t>Esta investigación consta de dos fases:</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b="1" lang="es" sz="1300">
                <a:latin typeface="Century Gothic"/>
                <a:ea typeface="Century Gothic"/>
                <a:cs typeface="Century Gothic"/>
                <a:sym typeface="Century Gothic"/>
              </a:rPr>
              <a:t>1-.</a:t>
            </a:r>
            <a:r>
              <a:rPr lang="es" sz="1300">
                <a:latin typeface="Century Gothic"/>
                <a:ea typeface="Century Gothic"/>
                <a:cs typeface="Century Gothic"/>
                <a:sym typeface="Century Gothic"/>
              </a:rPr>
              <a:t> Diseño cuasi experimental (Pretest, tratamientos diversificados según la agrupación y según la intervención del adulto y un postest.)</a:t>
            </a:r>
            <a:endParaRPr sz="1300">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b="1" lang="es" sz="1300">
                <a:latin typeface="Century Gothic"/>
                <a:ea typeface="Century Gothic"/>
                <a:cs typeface="Century Gothic"/>
                <a:sym typeface="Century Gothic"/>
              </a:rPr>
              <a:t>2-.</a:t>
            </a:r>
            <a:r>
              <a:rPr lang="es" sz="1300">
                <a:latin typeface="Century Gothic"/>
                <a:ea typeface="Century Gothic"/>
                <a:cs typeface="Century Gothic"/>
                <a:sym typeface="Century Gothic"/>
              </a:rPr>
              <a:t> Se analiza un video de las distintas agrupaciones de alumnos durante la intervención, se categorizan y se estudian las interacciones entre compañeros.</a:t>
            </a:r>
            <a:endParaRPr sz="13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20" name="Google Shape;120;p17"/>
          <p:cNvSpPr/>
          <p:nvPr/>
        </p:nvSpPr>
        <p:spPr>
          <a:xfrm>
            <a:off x="192752" y="3943095"/>
            <a:ext cx="800475" cy="1123800"/>
          </a:xfrm>
          <a:custGeom>
            <a:rect b="b" l="l" r="r" t="t"/>
            <a:pathLst>
              <a:path extrusionOk="0" h="44952" w="32019">
                <a:moveTo>
                  <a:pt x="5026" y="10"/>
                </a:moveTo>
                <a:cubicBezTo>
                  <a:pt x="128" y="-72"/>
                  <a:pt x="-1913" y="32993"/>
                  <a:pt x="2577" y="39688"/>
                </a:cubicBezTo>
                <a:cubicBezTo>
                  <a:pt x="7067" y="46383"/>
                  <a:pt x="31560" y="46791"/>
                  <a:pt x="31968" y="40178"/>
                </a:cubicBezTo>
                <a:cubicBezTo>
                  <a:pt x="32376" y="33565"/>
                  <a:pt x="9925" y="92"/>
                  <a:pt x="5026" y="10"/>
                </a:cubicBezTo>
                <a:close/>
              </a:path>
            </a:pathLst>
          </a:custGeom>
          <a:solidFill>
            <a:srgbClr val="FFFBBB"/>
          </a:solidFill>
          <a:ln>
            <a:noFill/>
          </a:ln>
        </p:spPr>
      </p:sp>
      <p:sp>
        <p:nvSpPr>
          <p:cNvPr id="121" name="Google Shape;121;p17"/>
          <p:cNvSpPr/>
          <p:nvPr/>
        </p:nvSpPr>
        <p:spPr>
          <a:xfrm>
            <a:off x="6899196" y="4168528"/>
            <a:ext cx="1791925" cy="871125"/>
          </a:xfrm>
          <a:custGeom>
            <a:rect b="b" l="l" r="r" t="t"/>
            <a:pathLst>
              <a:path extrusionOk="0" h="34845" w="71677">
                <a:moveTo>
                  <a:pt x="71341" y="790"/>
                </a:moveTo>
                <a:cubicBezTo>
                  <a:pt x="67341" y="-2802"/>
                  <a:pt x="9374" y="7404"/>
                  <a:pt x="1781" y="13037"/>
                </a:cubicBezTo>
                <a:cubicBezTo>
                  <a:pt x="-5812" y="18670"/>
                  <a:pt x="14191" y="36631"/>
                  <a:pt x="25784" y="34590"/>
                </a:cubicBezTo>
                <a:cubicBezTo>
                  <a:pt x="37377" y="32549"/>
                  <a:pt x="75342" y="4382"/>
                  <a:pt x="71341" y="790"/>
                </a:cubicBezTo>
                <a:close/>
              </a:path>
            </a:pathLst>
          </a:custGeom>
          <a:solidFill>
            <a:srgbClr val="F5F552"/>
          </a:solidFill>
          <a:ln>
            <a:noFill/>
          </a:ln>
        </p:spPr>
      </p:sp>
      <p:sp>
        <p:nvSpPr>
          <p:cNvPr id="122" name="Google Shape;122;p17"/>
          <p:cNvSpPr/>
          <p:nvPr/>
        </p:nvSpPr>
        <p:spPr>
          <a:xfrm>
            <a:off x="8726088" y="242663"/>
            <a:ext cx="280650" cy="917275"/>
          </a:xfrm>
          <a:custGeom>
            <a:rect b="b" l="l" r="r" t="t"/>
            <a:pathLst>
              <a:path extrusionOk="0" h="36691" w="11226">
                <a:moveTo>
                  <a:pt x="5614" y="580"/>
                </a:moveTo>
                <a:cubicBezTo>
                  <a:pt x="3818" y="-2767"/>
                  <a:pt x="-673" y="10295"/>
                  <a:pt x="225" y="16255"/>
                </a:cubicBezTo>
                <a:cubicBezTo>
                  <a:pt x="1123" y="22215"/>
                  <a:pt x="10104" y="38953"/>
                  <a:pt x="11002" y="36340"/>
                </a:cubicBezTo>
                <a:cubicBezTo>
                  <a:pt x="11900" y="33728"/>
                  <a:pt x="7410" y="3928"/>
                  <a:pt x="5614" y="580"/>
                </a:cubicBezTo>
                <a:close/>
              </a:path>
            </a:pathLst>
          </a:custGeom>
          <a:solidFill>
            <a:srgbClr val="FFE599"/>
          </a:solidFill>
          <a:ln>
            <a:noFill/>
          </a:ln>
        </p:spPr>
      </p:sp>
      <p:sp>
        <p:nvSpPr>
          <p:cNvPr id="123" name="Google Shape;123;p17"/>
          <p:cNvSpPr/>
          <p:nvPr/>
        </p:nvSpPr>
        <p:spPr>
          <a:xfrm>
            <a:off x="178088" y="159965"/>
            <a:ext cx="416250" cy="1009300"/>
          </a:xfrm>
          <a:custGeom>
            <a:rect b="b" l="l" r="r" t="t"/>
            <a:pathLst>
              <a:path extrusionOk="0" h="40372" w="16650">
                <a:moveTo>
                  <a:pt x="7083" y="2418"/>
                </a:moveTo>
                <a:cubicBezTo>
                  <a:pt x="4389" y="4296"/>
                  <a:pt x="-673" y="8869"/>
                  <a:pt x="225" y="15155"/>
                </a:cubicBezTo>
                <a:cubicBezTo>
                  <a:pt x="1123" y="21442"/>
                  <a:pt x="9777" y="42015"/>
                  <a:pt x="12471" y="40137"/>
                </a:cubicBezTo>
                <a:cubicBezTo>
                  <a:pt x="15165" y="38259"/>
                  <a:pt x="17288" y="10175"/>
                  <a:pt x="16390" y="3888"/>
                </a:cubicBezTo>
                <a:cubicBezTo>
                  <a:pt x="15492" y="-2398"/>
                  <a:pt x="9777" y="540"/>
                  <a:pt x="7083" y="2418"/>
                </a:cubicBezTo>
                <a:close/>
              </a:path>
            </a:pathLst>
          </a:custGeom>
          <a:solidFill>
            <a:srgbClr val="F1CD5F"/>
          </a:solid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27" name="Shape 127"/>
        <p:cNvGrpSpPr/>
        <p:nvPr/>
      </p:nvGrpSpPr>
      <p:grpSpPr>
        <a:xfrm>
          <a:off x="0" y="0"/>
          <a:ext cx="0" cy="0"/>
          <a:chOff x="0" y="0"/>
          <a:chExt cx="0" cy="0"/>
        </a:xfrm>
      </p:grpSpPr>
      <p:sp>
        <p:nvSpPr>
          <p:cNvPr id="128" name="Google Shape;128;p18"/>
          <p:cNvSpPr txBox="1"/>
          <p:nvPr/>
        </p:nvSpPr>
        <p:spPr>
          <a:xfrm>
            <a:off x="3231000" y="134700"/>
            <a:ext cx="2682000" cy="446400"/>
          </a:xfrm>
          <a:prstGeom prst="rect">
            <a:avLst/>
          </a:prstGeom>
          <a:solidFill>
            <a:srgbClr val="FFE59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700">
                <a:latin typeface="Bubblegum Sans"/>
                <a:ea typeface="Bubblegum Sans"/>
                <a:cs typeface="Bubblegum Sans"/>
                <a:sym typeface="Bubblegum Sans"/>
              </a:rPr>
              <a:t>Resultados</a:t>
            </a:r>
            <a:endParaRPr sz="1700">
              <a:latin typeface="Bubblegum Sans"/>
              <a:ea typeface="Bubblegum Sans"/>
              <a:cs typeface="Bubblegum Sans"/>
              <a:sym typeface="Bubblegum Sans"/>
            </a:endParaRPr>
          </a:p>
        </p:txBody>
      </p:sp>
      <p:graphicFrame>
        <p:nvGraphicFramePr>
          <p:cNvPr id="129" name="Google Shape;129;p18"/>
          <p:cNvGraphicFramePr/>
          <p:nvPr/>
        </p:nvGraphicFramePr>
        <p:xfrm>
          <a:off x="617750" y="809700"/>
          <a:ext cx="3000000" cy="3000000"/>
        </p:xfrm>
        <a:graphic>
          <a:graphicData uri="http://schemas.openxmlformats.org/drawingml/2006/table">
            <a:tbl>
              <a:tblPr>
                <a:noFill/>
                <a:tableStyleId>{842A3A49-C692-40C4-85AA-89DC25AE3ECA}</a:tableStyleId>
              </a:tblPr>
              <a:tblGrid>
                <a:gridCol w="3911050"/>
                <a:gridCol w="3911050"/>
              </a:tblGrid>
              <a:tr h="323400">
                <a:tc>
                  <a:txBody>
                    <a:bodyPr/>
                    <a:lstStyle/>
                    <a:p>
                      <a:pPr indent="0" lvl="0" marL="457200" rtl="0" algn="ctr">
                        <a:lnSpc>
                          <a:spcPct val="115000"/>
                        </a:lnSpc>
                        <a:spcBef>
                          <a:spcPts val="0"/>
                        </a:spcBef>
                        <a:spcAft>
                          <a:spcPts val="0"/>
                        </a:spcAft>
                        <a:buNone/>
                      </a:pPr>
                      <a:r>
                        <a:rPr b="1" lang="es" sz="1100">
                          <a:latin typeface="Century Gothic"/>
                          <a:ea typeface="Century Gothic"/>
                          <a:cs typeface="Century Gothic"/>
                          <a:sym typeface="Century Gothic"/>
                        </a:rPr>
                        <a:t>DISEÑO </a:t>
                      </a:r>
                      <a:r>
                        <a:rPr b="1" lang="es" sz="1100">
                          <a:latin typeface="Century Gothic"/>
                          <a:ea typeface="Century Gothic"/>
                          <a:cs typeface="Century Gothic"/>
                          <a:sym typeface="Century Gothic"/>
                        </a:rPr>
                        <a:t>CUASIEXPERIMENTAL</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457200" rtl="0" algn="ctr">
                        <a:lnSpc>
                          <a:spcPct val="115000"/>
                        </a:lnSpc>
                        <a:spcBef>
                          <a:spcPts val="0"/>
                        </a:spcBef>
                        <a:spcAft>
                          <a:spcPts val="0"/>
                        </a:spcAft>
                        <a:buNone/>
                      </a:pPr>
                      <a:r>
                        <a:rPr b="1" lang="es" sz="1100">
                          <a:latin typeface="Century Gothic"/>
                          <a:ea typeface="Century Gothic"/>
                          <a:cs typeface="Century Gothic"/>
                          <a:sym typeface="Century Gothic"/>
                        </a:rPr>
                        <a:t>ANALISIS DEL VIDEO</a:t>
                      </a:r>
                      <a:endParaRPr b="1"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204500">
                <a:tc>
                  <a:txBody>
                    <a:bodyPr/>
                    <a:lstStyle/>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 Los alumnos en diadas heterogéneas tienen más eficacia para favorecer el aprendizaje</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Los alumnos de competencia baja son quienes obtienen mejoras superiores y las logran cuando participan en diada</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Los alumnos de habilidad alta obtienen ganancias mayores cuando realizan el programa en estilo no directivo del adulto  (Se les presenta la tarea y su responsabilidad es el traspaso total)</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 Para la generalización de aprendizajes, el profesor les proporciona estrategias y procesos con mayor potencial de generalización que el descubrimiento de sí mismo o la ayuda del compañero.</a:t>
                      </a:r>
                      <a:endParaRPr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Los alumnos de competencia alta manifiestan una atención mayor hacia el compañero con el que </a:t>
                      </a:r>
                      <a:r>
                        <a:rPr lang="es" sz="1100">
                          <a:latin typeface="Century Gothic"/>
                          <a:ea typeface="Century Gothic"/>
                          <a:cs typeface="Century Gothic"/>
                          <a:sym typeface="Century Gothic"/>
                        </a:rPr>
                        <a:t>trabajan</a:t>
                      </a:r>
                      <a:r>
                        <a:rPr lang="es" sz="1100">
                          <a:latin typeface="Century Gothic"/>
                          <a:ea typeface="Century Gothic"/>
                          <a:cs typeface="Century Gothic"/>
                          <a:sym typeface="Century Gothic"/>
                        </a:rPr>
                        <a:t> como hacia el profesor, participan más y aportan más sugerencias</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Los bajos prestan atención solamente al compañero de competencia alta</a:t>
                      </a:r>
                      <a:endParaRPr sz="1100">
                        <a:latin typeface="Century Gothic"/>
                        <a:ea typeface="Century Gothic"/>
                        <a:cs typeface="Century Gothic"/>
                        <a:sym typeface="Century Gothic"/>
                      </a:endParaRPr>
                    </a:p>
                    <a:p>
                      <a:pPr indent="-298450" lvl="0" marL="457200" rtl="0" algn="just">
                        <a:lnSpc>
                          <a:spcPct val="115000"/>
                        </a:lnSpc>
                        <a:spcBef>
                          <a:spcPts val="0"/>
                        </a:spcBef>
                        <a:spcAft>
                          <a:spcPts val="0"/>
                        </a:spcAft>
                        <a:buSzPts val="1100"/>
                        <a:buFont typeface="Century Gothic"/>
                        <a:buChar char="●"/>
                      </a:pPr>
                      <a:r>
                        <a:rPr lang="es" sz="1100">
                          <a:latin typeface="Century Gothic"/>
                          <a:ea typeface="Century Gothic"/>
                          <a:cs typeface="Century Gothic"/>
                          <a:sym typeface="Century Gothic"/>
                        </a:rPr>
                        <a:t> Los alumnos de competencia alta poseen un mayor control en los comportamientos sociales, posturas y gestos.</a:t>
                      </a:r>
                      <a:endParaRPr sz="11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latin typeface="Century Gothic"/>
                        <a:ea typeface="Century Gothic"/>
                        <a:cs typeface="Century Gothic"/>
                        <a:sym typeface="Century Gothic"/>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30" name="Google Shape;130;p18"/>
          <p:cNvSpPr/>
          <p:nvPr/>
        </p:nvSpPr>
        <p:spPr>
          <a:xfrm>
            <a:off x="-9556" y="3716292"/>
            <a:ext cx="1567525" cy="1383475"/>
          </a:xfrm>
          <a:custGeom>
            <a:rect b="b" l="l" r="r" t="t"/>
            <a:pathLst>
              <a:path extrusionOk="0" h="55339" w="62701">
                <a:moveTo>
                  <a:pt x="3321" y="265"/>
                </a:moveTo>
                <a:cubicBezTo>
                  <a:pt x="-4843" y="2388"/>
                  <a:pt x="3729" y="46474"/>
                  <a:pt x="13608" y="53169"/>
                </a:cubicBezTo>
                <a:cubicBezTo>
                  <a:pt x="23487" y="59864"/>
                  <a:pt x="64309" y="49250"/>
                  <a:pt x="62594" y="40433"/>
                </a:cubicBezTo>
                <a:cubicBezTo>
                  <a:pt x="60880" y="31616"/>
                  <a:pt x="11485" y="-1858"/>
                  <a:pt x="3321" y="265"/>
                </a:cubicBezTo>
                <a:close/>
              </a:path>
            </a:pathLst>
          </a:custGeom>
          <a:solidFill>
            <a:srgbClr val="FFE599"/>
          </a:solidFill>
          <a:ln>
            <a:noFill/>
          </a:ln>
        </p:spPr>
      </p:sp>
      <p:sp>
        <p:nvSpPr>
          <p:cNvPr id="131" name="Google Shape;131;p18"/>
          <p:cNvSpPr/>
          <p:nvPr/>
        </p:nvSpPr>
        <p:spPr>
          <a:xfrm>
            <a:off x="7983399" y="92357"/>
            <a:ext cx="1144900" cy="667950"/>
          </a:xfrm>
          <a:custGeom>
            <a:rect b="b" l="l" r="r" t="t"/>
            <a:pathLst>
              <a:path extrusionOk="0" h="26718" w="45796">
                <a:moveTo>
                  <a:pt x="51" y="4144"/>
                </a:moveTo>
                <a:cubicBezTo>
                  <a:pt x="-357" y="62"/>
                  <a:pt x="32299" y="-1571"/>
                  <a:pt x="39239" y="2184"/>
                </a:cubicBezTo>
                <a:cubicBezTo>
                  <a:pt x="46179" y="5940"/>
                  <a:pt x="48220" y="26350"/>
                  <a:pt x="41689" y="26677"/>
                </a:cubicBezTo>
                <a:cubicBezTo>
                  <a:pt x="35158" y="27004"/>
                  <a:pt x="459" y="8226"/>
                  <a:pt x="51" y="4144"/>
                </a:cubicBezTo>
                <a:close/>
              </a:path>
            </a:pathLst>
          </a:custGeom>
          <a:solidFill>
            <a:srgbClr val="FFFBBB"/>
          </a:solid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35" name="Shape 135"/>
        <p:cNvGrpSpPr/>
        <p:nvPr/>
      </p:nvGrpSpPr>
      <p:grpSpPr>
        <a:xfrm>
          <a:off x="0" y="0"/>
          <a:ext cx="0" cy="0"/>
          <a:chOff x="0" y="0"/>
          <a:chExt cx="0" cy="0"/>
        </a:xfrm>
      </p:grpSpPr>
      <p:sp>
        <p:nvSpPr>
          <p:cNvPr id="136" name="Google Shape;136;p19"/>
          <p:cNvSpPr txBox="1"/>
          <p:nvPr/>
        </p:nvSpPr>
        <p:spPr>
          <a:xfrm>
            <a:off x="689850" y="114275"/>
            <a:ext cx="7764300" cy="615000"/>
          </a:xfrm>
          <a:prstGeom prst="rect">
            <a:avLst/>
          </a:prstGeom>
          <a:solidFill>
            <a:srgbClr val="6D9EEB"/>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s" sz="1300">
                <a:latin typeface="Century Gothic"/>
                <a:ea typeface="Century Gothic"/>
                <a:cs typeface="Century Gothic"/>
                <a:sym typeface="Century Gothic"/>
              </a:rPr>
              <a:t>1.4 Interacción entre iguales y mejora en estrategias de identificación de ideas principales en textos expositivos (Del Caño, Elices y Román, 1994)</a:t>
            </a:r>
            <a:endParaRPr b="1" sz="1300">
              <a:latin typeface="Century Gothic"/>
              <a:ea typeface="Century Gothic"/>
              <a:cs typeface="Century Gothic"/>
              <a:sym typeface="Century Gothic"/>
            </a:endParaRPr>
          </a:p>
        </p:txBody>
      </p:sp>
      <p:sp>
        <p:nvSpPr>
          <p:cNvPr id="137" name="Google Shape;137;p19"/>
          <p:cNvSpPr txBox="1"/>
          <p:nvPr/>
        </p:nvSpPr>
        <p:spPr>
          <a:xfrm>
            <a:off x="408150" y="820500"/>
            <a:ext cx="8327700" cy="454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300">
                <a:latin typeface="Century Gothic"/>
                <a:ea typeface="Century Gothic"/>
                <a:cs typeface="Century Gothic"/>
                <a:sym typeface="Century Gothic"/>
              </a:rPr>
              <a:t>4 objetivos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Comprobar si la interacción con los iguales favorece el aprendizaje</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Estudiar la eficacia de una intervención basada en el método de instrucción directa y en la interacción entre iguales sobre la mejora de la comprensión de textos expositivos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Ver si los efectos se mantienen  cuando se actúa con grupos intactos, se aplica el programa, evaluación y refuerzo por parte de los investigadores</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Profundizar en la repercusión de la competencia previa del sujeto.</a:t>
            </a:r>
            <a:endParaRPr sz="13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Se trabaja con participantes de habilidad alta, media y baja, los profesores se responsabilizan de la intervención, los investigadores realizan la evaluación y el entrenamiento se hace en base al programa "Comprender para aprender”  (Vidal Albarca y Gilabert 1991)</a:t>
            </a:r>
            <a:endParaRPr sz="1300">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s" sz="1300">
                <a:latin typeface="Century Gothic"/>
                <a:ea typeface="Century Gothic"/>
                <a:cs typeface="Century Gothic"/>
                <a:sym typeface="Century Gothic"/>
              </a:rPr>
              <a:t>RESULTADOS</a:t>
            </a:r>
            <a:endParaRPr b="1" sz="13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La intervención con un método de  instrucción directa en la comprensión de textos expositivos, genera ganancias superiores en la comprensión de textos expositivos con la enseñanza tradicional de la lectura.</a:t>
            </a:r>
            <a:endParaRPr sz="13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Los alumnos que trabajaron con un compañero obtienen mejoras a quienes lo hacen individualmente, las diadas continúan siendo mayormente favorables en las ganancias expuestas en los resultados.</a:t>
            </a:r>
            <a:endParaRPr sz="13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3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38" name="Google Shape;138;p19"/>
          <p:cNvSpPr/>
          <p:nvPr/>
        </p:nvSpPr>
        <p:spPr>
          <a:xfrm>
            <a:off x="250031" y="90197"/>
            <a:ext cx="186750" cy="587100"/>
          </a:xfrm>
          <a:custGeom>
            <a:rect b="b" l="l" r="r" t="t"/>
            <a:pathLst>
              <a:path extrusionOk="0" h="23484" w="7470">
                <a:moveTo>
                  <a:pt x="2735" y="6679"/>
                </a:moveTo>
                <a:cubicBezTo>
                  <a:pt x="1592" y="9700"/>
                  <a:pt x="-285" y="16313"/>
                  <a:pt x="286" y="18925"/>
                </a:cubicBezTo>
                <a:cubicBezTo>
                  <a:pt x="858" y="21538"/>
                  <a:pt x="5021" y="25375"/>
                  <a:pt x="6164" y="22354"/>
                </a:cubicBezTo>
                <a:cubicBezTo>
                  <a:pt x="7307" y="19333"/>
                  <a:pt x="7716" y="3414"/>
                  <a:pt x="7144" y="801"/>
                </a:cubicBezTo>
                <a:cubicBezTo>
                  <a:pt x="6573" y="-1811"/>
                  <a:pt x="3878" y="3658"/>
                  <a:pt x="2735" y="6679"/>
                </a:cubicBezTo>
                <a:close/>
              </a:path>
            </a:pathLst>
          </a:custGeom>
          <a:solidFill>
            <a:srgbClr val="6D9EEB"/>
          </a:solidFill>
          <a:ln>
            <a:noFill/>
          </a:ln>
        </p:spPr>
      </p:sp>
      <p:sp>
        <p:nvSpPr>
          <p:cNvPr id="139" name="Google Shape;139;p19"/>
          <p:cNvSpPr/>
          <p:nvPr/>
        </p:nvSpPr>
        <p:spPr>
          <a:xfrm>
            <a:off x="6907632" y="4848579"/>
            <a:ext cx="2138325" cy="197725"/>
          </a:xfrm>
          <a:custGeom>
            <a:rect b="b" l="l" r="r" t="t"/>
            <a:pathLst>
              <a:path extrusionOk="0" h="7909" w="85533">
                <a:moveTo>
                  <a:pt x="464" y="6409"/>
                </a:moveTo>
                <a:cubicBezTo>
                  <a:pt x="-4761" y="5184"/>
                  <a:pt x="38510" y="-122"/>
                  <a:pt x="52389" y="41"/>
                </a:cubicBezTo>
                <a:cubicBezTo>
                  <a:pt x="66268" y="204"/>
                  <a:pt x="92394" y="6328"/>
                  <a:pt x="83740" y="7389"/>
                </a:cubicBezTo>
                <a:cubicBezTo>
                  <a:pt x="75086" y="8450"/>
                  <a:pt x="5689" y="7634"/>
                  <a:pt x="464" y="6409"/>
                </a:cubicBezTo>
                <a:close/>
              </a:path>
            </a:pathLst>
          </a:custGeom>
          <a:solidFill>
            <a:srgbClr val="6FA8DC"/>
          </a:solidFill>
          <a:ln>
            <a:noFill/>
          </a:ln>
        </p:spPr>
      </p:sp>
      <p:sp>
        <p:nvSpPr>
          <p:cNvPr id="140" name="Google Shape;140;p19"/>
          <p:cNvSpPr/>
          <p:nvPr/>
        </p:nvSpPr>
        <p:spPr>
          <a:xfrm>
            <a:off x="192283" y="4690120"/>
            <a:ext cx="705025" cy="394300"/>
          </a:xfrm>
          <a:custGeom>
            <a:rect b="b" l="l" r="r" t="t"/>
            <a:pathLst>
              <a:path extrusionOk="0" h="15772" w="28201">
                <a:moveTo>
                  <a:pt x="1126" y="10"/>
                </a:moveTo>
                <a:cubicBezTo>
                  <a:pt x="-2303" y="-72"/>
                  <a:pt x="3005" y="11358"/>
                  <a:pt x="7495" y="13726"/>
                </a:cubicBezTo>
                <a:cubicBezTo>
                  <a:pt x="11986" y="16094"/>
                  <a:pt x="29131" y="16502"/>
                  <a:pt x="28069" y="14216"/>
                </a:cubicBezTo>
                <a:cubicBezTo>
                  <a:pt x="27008" y="11930"/>
                  <a:pt x="4555" y="92"/>
                  <a:pt x="1126" y="10"/>
                </a:cubicBezTo>
                <a:close/>
              </a:path>
            </a:pathLst>
          </a:custGeom>
          <a:solidFill>
            <a:srgbClr val="6D9EEB"/>
          </a:solid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44" name="Shape 144"/>
        <p:cNvGrpSpPr/>
        <p:nvPr/>
      </p:nvGrpSpPr>
      <p:grpSpPr>
        <a:xfrm>
          <a:off x="0" y="0"/>
          <a:ext cx="0" cy="0"/>
          <a:chOff x="0" y="0"/>
          <a:chExt cx="0" cy="0"/>
        </a:xfrm>
      </p:grpSpPr>
      <p:sp>
        <p:nvSpPr>
          <p:cNvPr id="145" name="Google Shape;145;p20"/>
          <p:cNvSpPr txBox="1"/>
          <p:nvPr/>
        </p:nvSpPr>
        <p:spPr>
          <a:xfrm>
            <a:off x="689850" y="114275"/>
            <a:ext cx="7764300" cy="384900"/>
          </a:xfrm>
          <a:prstGeom prst="rect">
            <a:avLst/>
          </a:prstGeom>
          <a:solidFill>
            <a:srgbClr val="674EA7"/>
          </a:solid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s" sz="1300">
                <a:latin typeface="Century Gothic"/>
                <a:ea typeface="Century Gothic"/>
                <a:cs typeface="Century Gothic"/>
                <a:sym typeface="Century Gothic"/>
              </a:rPr>
              <a:t>1.5 Instrucción en comprensión lectora y mediación de los iguales (Elices, 2000)</a:t>
            </a:r>
            <a:endParaRPr b="1" sz="1300">
              <a:latin typeface="Century Gothic"/>
              <a:ea typeface="Century Gothic"/>
              <a:cs typeface="Century Gothic"/>
              <a:sym typeface="Century Gothic"/>
            </a:endParaRPr>
          </a:p>
        </p:txBody>
      </p:sp>
      <p:sp>
        <p:nvSpPr>
          <p:cNvPr id="146" name="Google Shape;146;p20"/>
          <p:cNvSpPr txBox="1"/>
          <p:nvPr/>
        </p:nvSpPr>
        <p:spPr>
          <a:xfrm>
            <a:off x="391875" y="734775"/>
            <a:ext cx="8339700" cy="454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i="1" lang="es" sz="1300"/>
              <a:t>Objetivos en relación con la interacción entre iguales:</a:t>
            </a:r>
            <a:endParaRPr i="1" sz="1300"/>
          </a:p>
          <a:p>
            <a:pPr indent="-311150" lvl="0" marL="457200" rtl="0" algn="l">
              <a:lnSpc>
                <a:spcPct val="115000"/>
              </a:lnSpc>
              <a:spcBef>
                <a:spcPts val="1200"/>
              </a:spcBef>
              <a:spcAft>
                <a:spcPts val="0"/>
              </a:spcAft>
              <a:buSzPts val="1300"/>
              <a:buFont typeface="Century Gothic"/>
              <a:buChar char="●"/>
            </a:pPr>
            <a:r>
              <a:rPr lang="es" sz="1300">
                <a:latin typeface="Century Gothic"/>
                <a:ea typeface="Century Gothic"/>
                <a:cs typeface="Century Gothic"/>
                <a:sym typeface="Century Gothic"/>
              </a:rPr>
              <a:t>Comprobar si la mediación de los iguales favorece el aprendizaje en un contexto instruccional escolar plenamente respetado</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Confirmar la eficacia de la interacción entre iguales ante tareas prolongadas y propias del currículo escolar</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Clarificar la distancia en competencia para los alumnos que trabajan en diada</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Estudiar la igualdad o diferencia de sexo dentro de la diada</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Confirma la diferenciación encontrada en la investigación entre los alumnos de distinta competencia</a:t>
            </a:r>
            <a:endParaRPr sz="1300">
              <a:latin typeface="Century Gothic"/>
              <a:ea typeface="Century Gothic"/>
              <a:cs typeface="Century Gothic"/>
              <a:sym typeface="Century Gothic"/>
            </a:endParaRPr>
          </a:p>
          <a:p>
            <a:pPr indent="-311150" lvl="0" marL="457200" rtl="0" algn="l">
              <a:lnSpc>
                <a:spcPct val="115000"/>
              </a:lnSpc>
              <a:spcBef>
                <a:spcPts val="0"/>
              </a:spcBef>
              <a:spcAft>
                <a:spcPts val="0"/>
              </a:spcAft>
              <a:buSzPts val="1300"/>
              <a:buChar char="●"/>
            </a:pPr>
            <a:r>
              <a:rPr lang="es" sz="1300">
                <a:latin typeface="Century Gothic"/>
                <a:ea typeface="Century Gothic"/>
                <a:cs typeface="Century Gothic"/>
                <a:sym typeface="Century Gothic"/>
              </a:rPr>
              <a:t>Estudiar </a:t>
            </a:r>
            <a:r>
              <a:rPr lang="es" sz="1300">
                <a:latin typeface="Century Gothic"/>
                <a:ea typeface="Century Gothic"/>
                <a:cs typeface="Century Gothic"/>
                <a:sym typeface="Century Gothic"/>
              </a:rPr>
              <a:t>cómo</a:t>
            </a:r>
            <a:r>
              <a:rPr lang="es" sz="1300">
                <a:latin typeface="Century Gothic"/>
                <a:ea typeface="Century Gothic"/>
                <a:cs typeface="Century Gothic"/>
                <a:sym typeface="Century Gothic"/>
              </a:rPr>
              <a:t> influyen la competencia del compañero de diada en la mejora de lo aprendizajes opuestos</a:t>
            </a:r>
            <a:r>
              <a:rPr lang="es" sz="1300"/>
              <a:t>.</a:t>
            </a:r>
            <a:endParaRPr sz="1300"/>
          </a:p>
          <a:p>
            <a:pPr indent="0" lvl="0" marL="45720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s" sz="1300">
                <a:latin typeface="Century Gothic"/>
                <a:ea typeface="Century Gothic"/>
                <a:cs typeface="Century Gothic"/>
                <a:sym typeface="Century Gothic"/>
              </a:rPr>
              <a:t>En el proceso se respetan los grupos-clase, donde se trabaja en la aula habitual y los profesores realizan el entrenamiento y evaluación</a:t>
            </a:r>
            <a:endParaRPr sz="1300">
              <a:latin typeface="Century Gothic"/>
              <a:ea typeface="Century Gothic"/>
              <a:cs typeface="Century Gothic"/>
              <a:sym typeface="Century Gothic"/>
            </a:endParaRPr>
          </a:p>
          <a:p>
            <a:pPr indent="0" lvl="0" marL="0" rtl="0" algn="l">
              <a:lnSpc>
                <a:spcPct val="115000"/>
              </a:lnSpc>
              <a:spcBef>
                <a:spcPts val="1200"/>
              </a:spcBef>
              <a:spcAft>
                <a:spcPts val="0"/>
              </a:spcAft>
              <a:buNone/>
            </a:pPr>
            <a:r>
              <a:rPr lang="es" sz="1300">
                <a:latin typeface="Century Gothic"/>
                <a:ea typeface="Century Gothic"/>
                <a:cs typeface="Century Gothic"/>
                <a:sym typeface="Century Gothic"/>
              </a:rPr>
              <a:t>Se emplea el estudio "Comprender para aprender" donde los alumnos manejen más tareas del área de lengua.</a:t>
            </a:r>
            <a:endParaRPr sz="1300">
              <a:latin typeface="Century Gothic"/>
              <a:ea typeface="Century Gothic"/>
              <a:cs typeface="Century Gothic"/>
              <a:sym typeface="Century Gothic"/>
            </a:endParaRPr>
          </a:p>
          <a:p>
            <a:pPr indent="0" lvl="0" marL="0" rtl="0" algn="l">
              <a:spcBef>
                <a:spcPts val="1200"/>
              </a:spcBef>
              <a:spcAft>
                <a:spcPts val="0"/>
              </a:spcAft>
              <a:buNone/>
            </a:pPr>
            <a:r>
              <a:t/>
            </a:r>
            <a:endParaRPr/>
          </a:p>
        </p:txBody>
      </p:sp>
      <p:sp>
        <p:nvSpPr>
          <p:cNvPr id="147" name="Google Shape;147;p20"/>
          <p:cNvSpPr/>
          <p:nvPr/>
        </p:nvSpPr>
        <p:spPr>
          <a:xfrm>
            <a:off x="8615351" y="234484"/>
            <a:ext cx="344450" cy="1121300"/>
          </a:xfrm>
          <a:custGeom>
            <a:rect b="b" l="l" r="r" t="t"/>
            <a:pathLst>
              <a:path extrusionOk="0" h="44852" w="13778">
                <a:moveTo>
                  <a:pt x="7593" y="908"/>
                </a:moveTo>
                <a:cubicBezTo>
                  <a:pt x="5389" y="-3582"/>
                  <a:pt x="-735" y="10297"/>
                  <a:pt x="245" y="17563"/>
                </a:cubicBezTo>
                <a:cubicBezTo>
                  <a:pt x="1225" y="24829"/>
                  <a:pt x="12247" y="47281"/>
                  <a:pt x="13472" y="44505"/>
                </a:cubicBezTo>
                <a:cubicBezTo>
                  <a:pt x="14697" y="41729"/>
                  <a:pt x="9798" y="5398"/>
                  <a:pt x="7593" y="908"/>
                </a:cubicBezTo>
                <a:close/>
              </a:path>
            </a:pathLst>
          </a:custGeom>
          <a:solidFill>
            <a:srgbClr val="D9D2E9"/>
          </a:solidFill>
          <a:ln>
            <a:noFill/>
          </a:ln>
        </p:spPr>
      </p:sp>
      <p:sp>
        <p:nvSpPr>
          <p:cNvPr id="148" name="Google Shape;148;p20"/>
          <p:cNvSpPr/>
          <p:nvPr/>
        </p:nvSpPr>
        <p:spPr>
          <a:xfrm>
            <a:off x="6874067" y="4694587"/>
            <a:ext cx="2123075" cy="344800"/>
          </a:xfrm>
          <a:custGeom>
            <a:rect b="b" l="l" r="r" t="t"/>
            <a:pathLst>
              <a:path extrusionOk="0" h="13792" w="84923">
                <a:moveTo>
                  <a:pt x="827" y="9140"/>
                </a:moveTo>
                <a:cubicBezTo>
                  <a:pt x="-5704" y="6936"/>
                  <a:pt x="30708" y="1302"/>
                  <a:pt x="41975" y="322"/>
                </a:cubicBezTo>
                <a:cubicBezTo>
                  <a:pt x="53242" y="-658"/>
                  <a:pt x="61896" y="1057"/>
                  <a:pt x="68427" y="3261"/>
                </a:cubicBezTo>
                <a:cubicBezTo>
                  <a:pt x="74958" y="5465"/>
                  <a:pt x="92430" y="12568"/>
                  <a:pt x="81163" y="13548"/>
                </a:cubicBezTo>
                <a:cubicBezTo>
                  <a:pt x="69896" y="14528"/>
                  <a:pt x="7358" y="11344"/>
                  <a:pt x="827" y="9140"/>
                </a:cubicBezTo>
                <a:close/>
              </a:path>
            </a:pathLst>
          </a:custGeom>
          <a:solidFill>
            <a:srgbClr val="8E7CC3"/>
          </a:solidFill>
          <a:ln>
            <a:noFill/>
          </a:ln>
        </p:spPr>
      </p:sp>
      <p:sp>
        <p:nvSpPr>
          <p:cNvPr id="149" name="Google Shape;149;p20"/>
          <p:cNvSpPr/>
          <p:nvPr/>
        </p:nvSpPr>
        <p:spPr>
          <a:xfrm>
            <a:off x="20549" y="233800"/>
            <a:ext cx="474925" cy="564775"/>
          </a:xfrm>
          <a:custGeom>
            <a:rect b="b" l="l" r="r" t="t"/>
            <a:pathLst>
              <a:path extrusionOk="0" h="22591" w="18997">
                <a:moveTo>
                  <a:pt x="18772" y="935"/>
                </a:moveTo>
                <a:cubicBezTo>
                  <a:pt x="17874" y="-1841"/>
                  <a:pt x="2771" y="2242"/>
                  <a:pt x="648" y="5834"/>
                </a:cubicBezTo>
                <a:cubicBezTo>
                  <a:pt x="-1475" y="9426"/>
                  <a:pt x="3015" y="23306"/>
                  <a:pt x="6036" y="22489"/>
                </a:cubicBezTo>
                <a:cubicBezTo>
                  <a:pt x="9057" y="21673"/>
                  <a:pt x="19670" y="3711"/>
                  <a:pt x="18772" y="935"/>
                </a:cubicBezTo>
                <a:close/>
              </a:path>
            </a:pathLst>
          </a:custGeom>
          <a:solidFill>
            <a:srgbClr val="8E7CC3"/>
          </a:solid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53" name="Shape 153"/>
        <p:cNvGrpSpPr/>
        <p:nvPr/>
      </p:nvGrpSpPr>
      <p:grpSpPr>
        <a:xfrm>
          <a:off x="0" y="0"/>
          <a:ext cx="0" cy="0"/>
          <a:chOff x="0" y="0"/>
          <a:chExt cx="0" cy="0"/>
        </a:xfrm>
      </p:grpSpPr>
      <p:sp>
        <p:nvSpPr>
          <p:cNvPr id="154" name="Google Shape;154;p21"/>
          <p:cNvSpPr txBox="1"/>
          <p:nvPr/>
        </p:nvSpPr>
        <p:spPr>
          <a:xfrm>
            <a:off x="3194250" y="250350"/>
            <a:ext cx="2755500" cy="446400"/>
          </a:xfrm>
          <a:prstGeom prst="rect">
            <a:avLst/>
          </a:prstGeom>
          <a:solidFill>
            <a:srgbClr val="D9D2E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700">
                <a:latin typeface="Bubblegum Sans"/>
                <a:ea typeface="Bubblegum Sans"/>
                <a:cs typeface="Bubblegum Sans"/>
                <a:sym typeface="Bubblegum Sans"/>
              </a:rPr>
              <a:t>Resultados </a:t>
            </a:r>
            <a:endParaRPr sz="1700">
              <a:latin typeface="Bubblegum Sans"/>
              <a:ea typeface="Bubblegum Sans"/>
              <a:cs typeface="Bubblegum Sans"/>
              <a:sym typeface="Bubblegum Sans"/>
            </a:endParaRPr>
          </a:p>
        </p:txBody>
      </p:sp>
      <p:sp>
        <p:nvSpPr>
          <p:cNvPr id="155" name="Google Shape;155;p21"/>
          <p:cNvSpPr txBox="1"/>
          <p:nvPr/>
        </p:nvSpPr>
        <p:spPr>
          <a:xfrm>
            <a:off x="624575" y="808275"/>
            <a:ext cx="8241900" cy="3085500"/>
          </a:xfrm>
          <a:prstGeom prst="rect">
            <a:avLst/>
          </a:prstGeom>
          <a:noFill/>
          <a:ln>
            <a:noFill/>
          </a:ln>
        </p:spPr>
        <p:txBody>
          <a:bodyPr anchorCtr="0" anchor="t" bIns="91425" lIns="91425" spcFirstLastPara="1" rIns="91425" wrap="square" tIns="91425">
            <a:spAutoFit/>
          </a:bodyPr>
          <a:lstStyle/>
          <a:p>
            <a:pPr indent="-311150" lvl="0" marL="457200" rtl="0" algn="just">
              <a:lnSpc>
                <a:spcPct val="115000"/>
              </a:lnSpc>
              <a:spcBef>
                <a:spcPts val="1200"/>
              </a:spcBef>
              <a:spcAft>
                <a:spcPts val="0"/>
              </a:spcAft>
              <a:buSzPts val="1300"/>
              <a:buFont typeface="Century Gothic"/>
              <a:buChar char="●"/>
            </a:pPr>
            <a:r>
              <a:rPr lang="es" sz="1300">
                <a:latin typeface="Century Gothic"/>
                <a:ea typeface="Century Gothic"/>
                <a:cs typeface="Century Gothic"/>
                <a:sym typeface="Century Gothic"/>
              </a:rPr>
              <a:t>Los alumnos que trabajaron en la comprensión de textos expositivos (grupo experimental) obtienen ganancias superiores a quien lo hicieron según el método tradicional de trabajar con la lectura (grupo de control)</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En cuanto a "La jerarquización de ideas, búsqueda de un título y completar un texto" son los alumnos de competencia baja quienes obtienen ganancias superiores, "Búsquedas superiores" son los alumnos medios y en "Aprendizaje de un texto" los alumnos altos.</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Gracias a ello, nos clarifican que hay que generar aprendizajes de estrategias y procesos diferentes en cada alumno según su competencia.</a:t>
            </a:r>
            <a:endParaRPr sz="1300">
              <a:latin typeface="Century Gothic"/>
              <a:ea typeface="Century Gothic"/>
              <a:cs typeface="Century Gothic"/>
              <a:sym typeface="Century Gothic"/>
            </a:endParaRPr>
          </a:p>
          <a:p>
            <a:pPr indent="-311150" lvl="0" marL="457200" rtl="0" algn="just">
              <a:lnSpc>
                <a:spcPct val="115000"/>
              </a:lnSpc>
              <a:spcBef>
                <a:spcPts val="0"/>
              </a:spcBef>
              <a:spcAft>
                <a:spcPts val="0"/>
              </a:spcAft>
              <a:buSzPts val="1300"/>
              <a:buFont typeface="Century Gothic"/>
              <a:buChar char="●"/>
            </a:pPr>
            <a:r>
              <a:rPr lang="es" sz="1300">
                <a:latin typeface="Century Gothic"/>
                <a:ea typeface="Century Gothic"/>
                <a:cs typeface="Century Gothic"/>
                <a:sym typeface="Century Gothic"/>
              </a:rPr>
              <a:t>Un examen demuestra que la evolución desde el conflicto sociocognitivo es motor único del desarrollo a un modelo integrador de las aportaciones realizadas desde la perspectiva de Piaget como de Vygotsky o desde un "pragmatismo americano"</a:t>
            </a:r>
            <a:endParaRPr sz="1300">
              <a:latin typeface="Century Gothic"/>
              <a:ea typeface="Century Gothic"/>
              <a:cs typeface="Century Gothic"/>
              <a:sym typeface="Century Gothic"/>
            </a:endParaRPr>
          </a:p>
          <a:p>
            <a:pPr indent="0" lvl="0" marL="0" rtl="0" algn="l">
              <a:spcBef>
                <a:spcPts val="1200"/>
              </a:spcBef>
              <a:spcAft>
                <a:spcPts val="0"/>
              </a:spcAft>
              <a:buNone/>
            </a:pPr>
            <a:r>
              <a:t/>
            </a:r>
            <a:endParaRPr/>
          </a:p>
        </p:txBody>
      </p:sp>
      <p:sp>
        <p:nvSpPr>
          <p:cNvPr id="156" name="Google Shape;156;p21"/>
          <p:cNvSpPr/>
          <p:nvPr/>
        </p:nvSpPr>
        <p:spPr>
          <a:xfrm>
            <a:off x="185791" y="3866814"/>
            <a:ext cx="1899050" cy="1142350"/>
          </a:xfrm>
          <a:custGeom>
            <a:rect b="b" l="l" r="r" t="t"/>
            <a:pathLst>
              <a:path extrusionOk="0" h="45694" w="75962">
                <a:moveTo>
                  <a:pt x="4325" y="122"/>
                </a:moveTo>
                <a:cubicBezTo>
                  <a:pt x="-5717" y="1102"/>
                  <a:pt x="3671" y="36616"/>
                  <a:pt x="15591" y="42739"/>
                </a:cubicBezTo>
                <a:cubicBezTo>
                  <a:pt x="27511" y="48862"/>
                  <a:pt x="77722" y="43964"/>
                  <a:pt x="75844" y="36861"/>
                </a:cubicBezTo>
                <a:cubicBezTo>
                  <a:pt x="73966" y="29758"/>
                  <a:pt x="14367" y="-858"/>
                  <a:pt x="4325" y="122"/>
                </a:cubicBezTo>
                <a:close/>
              </a:path>
            </a:pathLst>
          </a:custGeom>
          <a:solidFill>
            <a:srgbClr val="8E7CC3"/>
          </a:solidFill>
          <a:ln>
            <a:noFill/>
          </a:ln>
        </p:spPr>
      </p:sp>
      <p:sp>
        <p:nvSpPr>
          <p:cNvPr id="157" name="Google Shape;157;p21"/>
          <p:cNvSpPr/>
          <p:nvPr/>
        </p:nvSpPr>
        <p:spPr>
          <a:xfrm>
            <a:off x="6947545" y="205443"/>
            <a:ext cx="1978000" cy="371675"/>
          </a:xfrm>
          <a:custGeom>
            <a:rect b="b" l="l" r="r" t="t"/>
            <a:pathLst>
              <a:path extrusionOk="0" h="14867" w="79120">
                <a:moveTo>
                  <a:pt x="10" y="2559"/>
                </a:moveTo>
                <a:cubicBezTo>
                  <a:pt x="92" y="273"/>
                  <a:pt x="58875" y="-952"/>
                  <a:pt x="70550" y="1089"/>
                </a:cubicBezTo>
                <a:cubicBezTo>
                  <a:pt x="82225" y="3130"/>
                  <a:pt x="81817" y="14560"/>
                  <a:pt x="70060" y="14805"/>
                </a:cubicBezTo>
                <a:cubicBezTo>
                  <a:pt x="58303" y="15050"/>
                  <a:pt x="-72" y="4845"/>
                  <a:pt x="10" y="2559"/>
                </a:cubicBezTo>
                <a:close/>
              </a:path>
            </a:pathLst>
          </a:custGeom>
          <a:solidFill>
            <a:srgbClr val="8E7CC3"/>
          </a:solidFill>
          <a:ln>
            <a:noFill/>
          </a:ln>
        </p:spPr>
      </p:sp>
      <p:sp>
        <p:nvSpPr>
          <p:cNvPr id="158" name="Google Shape;158;p21"/>
          <p:cNvSpPr/>
          <p:nvPr/>
        </p:nvSpPr>
        <p:spPr>
          <a:xfrm flipH="1">
            <a:off x="6883874" y="3629300"/>
            <a:ext cx="2105362" cy="1282600"/>
          </a:xfrm>
          <a:custGeom>
            <a:rect b="b" l="l" r="r" t="t"/>
            <a:pathLst>
              <a:path extrusionOk="0" h="51304" w="76754">
                <a:moveTo>
                  <a:pt x="9604" y="316"/>
                </a:moveTo>
                <a:cubicBezTo>
                  <a:pt x="-1908" y="-2215"/>
                  <a:pt x="-3541" y="26360"/>
                  <a:pt x="7644" y="34606"/>
                </a:cubicBezTo>
                <a:cubicBezTo>
                  <a:pt x="18829" y="42852"/>
                  <a:pt x="76387" y="55507"/>
                  <a:pt x="76714" y="49792"/>
                </a:cubicBezTo>
                <a:cubicBezTo>
                  <a:pt x="77041" y="44077"/>
                  <a:pt x="21116" y="2847"/>
                  <a:pt x="9604" y="316"/>
                </a:cubicBezTo>
                <a:close/>
              </a:path>
            </a:pathLst>
          </a:custGeom>
          <a:solidFill>
            <a:srgbClr val="8E7CC3"/>
          </a:solidFill>
          <a:ln>
            <a:noFill/>
          </a:ln>
        </p:spPr>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