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Lst>
  <p:sldSz cx="6858000" cy="12192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1830" y="-8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22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14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38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82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7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69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16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31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15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18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91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CE4BD4-B8ED-4DFA-8CF4-3CE1B1278FEC}" type="datetimeFigureOut">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16/11/2021</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36A94E-07C7-4A7D-9AE7-288269ADC627}"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725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49705" y="481263"/>
            <a:ext cx="55345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0" i="0" u="none" strike="noStrike" kern="1200" cap="none" spc="0" normalizeH="0" baseline="0" noProof="0" dirty="0" smtClean="0">
                <a:ln>
                  <a:noFill/>
                </a:ln>
                <a:solidFill>
                  <a:prstClr val="black"/>
                </a:solidFill>
                <a:effectLst/>
                <a:uLnTx/>
                <a:uFillTx/>
                <a:latin typeface="Broadway" panose="04040905080B02020502" pitchFamily="82" charset="0"/>
                <a:ea typeface="+mn-ea"/>
                <a:cs typeface="+mn-cs"/>
              </a:rPr>
              <a:t>Diario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16 de </a:t>
            </a:r>
            <a:r>
              <a:rPr lang="es-MX" noProof="0" dirty="0" smtClean="0">
                <a:solidFill>
                  <a:prstClr val="black"/>
                </a:solidFill>
                <a:latin typeface="Arial" panose="020B0604020202020204" pitchFamily="34" charset="0"/>
                <a:cs typeface="Arial" panose="020B0604020202020204" pitchFamily="34" charset="0"/>
              </a:rPr>
              <a:t>noviembre</a:t>
            </a: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del 2021 </a:t>
            </a:r>
            <a:endPar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ángulo 5"/>
          <p:cNvSpPr/>
          <p:nvPr/>
        </p:nvSpPr>
        <p:spPr>
          <a:xfrm>
            <a:off x="222584" y="2398541"/>
            <a:ext cx="5961648" cy="840230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Nombre del jardín de niños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Tomas Sánchez Hernández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Nombre de la educadora practicante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Maria Jose Palacios López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Grupo que atiende grado y sección (alumnos que se presentaron a la clase)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 “A “</a:t>
            </a:r>
            <a:r>
              <a:rPr lang="es-MX" dirty="0" smtClean="0">
                <a:solidFill>
                  <a:prstClr val="black"/>
                </a:solidFill>
                <a:latin typeface="Arial" panose="020B0604020202020204" pitchFamily="34" charset="0"/>
                <a:cs typeface="Arial" panose="020B0604020202020204" pitchFamily="34" charset="0"/>
              </a:rPr>
              <a:t>, 5</a:t>
            </a:r>
            <a:endPar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planeación fue adecuada a las necesidades y características del grupo y favoreció los aprendizajes esperados</a:t>
            </a:r>
          </a:p>
          <a:p>
            <a:pPr marR="0" lvl="0" algn="l" defTabSz="914400" rtl="0" eaLnBrk="1" fontAlgn="auto" latinLnBrk="0" hangingPunct="1">
              <a:lnSpc>
                <a:spcPct val="100000"/>
              </a:lnSpc>
              <a:spcBef>
                <a:spcPts val="0"/>
              </a:spcBef>
              <a:spcAft>
                <a:spcPts val="0"/>
              </a:spcAft>
              <a:buClrTx/>
              <a:buSzTx/>
              <a:tabLst/>
              <a:defRPr/>
            </a:pPr>
            <a:r>
              <a:rPr lang="es-MX" dirty="0" smtClean="0">
                <a:solidFill>
                  <a:prstClr val="black"/>
                </a:solidFill>
                <a:latin typeface="Arial" panose="020B0604020202020204" pitchFamily="34" charset="0"/>
                <a:cs typeface="Arial" panose="020B0604020202020204" pitchFamily="34" charset="0"/>
              </a:rPr>
              <a:t>Si ya que se tomo la sugerencia de abordar temas de higiene y normas de convivencia, por ser la segunda semana del regreso a clases presenciales.</a:t>
            </a:r>
          </a:p>
          <a:p>
            <a:pPr marR="0" lvl="0" algn="l" defTabSz="914400" rtl="0" eaLnBrk="1" fontAlgn="auto" latinLnBrk="0" hangingPunct="1">
              <a:lnSpc>
                <a:spcPct val="100000"/>
              </a:lnSpc>
              <a:spcBef>
                <a:spcPts val="0"/>
              </a:spcBef>
              <a:spcAft>
                <a:spcPts val="0"/>
              </a:spcAft>
              <a:buClrTx/>
              <a:buSzTx/>
              <a:tabLst/>
              <a:defRPr/>
            </a:pPr>
            <a:endParaRPr kumimoji="0" lang="es-MX"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Como fue mi intervención docente</a:t>
            </a:r>
          </a:p>
          <a:p>
            <a:pPr marR="0" lvl="0" algn="l" defTabSz="914400" rtl="0" eaLnBrk="1" fontAlgn="auto" latinLnBrk="0" hangingPunct="1">
              <a:lnSpc>
                <a:spcPct val="100000"/>
              </a:lnSpc>
              <a:spcBef>
                <a:spcPts val="0"/>
              </a:spcBef>
              <a:spcAft>
                <a:spcPts val="0"/>
              </a:spcAft>
              <a:buClrTx/>
              <a:buSzTx/>
              <a:tabLst/>
              <a:defRPr/>
            </a:pPr>
            <a:r>
              <a:rPr lang="es-MX" dirty="0" smtClean="0">
                <a:solidFill>
                  <a:prstClr val="black"/>
                </a:solidFill>
                <a:latin typeface="Arial" panose="020B0604020202020204" pitchFamily="34" charset="0"/>
                <a:cs typeface="Arial" panose="020B0604020202020204" pitchFamily="34" charset="0"/>
              </a:rPr>
              <a:t>Considero que adecuada aunque no la mejor ya que hay que mejorar en aspectos como la forma en dirigirme al grupo, las palabras que uso.</a:t>
            </a:r>
            <a:endParaRPr kumimoji="0" lang="es-MX" sz="18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 que otra manera podría intervenir</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Arial" panose="020B0604020202020204" pitchFamily="34" charset="0"/>
                <a:cs typeface="Arial" panose="020B0604020202020204" pitchFamily="34" charset="0"/>
              </a:rPr>
              <a:t>Un mejor planteamiento de preguntas para rescatar saberes de los alumnos y en la forma en como se introducen las actividades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materiales empleados fueron</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smtClean="0">
                <a:solidFill>
                  <a:prstClr val="black"/>
                </a:solidFill>
                <a:latin typeface="Arial" panose="020B0604020202020204" pitchFamily="34" charset="0"/>
                <a:cs typeface="Arial" panose="020B0604020202020204" pitchFamily="34" charset="0"/>
              </a:rPr>
              <a:t>Adecuados tomando como referencia la edad de los alumnos y el grado de complejidad </a:t>
            </a:r>
            <a:endPar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2506" y="560590"/>
            <a:ext cx="6112042" cy="9756517"/>
          </a:xfrm>
          <a:prstGeom prst="rect">
            <a:avLst/>
          </a:prstGeom>
        </p:spPr>
        <p:txBody>
          <a:bodyPr wrap="square">
            <a:spAutoFit/>
          </a:bodyPr>
          <a:lstStyle/>
          <a:p>
            <a:pPr marL="285750" lvl="0" indent="-285750">
              <a:buFont typeface="Arial" panose="020B0604020202020204" pitchFamily="34" charset="0"/>
              <a:buChar char="•"/>
            </a:pPr>
            <a:r>
              <a:rPr lang="es-MX" b="1" dirty="0">
                <a:solidFill>
                  <a:prstClr val="black"/>
                </a:solidFill>
                <a:latin typeface="Arial" panose="020B0604020202020204" pitchFamily="34" charset="0"/>
                <a:cs typeface="Arial" panose="020B0604020202020204" pitchFamily="34" charset="0"/>
              </a:rPr>
              <a:t>Las consignas o indicaciones fueron </a:t>
            </a:r>
            <a:r>
              <a:rPr lang="es-MX" b="1" dirty="0" smtClean="0">
                <a:solidFill>
                  <a:prstClr val="black"/>
                </a:solidFill>
                <a:latin typeface="Arial" panose="020B0604020202020204" pitchFamily="34" charset="0"/>
                <a:cs typeface="Arial" panose="020B0604020202020204" pitchFamily="34" charset="0"/>
              </a:rPr>
              <a:t>claras</a:t>
            </a:r>
          </a:p>
          <a:p>
            <a:pPr lvl="0"/>
            <a:r>
              <a:rPr lang="es-MX" dirty="0" smtClean="0">
                <a:solidFill>
                  <a:prstClr val="black"/>
                </a:solidFill>
                <a:latin typeface="Arial" panose="020B0604020202020204" pitchFamily="34" charset="0"/>
                <a:cs typeface="Arial" panose="020B0604020202020204" pitchFamily="34" charset="0"/>
              </a:rPr>
              <a:t>Si, ya que se tomaron en consideración las sugerencias realizadas con anterioridad, haciendo una preparación con antelación del tema y utilizar palabras adecuadas</a:t>
            </a:r>
          </a:p>
          <a:p>
            <a:pPr lvl="0"/>
            <a:r>
              <a:rPr lang="es-MX" dirty="0" smtClean="0">
                <a:solidFill>
                  <a:prstClr val="black"/>
                </a:solidFill>
                <a:latin typeface="Arial" panose="020B0604020202020204" pitchFamily="34" charset="0"/>
                <a:cs typeface="Arial" panose="020B0604020202020204" pitchFamily="34" charset="0"/>
              </a:rPr>
              <a:t> </a:t>
            </a:r>
            <a:endParaRPr lang="es-MX" b="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MX" b="1" dirty="0">
                <a:solidFill>
                  <a:prstClr val="black"/>
                </a:solidFill>
                <a:latin typeface="Arial" panose="020B0604020202020204" pitchFamily="34" charset="0"/>
                <a:cs typeface="Arial" panose="020B0604020202020204" pitchFamily="34" charset="0"/>
              </a:rPr>
              <a:t>De qué manera involucre a los alumnos</a:t>
            </a:r>
          </a:p>
          <a:p>
            <a:pPr lvl="0"/>
            <a:r>
              <a:rPr lang="es-MX" dirty="0" smtClean="0">
                <a:solidFill>
                  <a:prstClr val="black"/>
                </a:solidFill>
                <a:latin typeface="Arial" panose="020B0604020202020204" pitchFamily="34" charset="0"/>
                <a:cs typeface="Arial" panose="020B0604020202020204" pitchFamily="34" charset="0"/>
              </a:rPr>
              <a:t>Con preguntas del tema, participaciones de manera grupal y de manera guiada motivando a todos los alumnos a participar </a:t>
            </a:r>
          </a:p>
          <a:p>
            <a:pPr lvl="0"/>
            <a:endParaRPr lang="es-MX"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MX" b="1" dirty="0">
                <a:solidFill>
                  <a:prstClr val="black"/>
                </a:solidFill>
                <a:latin typeface="Arial" panose="020B0604020202020204" pitchFamily="34" charset="0"/>
                <a:cs typeface="Arial" panose="020B0604020202020204" pitchFamily="34" charset="0"/>
              </a:rPr>
              <a:t>Se interesaron en las </a:t>
            </a:r>
            <a:r>
              <a:rPr lang="es-MX" b="1" dirty="0" smtClean="0">
                <a:solidFill>
                  <a:prstClr val="black"/>
                </a:solidFill>
                <a:latin typeface="Arial" panose="020B0604020202020204" pitchFamily="34" charset="0"/>
                <a:cs typeface="Arial" panose="020B0604020202020204" pitchFamily="34" charset="0"/>
              </a:rPr>
              <a:t>actividades</a:t>
            </a:r>
          </a:p>
          <a:p>
            <a:pPr lvl="0"/>
            <a:r>
              <a:rPr lang="es-MX" dirty="0" smtClean="0">
                <a:solidFill>
                  <a:prstClr val="black"/>
                </a:solidFill>
                <a:latin typeface="Arial" panose="020B0604020202020204" pitchFamily="34" charset="0"/>
                <a:cs typeface="Arial" panose="020B0604020202020204" pitchFamily="34" charset="0"/>
              </a:rPr>
              <a:t>De acuerdo a lo observado si ya que eran pocos alumnos y se pudo realizar una intervención mas personalizada</a:t>
            </a:r>
          </a:p>
          <a:p>
            <a:pPr lvl="0"/>
            <a:endParaRPr lang="es-MX" b="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MX" b="1" dirty="0">
                <a:solidFill>
                  <a:prstClr val="black"/>
                </a:solidFill>
                <a:latin typeface="Arial" panose="020B0604020202020204" pitchFamily="34" charset="0"/>
                <a:cs typeface="Arial" panose="020B0604020202020204" pitchFamily="34" charset="0"/>
              </a:rPr>
              <a:t>Como realice o rescate la evaluación del aprendizaje </a:t>
            </a:r>
            <a:r>
              <a:rPr lang="es-MX" b="1" dirty="0" smtClean="0">
                <a:solidFill>
                  <a:prstClr val="black"/>
                </a:solidFill>
                <a:latin typeface="Arial" panose="020B0604020202020204" pitchFamily="34" charset="0"/>
                <a:cs typeface="Arial" panose="020B0604020202020204" pitchFamily="34" charset="0"/>
              </a:rPr>
              <a:t>esperado</a:t>
            </a:r>
          </a:p>
          <a:p>
            <a:pPr lvl="0"/>
            <a:r>
              <a:rPr lang="es-MX" dirty="0" smtClean="0">
                <a:solidFill>
                  <a:prstClr val="black"/>
                </a:solidFill>
                <a:latin typeface="Arial" panose="020B0604020202020204" pitchFamily="34" charset="0"/>
                <a:cs typeface="Arial" panose="020B0604020202020204" pitchFamily="34" charset="0"/>
              </a:rPr>
              <a:t>Por medio de preguntas, participaciones individuales y grupales, hojas de trabajo </a:t>
            </a:r>
          </a:p>
          <a:p>
            <a:pPr lvl="0"/>
            <a:endParaRPr lang="es-MX" dirty="0" smtClean="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MX" b="1" dirty="0" smtClean="0">
                <a:solidFill>
                  <a:prstClr val="black"/>
                </a:solidFill>
                <a:latin typeface="Arial" panose="020B0604020202020204" pitchFamily="34" charset="0"/>
                <a:cs typeface="Arial" panose="020B0604020202020204" pitchFamily="34" charset="0"/>
              </a:rPr>
              <a:t>De </a:t>
            </a:r>
            <a:r>
              <a:rPr lang="es-MX" b="1" dirty="0">
                <a:solidFill>
                  <a:prstClr val="black"/>
                </a:solidFill>
                <a:latin typeface="Arial" panose="020B0604020202020204" pitchFamily="34" charset="0"/>
                <a:cs typeface="Arial" panose="020B0604020202020204" pitchFamily="34" charset="0"/>
              </a:rPr>
              <a:t>qué manera puedo mejorar mi intervención (darle fundamentación teórica</a:t>
            </a:r>
            <a:r>
              <a:rPr lang="es-MX" b="1" dirty="0" smtClean="0">
                <a:solidFill>
                  <a:prstClr val="black"/>
                </a:solidFill>
                <a:latin typeface="Arial" panose="020B0604020202020204" pitchFamily="34" charset="0"/>
                <a:cs typeface="Arial" panose="020B0604020202020204" pitchFamily="34" charset="0"/>
              </a:rPr>
              <a:t>)</a:t>
            </a:r>
          </a:p>
          <a:p>
            <a:pPr lvl="0"/>
            <a:r>
              <a:rPr lang="es-MX" sz="1400" dirty="0" smtClean="0">
                <a:latin typeface="Arial" panose="020B0604020202020204" pitchFamily="34" charset="0"/>
                <a:cs typeface="Arial" panose="020B0604020202020204" pitchFamily="34" charset="0"/>
              </a:rPr>
              <a:t>El Ministerio de Educación Nacional (2013) considera que el rol del docente en la actualidad está definido en la tarea de comprender las dinámicas diversas que se presentan en el aula de clases, dándoles soluciones efectivas a cada problemática con las características contextuales. Sobre este punto, Bolaños, Delgado, Chamorro, Guerrero y </a:t>
            </a:r>
            <a:r>
              <a:rPr lang="es-MX" sz="1400" dirty="0" err="1" smtClean="0">
                <a:latin typeface="Arial" panose="020B0604020202020204" pitchFamily="34" charset="0"/>
                <a:cs typeface="Arial" panose="020B0604020202020204" pitchFamily="34" charset="0"/>
              </a:rPr>
              <a:t>Quilindo</a:t>
            </a:r>
            <a:r>
              <a:rPr lang="es-MX" sz="1400" dirty="0" smtClean="0">
                <a:latin typeface="Arial" panose="020B0604020202020204" pitchFamily="34" charset="0"/>
                <a:cs typeface="Arial" panose="020B0604020202020204" pitchFamily="34" charset="0"/>
              </a:rPr>
              <a:t> (2011), sostienen que tradicionalmente el rol del docente consiste en transmitir conocimientos; sin embargo, los enfoques constructivistas redimensionan esta idea y lo plantean como un mediador de experiencias de aprendizaje. Desde esta perspectiva, el profesor cede su protagonismo al estudiante, quien tiene la función (con la ayuda del docente) de llevar los fundamentos prácticos transmitidos a situaciones específicas de su entorno cotidiano. Para lograr este cometido, es necesario que el docente promueva la autonomía en sus estudiantes, propiciando además experiencias de aprendizaje contextualizadas a su realidad inmediata. </a:t>
            </a:r>
            <a:endParaRPr lang="es-MX" sz="1400" b="1" dirty="0">
              <a:solidFill>
                <a:prstClr val="black"/>
              </a:solidFill>
              <a:latin typeface="Arial" panose="020B0604020202020204" pitchFamily="34" charset="0"/>
              <a:cs typeface="Arial" panose="020B0604020202020204" pitchFamily="34" charset="0"/>
            </a:endParaRPr>
          </a:p>
          <a:p>
            <a:pPr lvl="0"/>
            <a:endParaRPr lang="es-MX" b="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MX" b="1" dirty="0">
                <a:solidFill>
                  <a:prstClr val="black"/>
                </a:solidFill>
                <a:latin typeface="Arial" panose="020B0604020202020204" pitchFamily="34" charset="0"/>
                <a:cs typeface="Arial" panose="020B0604020202020204" pitchFamily="34" charset="0"/>
              </a:rPr>
              <a:t>Que no debe olvidar al desempeñar mi </a:t>
            </a:r>
            <a:r>
              <a:rPr lang="es-MX" b="1" dirty="0" smtClean="0">
                <a:solidFill>
                  <a:prstClr val="black"/>
                </a:solidFill>
                <a:latin typeface="Arial" panose="020B0604020202020204" pitchFamily="34" charset="0"/>
                <a:cs typeface="Arial" panose="020B0604020202020204" pitchFamily="34" charset="0"/>
              </a:rPr>
              <a:t>intervención</a:t>
            </a:r>
          </a:p>
          <a:p>
            <a:pPr lvl="0"/>
            <a:r>
              <a:rPr lang="es-MX" dirty="0" smtClean="0">
                <a:solidFill>
                  <a:prstClr val="black"/>
                </a:solidFill>
                <a:latin typeface="Arial" panose="020B0604020202020204" pitchFamily="34" charset="0"/>
                <a:cs typeface="Arial" panose="020B0604020202020204" pitchFamily="34" charset="0"/>
              </a:rPr>
              <a:t>No llevar las actividades tan rápido, tomar tiempos</a:t>
            </a:r>
            <a:endParaRPr lang="es-MX"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rot="16200000">
            <a:off x="640005" y="-83136"/>
            <a:ext cx="3007259" cy="4007646"/>
          </a:xfrm>
          <a:prstGeom prst="rect">
            <a:avLst/>
          </a:prstGeom>
        </p:spPr>
      </p:pic>
      <p:pic>
        <p:nvPicPr>
          <p:cNvPr id="3" name="Imagen 2"/>
          <p:cNvPicPr>
            <a:picLocks noChangeAspect="1"/>
          </p:cNvPicPr>
          <p:nvPr/>
        </p:nvPicPr>
        <p:blipFill>
          <a:blip r:embed="rId3"/>
          <a:stretch>
            <a:fillRect/>
          </a:stretch>
        </p:blipFill>
        <p:spPr>
          <a:xfrm rot="5400000">
            <a:off x="3076560" y="3139683"/>
            <a:ext cx="3043248" cy="4055607"/>
          </a:xfrm>
          <a:prstGeom prst="rect">
            <a:avLst/>
          </a:prstGeom>
        </p:spPr>
      </p:pic>
      <p:pic>
        <p:nvPicPr>
          <p:cNvPr id="4" name="Imagen 3"/>
          <p:cNvPicPr>
            <a:picLocks noChangeAspect="1"/>
          </p:cNvPicPr>
          <p:nvPr/>
        </p:nvPicPr>
        <p:blipFill>
          <a:blip r:embed="rId4"/>
          <a:stretch>
            <a:fillRect/>
          </a:stretch>
        </p:blipFill>
        <p:spPr>
          <a:xfrm>
            <a:off x="139810" y="6910656"/>
            <a:ext cx="4007647" cy="3005735"/>
          </a:xfrm>
          <a:prstGeom prst="rect">
            <a:avLst/>
          </a:prstGeom>
        </p:spPr>
      </p:pic>
      <p:sp>
        <p:nvSpPr>
          <p:cNvPr id="5" name="CuadroTexto 4"/>
          <p:cNvSpPr txBox="1"/>
          <p:nvPr/>
        </p:nvSpPr>
        <p:spPr>
          <a:xfrm>
            <a:off x="139810" y="10137936"/>
            <a:ext cx="6260989" cy="954107"/>
          </a:xfrm>
          <a:prstGeom prst="rect">
            <a:avLst/>
          </a:prstGeom>
          <a:noFill/>
        </p:spPr>
        <p:txBody>
          <a:bodyPr wrap="square" rtlCol="0">
            <a:spAutoFit/>
          </a:bodyPr>
          <a:lstStyle/>
          <a:p>
            <a:r>
              <a:rPr lang="es-MX" sz="1400" b="1" i="0" dirty="0" smtClean="0">
                <a:solidFill>
                  <a:srgbClr val="222222"/>
                </a:solidFill>
                <a:effectLst/>
                <a:latin typeface="Arial" panose="020B0604020202020204" pitchFamily="34" charset="0"/>
              </a:rPr>
              <a:t>Bibliografía</a:t>
            </a:r>
            <a:r>
              <a:rPr lang="es-MX" sz="1400" b="0" i="0" dirty="0" smtClean="0">
                <a:solidFill>
                  <a:srgbClr val="222222"/>
                </a:solidFill>
                <a:effectLst/>
                <a:latin typeface="Arial" panose="020B0604020202020204" pitchFamily="34" charset="0"/>
              </a:rPr>
              <a:t> </a:t>
            </a:r>
          </a:p>
          <a:p>
            <a:r>
              <a:rPr lang="es-MX" sz="1400" b="0" i="0" dirty="0" smtClean="0">
                <a:solidFill>
                  <a:srgbClr val="222222"/>
                </a:solidFill>
                <a:effectLst/>
                <a:latin typeface="Arial" panose="020B0604020202020204" pitchFamily="34" charset="0"/>
              </a:rPr>
              <a:t>Villero Vivero, B., Sánchez Ramos, Y., &amp; </a:t>
            </a:r>
            <a:r>
              <a:rPr lang="es-MX" sz="1400" b="0" i="0" dirty="0" err="1" smtClean="0">
                <a:solidFill>
                  <a:srgbClr val="222222"/>
                </a:solidFill>
                <a:effectLst/>
                <a:latin typeface="Arial" panose="020B0604020202020204" pitchFamily="34" charset="0"/>
              </a:rPr>
              <a:t>Zarur</a:t>
            </a:r>
            <a:r>
              <a:rPr lang="es-MX" sz="1400" b="0" i="0" dirty="0" smtClean="0">
                <a:solidFill>
                  <a:srgbClr val="222222"/>
                </a:solidFill>
                <a:effectLst/>
                <a:latin typeface="Arial" panose="020B0604020202020204" pitchFamily="34" charset="0"/>
              </a:rPr>
              <a:t> Ballesteros, N. (2019). </a:t>
            </a:r>
            <a:r>
              <a:rPr lang="es-MX" sz="1400" b="0" i="1" dirty="0" smtClean="0">
                <a:solidFill>
                  <a:srgbClr val="222222"/>
                </a:solidFill>
                <a:effectLst/>
                <a:latin typeface="Arial" panose="020B0604020202020204" pitchFamily="34" charset="0"/>
              </a:rPr>
              <a:t>Rol del maestro de educación infantil en la adaptación del estudiante en el entorno </a:t>
            </a:r>
            <a:r>
              <a:rPr lang="es-MX" sz="1400" b="0" i="1" dirty="0" err="1" smtClean="0">
                <a:solidFill>
                  <a:srgbClr val="222222"/>
                </a:solidFill>
                <a:effectLst/>
                <a:latin typeface="Arial" panose="020B0604020202020204" pitchFamily="34" charset="0"/>
              </a:rPr>
              <a:t>rururbano</a:t>
            </a:r>
            <a:r>
              <a:rPr lang="es-MX" sz="1400" b="0" i="0" dirty="0" smtClean="0">
                <a:solidFill>
                  <a:srgbClr val="222222"/>
                </a:solidFill>
                <a:effectLst/>
                <a:latin typeface="Arial" panose="020B0604020202020204" pitchFamily="34" charset="0"/>
              </a:rPr>
              <a:t> (</a:t>
            </a:r>
            <a:r>
              <a:rPr lang="es-MX" sz="1400" b="0" i="0" dirty="0" err="1" smtClean="0">
                <a:solidFill>
                  <a:srgbClr val="222222"/>
                </a:solidFill>
                <a:effectLst/>
                <a:latin typeface="Arial" panose="020B0604020202020204" pitchFamily="34" charset="0"/>
              </a:rPr>
              <a:t>Master's</a:t>
            </a:r>
            <a:r>
              <a:rPr lang="es-MX" sz="1400" b="0" i="0" dirty="0" smtClean="0">
                <a:solidFill>
                  <a:srgbClr val="222222"/>
                </a:solidFill>
                <a:effectLst/>
                <a:latin typeface="Arial" panose="020B0604020202020204" pitchFamily="34" charset="0"/>
              </a:rPr>
              <a:t> </a:t>
            </a:r>
            <a:r>
              <a:rPr lang="es-MX" sz="1400" b="0" i="0" dirty="0" err="1" smtClean="0">
                <a:solidFill>
                  <a:srgbClr val="222222"/>
                </a:solidFill>
                <a:effectLst/>
                <a:latin typeface="Arial" panose="020B0604020202020204" pitchFamily="34" charset="0"/>
              </a:rPr>
              <a:t>thesis</a:t>
            </a:r>
            <a:r>
              <a:rPr lang="es-MX" sz="1400" b="0" i="0" dirty="0" smtClean="0">
                <a:solidFill>
                  <a:srgbClr val="222222"/>
                </a:solidFill>
                <a:effectLst/>
                <a:latin typeface="Arial" panose="020B0604020202020204" pitchFamily="34" charset="0"/>
              </a:rPr>
              <a:t>, Escuela de Educación y Pedagogía).</a:t>
            </a:r>
            <a:endParaRPr lang="es-MX" sz="1400" dirty="0"/>
          </a:p>
        </p:txBody>
      </p:sp>
    </p:spTree>
    <p:extLst>
      <p:ext uri="{BB962C8B-B14F-4D97-AF65-F5344CB8AC3E}">
        <p14:creationId xmlns:p14="http://schemas.microsoft.com/office/powerpoint/2010/main" val="2973239545"/>
      </p:ext>
    </p:extLst>
  </p:cSld>
  <p:clrMapOvr>
    <a:masterClrMapping/>
  </p:clrMapOvr>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TotalTime>
  <Words>480</Words>
  <Application>Microsoft Office PowerPoint</Application>
  <PresentationFormat>Panorámica</PresentationFormat>
  <Paragraphs>41</Paragraphs>
  <Slides>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Broadway</vt:lpstr>
      <vt:lpstr>Calibri</vt:lpstr>
      <vt:lpstr>Calibri Light</vt:lpstr>
      <vt:lpstr>1_Tema de Office</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dc:creator>
  <cp:lastModifiedBy>Maria Jose</cp:lastModifiedBy>
  <cp:revision>8</cp:revision>
  <dcterms:created xsi:type="dcterms:W3CDTF">2021-11-16T23:59:36Z</dcterms:created>
  <dcterms:modified xsi:type="dcterms:W3CDTF">2021-11-17T01:29:04Z</dcterms:modified>
</cp:coreProperties>
</file>