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64" autoAdjust="0"/>
  </p:normalViewPr>
  <p:slideViewPr>
    <p:cSldViewPr snapToGrid="0">
      <p:cViewPr>
        <p:scale>
          <a:sx n="95" d="100"/>
          <a:sy n="95" d="100"/>
        </p:scale>
        <p:origin x="13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30A12F62-8FB0-4ED8-BBBB-131B3DF518BF}" type="datetimeFigureOut">
              <a:rPr lang="es-MX" smtClean="0"/>
              <a:t>16/11/2021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2419108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0A12F62-8FB0-4ED8-BBBB-131B3DF518BF}" type="datetimeFigureOut">
              <a:rPr lang="es-MX" smtClean="0"/>
              <a:t>16/11/2021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2683821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0A12F62-8FB0-4ED8-BBBB-131B3DF518BF}" type="datetimeFigureOut">
              <a:rPr lang="es-MX" smtClean="0"/>
              <a:t>16/11/2021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1631008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0A12F62-8FB0-4ED8-BBBB-131B3DF518BF}" type="datetimeFigureOut">
              <a:rPr lang="es-MX" smtClean="0"/>
              <a:t>16/11/2021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428062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0A12F62-8FB0-4ED8-BBBB-131B3DF518BF}" type="datetimeFigureOut">
              <a:rPr lang="es-MX" smtClean="0"/>
              <a:t>16/11/2021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2898336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0A12F62-8FB0-4ED8-BBBB-131B3DF518BF}" type="datetimeFigureOut">
              <a:rPr lang="es-MX" smtClean="0"/>
              <a:t>16/11/2021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198624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0A12F62-8FB0-4ED8-BBBB-131B3DF518BF}" type="datetimeFigureOut">
              <a:rPr lang="es-MX" smtClean="0"/>
              <a:t>16/11/2021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2142240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0A12F62-8FB0-4ED8-BBBB-131B3DF518BF}" type="datetimeFigureOut">
              <a:rPr lang="es-MX" smtClean="0"/>
              <a:t>16/11/2021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2943504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A12F62-8FB0-4ED8-BBBB-131B3DF518BF}" type="datetimeFigureOut">
              <a:rPr lang="es-MX" smtClean="0"/>
              <a:t>16/11/2021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227517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0A12F62-8FB0-4ED8-BBBB-131B3DF518BF}" type="datetimeFigureOut">
              <a:rPr lang="es-MX" smtClean="0"/>
              <a:t>16/11/2021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2710063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0A12F62-8FB0-4ED8-BBBB-131B3DF518BF}" type="datetimeFigureOut">
              <a:rPr lang="es-MX" smtClean="0"/>
              <a:t>16/11/2021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868FA5B-C35A-4C13-9FF3-BCEDE2F96480}" type="slidenum">
              <a:rPr lang="es-MX" smtClean="0"/>
              <a:t>‹Nº›</a:t>
            </a:fld>
            <a:endParaRPr lang="es-MX"/>
          </a:p>
        </p:txBody>
      </p:sp>
    </p:spTree>
    <p:extLst>
      <p:ext uri="{BB962C8B-B14F-4D97-AF65-F5344CB8AC3E}">
        <p14:creationId xmlns:p14="http://schemas.microsoft.com/office/powerpoint/2010/main" val="1212912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0A12F62-8FB0-4ED8-BBBB-131B3DF518BF}" type="datetimeFigureOut">
              <a:rPr lang="es-MX" smtClean="0"/>
              <a:t>16/11/2021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68FA5B-C35A-4C13-9FF3-BCEDE2F96480}" type="slidenum">
              <a:rPr lang="es-MX" smtClean="0"/>
              <a:t>‹Nº›</a:t>
            </a:fld>
            <a:endParaRPr lang="es-MX"/>
          </a:p>
        </p:txBody>
      </p:sp>
    </p:spTree>
    <p:extLst>
      <p:ext uri="{BB962C8B-B14F-4D97-AF65-F5344CB8AC3E}">
        <p14:creationId xmlns:p14="http://schemas.microsoft.com/office/powerpoint/2010/main" val="4028567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1764" b="1" dirty="0">
                <a:solidFill>
                  <a:prstClr val="black"/>
                </a:solidFill>
                <a:latin typeface="Arial" panose="020B0604020202020204" pitchFamily="34" charset="0"/>
                <a:cs typeface="Arial" panose="020B0604020202020204" pitchFamily="34" charset="0"/>
              </a:rPr>
              <a:t>Escuela Normal de Educación Preescolar</a:t>
            </a:r>
            <a:br>
              <a:rPr lang="es-MX" sz="1764" b="1" dirty="0">
                <a:solidFill>
                  <a:prstClr val="black"/>
                </a:solidFill>
                <a:latin typeface="Arial" panose="020B0604020202020204" pitchFamily="34" charset="0"/>
                <a:cs typeface="Arial" panose="020B0604020202020204" pitchFamily="34" charset="0"/>
              </a:rPr>
            </a:br>
            <a:r>
              <a:rPr lang="es-MX" sz="1764" b="1" dirty="0">
                <a:solidFill>
                  <a:prstClr val="black"/>
                </a:solidFill>
                <a:latin typeface="Arial" panose="020B0604020202020204" pitchFamily="34" charset="0"/>
                <a:cs typeface="Arial" panose="020B0604020202020204" pitchFamily="34" charset="0"/>
              </a:rPr>
              <a:t>ciclo escolar 2020 – 2021</a:t>
            </a:r>
            <a:br>
              <a:rPr lang="es-MX" sz="1764" b="1" dirty="0">
                <a:solidFill>
                  <a:prstClr val="black"/>
                </a:solidFill>
                <a:latin typeface="Arial" panose="020B0604020202020204" pitchFamily="34" charset="0"/>
                <a:cs typeface="Arial" panose="020B0604020202020204" pitchFamily="34" charset="0"/>
              </a:rPr>
            </a:br>
            <a:r>
              <a:rPr lang="es-MX" sz="2469" b="1" dirty="0">
                <a:solidFill>
                  <a:prstClr val="black"/>
                </a:solidFill>
                <a:latin typeface="Arial" panose="020B0604020202020204" pitchFamily="34" charset="0"/>
                <a:cs typeface="Arial" panose="020B0604020202020204" pitchFamily="34" charset="0"/>
              </a:rPr>
              <a:t/>
            </a:r>
            <a:br>
              <a:rPr lang="es-MX" sz="2469" b="1" dirty="0">
                <a:solidFill>
                  <a:prstClr val="black"/>
                </a:solidFill>
                <a:latin typeface="Arial" panose="020B0604020202020204" pitchFamily="34" charset="0"/>
                <a:cs typeface="Arial" panose="020B0604020202020204" pitchFamily="34" charset="0"/>
              </a:rPr>
            </a:br>
            <a:endParaRPr lang="es-MX" dirty="0"/>
          </a:p>
        </p:txBody>
      </p:sp>
      <p:sp>
        <p:nvSpPr>
          <p:cNvPr id="3" name="Marcador de contenido 2"/>
          <p:cNvSpPr>
            <a:spLocks noGrp="1"/>
          </p:cNvSpPr>
          <p:nvPr>
            <p:ph idx="1"/>
          </p:nvPr>
        </p:nvSpPr>
        <p:spPr>
          <a:xfrm>
            <a:off x="471486" y="2786508"/>
            <a:ext cx="5915025" cy="5620589"/>
          </a:xfrm>
        </p:spPr>
        <p:txBody>
          <a:bodyPr>
            <a:normAutofit lnSpcReduction="10000"/>
          </a:bodyPr>
          <a:lstStyle/>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Docente: </a:t>
            </a:r>
            <a:r>
              <a:rPr lang="es-MX" sz="1411" dirty="0" smtClean="0">
                <a:solidFill>
                  <a:prstClr val="black"/>
                </a:solidFill>
                <a:latin typeface="Arial" panose="020B0604020202020204" pitchFamily="34" charset="0"/>
                <a:cs typeface="Arial" panose="020B0604020202020204" pitchFamily="34" charset="0"/>
              </a:rPr>
              <a:t>Sonia </a:t>
            </a:r>
            <a:r>
              <a:rPr lang="es-MX" sz="1411" dirty="0" err="1" smtClean="0">
                <a:solidFill>
                  <a:prstClr val="black"/>
                </a:solidFill>
                <a:latin typeface="Arial" panose="020B0604020202020204" pitchFamily="34" charset="0"/>
                <a:cs typeface="Arial" panose="020B0604020202020204" pitchFamily="34" charset="0"/>
              </a:rPr>
              <a:t>Yvonne</a:t>
            </a:r>
            <a:r>
              <a:rPr lang="es-MX" sz="1411" dirty="0" smtClean="0">
                <a:solidFill>
                  <a:prstClr val="black"/>
                </a:solidFill>
                <a:latin typeface="Arial" panose="020B0604020202020204" pitchFamily="34" charset="0"/>
                <a:cs typeface="Arial" panose="020B0604020202020204" pitchFamily="34" charset="0"/>
              </a:rPr>
              <a:t> Garza Flores. </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Asignatura: </a:t>
            </a:r>
            <a:r>
              <a:rPr lang="es-MX" sz="1411" dirty="0" smtClean="0">
                <a:solidFill>
                  <a:prstClr val="black"/>
                </a:solidFill>
                <a:latin typeface="Arial" panose="020B0604020202020204" pitchFamily="34" charset="0"/>
                <a:cs typeface="Arial" panose="020B0604020202020204" pitchFamily="34" charset="0"/>
              </a:rPr>
              <a:t>Aprendizaje en el servicio.</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smtClean="0">
                <a:solidFill>
                  <a:prstClr val="black"/>
                </a:solidFill>
                <a:latin typeface="Arial" panose="020B0604020202020204" pitchFamily="34" charset="0"/>
                <a:cs typeface="Arial" panose="020B0604020202020204" pitchFamily="34" charset="0"/>
              </a:rPr>
              <a:t>Diario de campo, </a:t>
            </a:r>
            <a:r>
              <a:rPr lang="es-MX" sz="1411" b="1" dirty="0" smtClean="0">
                <a:solidFill>
                  <a:prstClr val="black"/>
                </a:solidFill>
                <a:latin typeface="Arial" panose="020B0604020202020204" pitchFamily="34" charset="0"/>
                <a:cs typeface="Arial" panose="020B0604020202020204" pitchFamily="34" charset="0"/>
              </a:rPr>
              <a:t>16 de noviembre </a:t>
            </a:r>
            <a:endParaRPr lang="es-MX" sz="1411" b="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Competencias: </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Detecta los procesos de aprendizaje de sus alumnos para favorecer su desarrollo cognitivo y socioemocional.</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Actúa de manera ética ante la diversidad de situaciones que se presentan en la práctica profesional.</a:t>
            </a:r>
          </a:p>
          <a:p>
            <a:pPr marL="0" indent="0"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Alumna: Mariana Guadalupe Gaona Montes </a:t>
            </a:r>
            <a:r>
              <a:rPr lang="es-MX" sz="1411" dirty="0" smtClean="0">
                <a:solidFill>
                  <a:prstClr val="black"/>
                </a:solidFill>
                <a:latin typeface="Arial" panose="020B0604020202020204" pitchFamily="34" charset="0"/>
                <a:cs typeface="Arial" panose="020B0604020202020204" pitchFamily="34" charset="0"/>
              </a:rPr>
              <a:t>#5. </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4</a:t>
            </a:r>
            <a:r>
              <a:rPr lang="es-MX" sz="1411" dirty="0" smtClean="0">
                <a:solidFill>
                  <a:prstClr val="black"/>
                </a:solidFill>
                <a:latin typeface="Arial" panose="020B0604020202020204" pitchFamily="34" charset="0"/>
                <a:cs typeface="Arial" panose="020B0604020202020204" pitchFamily="34" charset="0"/>
              </a:rPr>
              <a:t>° “B”</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t>
            </a:r>
          </a:p>
          <a:p>
            <a:pPr marL="0" indent="0"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Saltillo Coahuila. </a:t>
            </a:r>
            <a:r>
              <a:rPr lang="es-MX" sz="1411" dirty="0" smtClean="0">
                <a:solidFill>
                  <a:prstClr val="black"/>
                </a:solidFill>
                <a:latin typeface="Arial" panose="020B0604020202020204" pitchFamily="34" charset="0"/>
                <a:cs typeface="Arial" panose="020B0604020202020204" pitchFamily="34" charset="0"/>
              </a:rPr>
              <a:t>                                                       Noviembre del </a:t>
            </a:r>
            <a:r>
              <a:rPr lang="es-MX" sz="1411" dirty="0">
                <a:solidFill>
                  <a:prstClr val="black"/>
                </a:solidFill>
                <a:latin typeface="Arial" panose="020B0604020202020204" pitchFamily="34" charset="0"/>
                <a:cs typeface="Arial" panose="020B0604020202020204" pitchFamily="34" charset="0"/>
              </a:rPr>
              <a:t>2021</a:t>
            </a:r>
            <a:endParaRPr lang="es-MX" dirty="0"/>
          </a:p>
        </p:txBody>
      </p:sp>
      <p:pic>
        <p:nvPicPr>
          <p:cNvPr id="4"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5913" y="1453992"/>
            <a:ext cx="1086169" cy="1332517"/>
          </a:xfrm>
          <a:prstGeom prst="rect">
            <a:avLst/>
          </a:prstGeom>
        </p:spPr>
      </p:pic>
    </p:spTree>
    <p:extLst>
      <p:ext uri="{BB962C8B-B14F-4D97-AF65-F5344CB8AC3E}">
        <p14:creationId xmlns:p14="http://schemas.microsoft.com/office/powerpoint/2010/main" val="467948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txBox="1">
            <a:spLocks/>
          </p:cNvSpPr>
          <p:nvPr/>
        </p:nvSpPr>
        <p:spPr>
          <a:xfrm>
            <a:off x="623888" y="2586567"/>
            <a:ext cx="5915025" cy="5801784"/>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Nombre del estudiante normalista: </a:t>
            </a:r>
            <a:r>
              <a:rPr lang="es-MX" sz="1587" dirty="0" smtClean="0">
                <a:latin typeface="Arial" panose="020B0604020202020204" pitchFamily="34" charset="0"/>
                <a:cs typeface="Arial" panose="020B0604020202020204" pitchFamily="34" charset="0"/>
              </a:rPr>
              <a:t>Mariana Guadalupe Gaona Montes.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Grado:   </a:t>
            </a:r>
            <a:r>
              <a:rPr lang="es-MX" sz="1587" dirty="0">
                <a:latin typeface="Arial" panose="020B0604020202020204" pitchFamily="34" charset="0"/>
                <a:cs typeface="Arial" panose="020B0604020202020204" pitchFamily="34" charset="0"/>
              </a:rPr>
              <a:t>4</a:t>
            </a:r>
            <a:r>
              <a:rPr lang="es-MX" sz="1587" dirty="0" smtClean="0">
                <a:latin typeface="Arial" panose="020B0604020202020204" pitchFamily="34" charset="0"/>
                <a:cs typeface="Arial" panose="020B0604020202020204" pitchFamily="34" charset="0"/>
              </a:rPr>
              <a:t>°       </a:t>
            </a:r>
            <a:r>
              <a:rPr lang="es-MX" sz="1587" b="1" dirty="0" smtClean="0">
                <a:latin typeface="Arial" panose="020B0604020202020204" pitchFamily="34" charset="0"/>
                <a:cs typeface="Arial" panose="020B0604020202020204" pitchFamily="34" charset="0"/>
              </a:rPr>
              <a:t>Sección:</a:t>
            </a:r>
            <a:r>
              <a:rPr lang="es-MX" sz="1587" dirty="0" smtClean="0">
                <a:latin typeface="Arial" panose="020B0604020202020204" pitchFamily="34" charset="0"/>
                <a:cs typeface="Arial" panose="020B0604020202020204" pitchFamily="34" charset="0"/>
              </a:rPr>
              <a:t> “B”       </a:t>
            </a:r>
            <a:r>
              <a:rPr lang="es-MX" sz="1587" b="1" dirty="0" smtClean="0">
                <a:latin typeface="Arial" panose="020B0604020202020204" pitchFamily="34" charset="0"/>
                <a:cs typeface="Arial" panose="020B0604020202020204" pitchFamily="34" charset="0"/>
              </a:rPr>
              <a:t>Número de Lista: </a:t>
            </a:r>
            <a:r>
              <a:rPr lang="es-MX" sz="1587" dirty="0">
                <a:latin typeface="Arial" panose="020B0604020202020204" pitchFamily="34" charset="0"/>
                <a:cs typeface="Arial" panose="020B0604020202020204" pitchFamily="34" charset="0"/>
              </a:rPr>
              <a:t>5</a:t>
            </a:r>
            <a:endParaRPr lang="es-MX" sz="1587"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Institución de Práctica:</a:t>
            </a:r>
            <a:r>
              <a:rPr lang="es-MX" sz="1587" dirty="0" smtClean="0">
                <a:latin typeface="Arial" panose="020B0604020202020204" pitchFamily="34" charset="0"/>
                <a:cs typeface="Arial" panose="020B0604020202020204" pitchFamily="34" charset="0"/>
              </a:rPr>
              <a:t> Jardín de Niños Anita del Bosque López</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Clave:</a:t>
            </a:r>
            <a:r>
              <a:rPr lang="es-MX" sz="1587" dirty="0" smtClean="0">
                <a:latin typeface="Arial" panose="020B0604020202020204" pitchFamily="34" charset="0"/>
                <a:cs typeface="Arial" panose="020B0604020202020204" pitchFamily="34" charset="0"/>
              </a:rPr>
              <a:t>      </a:t>
            </a:r>
            <a:r>
              <a:rPr lang="es-MX" sz="1587" b="1" dirty="0" smtClean="0">
                <a:latin typeface="Arial" panose="020B0604020202020204" pitchFamily="34" charset="0"/>
                <a:cs typeface="Arial" panose="020B0604020202020204" pitchFamily="34" charset="0"/>
              </a:rPr>
              <a:t>Zona Escolar: </a:t>
            </a:r>
            <a:r>
              <a:rPr lang="es-MX" sz="1587" dirty="0" smtClean="0">
                <a:latin typeface="Arial" panose="020B0604020202020204" pitchFamily="34" charset="0"/>
                <a:cs typeface="Arial" panose="020B0604020202020204" pitchFamily="34" charset="0"/>
              </a:rPr>
              <a:t>121</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Grado en el que realiza su práctica: </a:t>
            </a:r>
            <a:r>
              <a:rPr lang="es-MX" sz="1587" dirty="0" smtClean="0">
                <a:latin typeface="Arial" panose="020B0604020202020204" pitchFamily="34" charset="0"/>
                <a:cs typeface="Arial" panose="020B0604020202020204" pitchFamily="34" charset="0"/>
              </a:rPr>
              <a:t>3° “B”</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Nombre del Profesor(a) Titular: </a:t>
            </a:r>
            <a:r>
              <a:rPr lang="es-MX" sz="1587" dirty="0" smtClean="0">
                <a:latin typeface="Arial" panose="020B0604020202020204" pitchFamily="34" charset="0"/>
                <a:cs typeface="Arial" panose="020B0604020202020204" pitchFamily="34" charset="0"/>
              </a:rPr>
              <a:t>Patricia Flores Covarrubias.</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Total, de alumnos: </a:t>
            </a:r>
            <a:r>
              <a:rPr lang="es-MX" sz="1587" dirty="0" smtClean="0">
                <a:latin typeface="Arial" panose="020B0604020202020204" pitchFamily="34" charset="0"/>
                <a:cs typeface="Arial" panose="020B0604020202020204" pitchFamily="34" charset="0"/>
              </a:rPr>
              <a:t>31     </a:t>
            </a:r>
            <a:r>
              <a:rPr lang="es-MX" sz="1587" b="1" dirty="0" smtClean="0">
                <a:latin typeface="Arial" panose="020B0604020202020204" pitchFamily="34" charset="0"/>
                <a:cs typeface="Arial" panose="020B0604020202020204" pitchFamily="34" charset="0"/>
              </a:rPr>
              <a:t>Niños:</a:t>
            </a:r>
            <a:r>
              <a:rPr lang="es-MX" sz="1587" dirty="0" smtClean="0">
                <a:latin typeface="Arial" panose="020B0604020202020204" pitchFamily="34" charset="0"/>
                <a:cs typeface="Arial" panose="020B0604020202020204" pitchFamily="34" charset="0"/>
              </a:rPr>
              <a:t> 13       </a:t>
            </a:r>
            <a:r>
              <a:rPr lang="es-MX" sz="1587" b="1" dirty="0" smtClean="0">
                <a:latin typeface="Arial" panose="020B0604020202020204" pitchFamily="34" charset="0"/>
                <a:cs typeface="Arial" panose="020B0604020202020204" pitchFamily="34" charset="0"/>
              </a:rPr>
              <a:t>Niñas:</a:t>
            </a:r>
            <a:r>
              <a:rPr lang="es-MX" sz="1587" dirty="0" smtClean="0">
                <a:latin typeface="Arial" panose="020B0604020202020204" pitchFamily="34" charset="0"/>
                <a:cs typeface="Arial" panose="020B0604020202020204" pitchFamily="34" charset="0"/>
              </a:rPr>
              <a:t> 18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Periodo de Práctica:</a:t>
            </a:r>
            <a:r>
              <a:rPr lang="es-MX" sz="1587" dirty="0" smtClean="0">
                <a:latin typeface="Arial" panose="020B0604020202020204" pitchFamily="34" charset="0"/>
                <a:cs typeface="Arial" panose="020B0604020202020204" pitchFamily="34" charset="0"/>
              </a:rPr>
              <a:t> </a:t>
            </a:r>
            <a:r>
              <a:rPr lang="es-MX" sz="1587" dirty="0" smtClean="0">
                <a:latin typeface="Arial" panose="020B0604020202020204" pitchFamily="34" charset="0"/>
                <a:cs typeface="Arial" panose="020B0604020202020204" pitchFamily="34" charset="0"/>
              </a:rPr>
              <a:t>Martes 16 de noviembre</a:t>
            </a:r>
            <a:r>
              <a:rPr lang="es-MX" sz="1587" dirty="0" smtClean="0">
                <a:latin typeface="Arial" panose="020B0604020202020204" pitchFamily="34" charset="0"/>
                <a:cs typeface="Arial" panose="020B0604020202020204" pitchFamily="34" charset="0"/>
              </a:rPr>
              <a:t> </a:t>
            </a:r>
            <a:r>
              <a:rPr lang="es-MX" sz="1587" dirty="0" smtClean="0">
                <a:latin typeface="Arial" panose="020B0604020202020204" pitchFamily="34" charset="0"/>
                <a:cs typeface="Arial" panose="020B0604020202020204" pitchFamily="34" charset="0"/>
              </a:rPr>
              <a:t>al </a:t>
            </a:r>
            <a:r>
              <a:rPr lang="es-MX" sz="1587" dirty="0">
                <a:latin typeface="Arial" panose="020B0604020202020204" pitchFamily="34" charset="0"/>
                <a:cs typeface="Arial" panose="020B0604020202020204" pitchFamily="34" charset="0"/>
              </a:rPr>
              <a:t>6</a:t>
            </a:r>
            <a:r>
              <a:rPr lang="es-MX" sz="1587" dirty="0" smtClean="0">
                <a:latin typeface="Arial" panose="020B0604020202020204" pitchFamily="34" charset="0"/>
                <a:cs typeface="Arial" panose="020B0604020202020204" pitchFamily="34" charset="0"/>
              </a:rPr>
              <a:t> </a:t>
            </a:r>
            <a:r>
              <a:rPr lang="es-MX" sz="1587" dirty="0" smtClean="0">
                <a:latin typeface="Arial" panose="020B0604020202020204" pitchFamily="34" charset="0"/>
                <a:cs typeface="Arial" panose="020B0604020202020204" pitchFamily="34" charset="0"/>
              </a:rPr>
              <a:t>de </a:t>
            </a:r>
            <a:r>
              <a:rPr lang="es-MX" sz="1587" dirty="0" smtClean="0">
                <a:latin typeface="Arial" panose="020B0604020202020204" pitchFamily="34" charset="0"/>
                <a:cs typeface="Arial" panose="020B0604020202020204" pitchFamily="34" charset="0"/>
              </a:rPr>
              <a:t>diciembre del </a:t>
            </a:r>
            <a:r>
              <a:rPr lang="es-MX" sz="1587" dirty="0" smtClean="0">
                <a:latin typeface="Arial" panose="020B0604020202020204" pitchFamily="34" charset="0"/>
                <a:cs typeface="Arial" panose="020B0604020202020204" pitchFamily="34" charset="0"/>
              </a:rPr>
              <a:t>2021</a:t>
            </a:r>
          </a:p>
          <a:p>
            <a:pPr marL="0" indent="0">
              <a:buFont typeface="Arial" panose="020B0604020202020204" pitchFamily="34" charset="0"/>
              <a:buNone/>
            </a:pPr>
            <a:endParaRPr lang="es-MX" dirty="0"/>
          </a:p>
        </p:txBody>
      </p:sp>
      <p:sp>
        <p:nvSpPr>
          <p:cNvPr id="5" name="Título 1"/>
          <p:cNvSpPr>
            <a:spLocks noGrp="1"/>
          </p:cNvSpPr>
          <p:nvPr>
            <p:ph type="title"/>
          </p:nvPr>
        </p:nvSpPr>
        <p:spPr>
          <a:xfrm>
            <a:off x="0" y="0"/>
            <a:ext cx="6730685" cy="1333078"/>
          </a:xfrm>
        </p:spPr>
        <p:txBody>
          <a:bodyPr>
            <a:normAutofit/>
          </a:bodyPr>
          <a:lstStyle/>
          <a:p>
            <a:pPr algn="ctr">
              <a:lnSpc>
                <a:spcPct val="150000"/>
              </a:lnSpc>
            </a:pPr>
            <a:r>
              <a:rPr lang="es-MX" sz="2000" b="1" dirty="0">
                <a:latin typeface="Arial" panose="020B0604020202020204" pitchFamily="34" charset="0"/>
                <a:cs typeface="Arial" panose="020B0604020202020204" pitchFamily="34" charset="0"/>
              </a:rPr>
              <a:t>ESCUELA NORMAL DE EDUCACIÓN PREESCOLAR</a:t>
            </a:r>
            <a:r>
              <a:rPr lang="es-MX" sz="3880" dirty="0">
                <a:latin typeface="Arial" panose="020B0604020202020204" pitchFamily="34" charset="0"/>
                <a:cs typeface="Arial" panose="020B0604020202020204" pitchFamily="34" charset="0"/>
              </a:rPr>
              <a:t/>
            </a:r>
            <a:br>
              <a:rPr lang="es-MX" sz="3880" dirty="0">
                <a:latin typeface="Arial" panose="020B0604020202020204" pitchFamily="34" charset="0"/>
                <a:cs typeface="Arial" panose="020B0604020202020204" pitchFamily="34" charset="0"/>
              </a:rPr>
            </a:br>
            <a:r>
              <a:rPr lang="es-MX" sz="2000" b="1" dirty="0" smtClean="0">
                <a:latin typeface="Arial" panose="020B0604020202020204" pitchFamily="34" charset="0"/>
                <a:cs typeface="Arial" panose="020B0604020202020204" pitchFamily="34" charset="0"/>
              </a:rPr>
              <a:t>Ciclo escolar 2021-2022</a:t>
            </a:r>
            <a:endParaRPr lang="es-MX" sz="2000" b="1" dirty="0">
              <a:latin typeface="Arial" panose="020B0604020202020204" pitchFamily="34" charset="0"/>
              <a:cs typeface="Arial" panose="020B0604020202020204" pitchFamily="34" charset="0"/>
            </a:endParaRPr>
          </a:p>
        </p:txBody>
      </p:sp>
      <p:pic>
        <p:nvPicPr>
          <p:cNvPr id="6" name="Imagen 5"/>
          <p:cNvPicPr/>
          <p:nvPr/>
        </p:nvPicPr>
        <p:blipFill>
          <a:blip r:embed="rId2">
            <a:extLst>
              <a:ext uri="{28A0092B-C50C-407E-A947-70E740481C1C}">
                <a14:useLocalDpi xmlns:a14="http://schemas.microsoft.com/office/drawing/2010/main" val="0"/>
              </a:ext>
            </a:extLst>
          </a:blip>
          <a:srcRect/>
          <a:stretch>
            <a:fillRect/>
          </a:stretch>
        </p:blipFill>
        <p:spPr bwMode="auto">
          <a:xfrm>
            <a:off x="2412025" y="1175490"/>
            <a:ext cx="1906633" cy="1411077"/>
          </a:xfrm>
          <a:prstGeom prst="rect">
            <a:avLst/>
          </a:prstGeom>
          <a:noFill/>
          <a:ln>
            <a:noFill/>
          </a:ln>
        </p:spPr>
      </p:pic>
    </p:spTree>
    <p:extLst>
      <p:ext uri="{BB962C8B-B14F-4D97-AF65-F5344CB8AC3E}">
        <p14:creationId xmlns:p14="http://schemas.microsoft.com/office/powerpoint/2010/main" val="2463891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6858000" cy="423081"/>
          </a:xfrm>
          <a:prstGeom prst="rect">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smtClean="0">
                <a:latin typeface="Bahamas Pragmatica" pitchFamily="2" charset="0"/>
              </a:rPr>
              <a:t>Martes 16 </a:t>
            </a:r>
            <a:r>
              <a:rPr lang="es-MX" b="1" dirty="0" smtClean="0">
                <a:latin typeface="Bahamas Pragmatica" pitchFamily="2" charset="0"/>
              </a:rPr>
              <a:t>de </a:t>
            </a:r>
            <a:r>
              <a:rPr lang="es-MX" b="1" dirty="0" smtClean="0">
                <a:latin typeface="Bahamas Pragmatica" pitchFamily="2" charset="0"/>
              </a:rPr>
              <a:t>noviembre</a:t>
            </a:r>
            <a:r>
              <a:rPr lang="es-MX" b="1" dirty="0" smtClean="0">
                <a:latin typeface="Bahamas Pragmatica" pitchFamily="2" charset="0"/>
              </a:rPr>
              <a:t> </a:t>
            </a:r>
            <a:r>
              <a:rPr lang="es-MX" b="1" dirty="0" smtClean="0">
                <a:latin typeface="Bahamas Pragmatica" pitchFamily="2" charset="0"/>
              </a:rPr>
              <a:t>de 2021</a:t>
            </a:r>
            <a:endParaRPr lang="es-MX" b="1" dirty="0">
              <a:latin typeface="Bahamas Pragmatica" pitchFamily="2" charset="0"/>
            </a:endParaRPr>
          </a:p>
        </p:txBody>
      </p:sp>
      <p:sp>
        <p:nvSpPr>
          <p:cNvPr id="5" name="Rectángulo 4"/>
          <p:cNvSpPr/>
          <p:nvPr/>
        </p:nvSpPr>
        <p:spPr>
          <a:xfrm>
            <a:off x="0" y="423081"/>
            <a:ext cx="6858000" cy="409432"/>
          </a:xfrm>
          <a:prstGeom prst="rect">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smtClean="0">
                <a:latin typeface="Bahamas Pragmatica" pitchFamily="2" charset="0"/>
              </a:rPr>
              <a:t>Situaci</a:t>
            </a:r>
            <a:r>
              <a:rPr lang="es-MX" sz="1600" b="1" dirty="0" smtClean="0">
                <a:latin typeface="Arial" panose="020B0604020202020204" pitchFamily="34" charset="0"/>
                <a:cs typeface="Arial" panose="020B0604020202020204" pitchFamily="34" charset="0"/>
              </a:rPr>
              <a:t>ó</a:t>
            </a:r>
            <a:r>
              <a:rPr lang="es-MX" sz="1600" b="1" dirty="0" smtClean="0">
                <a:latin typeface="Bahamas Pragmatica" pitchFamily="2" charset="0"/>
              </a:rPr>
              <a:t>n de aprendizaje</a:t>
            </a:r>
            <a:r>
              <a:rPr lang="es-MX" sz="1600" b="1" dirty="0" smtClean="0">
                <a:latin typeface="Bahamas Pragmatica" pitchFamily="2" charset="0"/>
              </a:rPr>
              <a:t>: La Revoluci</a:t>
            </a:r>
            <a:r>
              <a:rPr lang="es-MX" sz="1600" b="1" dirty="0" smtClean="0">
                <a:latin typeface="Comic Sans MS" panose="030F0702030302020204" pitchFamily="66" charset="0"/>
              </a:rPr>
              <a:t>ó</a:t>
            </a:r>
            <a:r>
              <a:rPr lang="es-MX" sz="1600" b="1" dirty="0" smtClean="0">
                <a:latin typeface="Bahamas Pragmatica" pitchFamily="2" charset="0"/>
              </a:rPr>
              <a:t>n mexicana.  </a:t>
            </a:r>
            <a:endParaRPr lang="es-MX" sz="1600" b="1" dirty="0">
              <a:latin typeface="Bahamas Pragmatica" pitchFamily="2" charset="0"/>
            </a:endParaRPr>
          </a:p>
        </p:txBody>
      </p:sp>
      <p:pic>
        <p:nvPicPr>
          <p:cNvPr id="1026" name="Picture 2" descr="Numbers and dots 0-10 on pencils (SB9635) - SparkleBox | Diseño preescolar,  Etiquetas preescolares, Actividades escolares"/>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9961" b="89961" l="0" r="100000"/>
                    </a14:imgEffect>
                  </a14:imgLayer>
                </a14:imgProps>
              </a:ext>
              <a:ext uri="{28A0092B-C50C-407E-A947-70E740481C1C}">
                <a14:useLocalDpi xmlns:a14="http://schemas.microsoft.com/office/drawing/2010/main" val="0"/>
              </a:ext>
            </a:extLst>
          </a:blip>
          <a:srcRect t="13490" b="25929"/>
          <a:stretch/>
        </p:blipFill>
        <p:spPr bwMode="auto">
          <a:xfrm>
            <a:off x="4708478" y="-117213"/>
            <a:ext cx="2149522" cy="949726"/>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0" y="950680"/>
            <a:ext cx="7155712" cy="307777"/>
          </a:xfrm>
          <a:prstGeom prst="rect">
            <a:avLst/>
          </a:prstGeom>
          <a:noFill/>
        </p:spPr>
        <p:txBody>
          <a:bodyPr wrap="square" rtlCol="0">
            <a:spAutoFit/>
          </a:bodyPr>
          <a:lstStyle/>
          <a:p>
            <a:r>
              <a:rPr lang="es-MX" sz="1350" dirty="0" smtClean="0">
                <a:latin typeface="Comic Sans MS" panose="030F0702030302020204" pitchFamily="66" charset="0"/>
              </a:rPr>
              <a:t>Campos de formaci</a:t>
            </a:r>
            <a:r>
              <a:rPr lang="es-MX" sz="1350" dirty="0" smtClean="0">
                <a:latin typeface="Comic Sans MS" panose="030F0702030302020204" pitchFamily="66" charset="0"/>
                <a:cs typeface="Arial" panose="020B0604020202020204" pitchFamily="34" charset="0"/>
              </a:rPr>
              <a:t>ó</a:t>
            </a:r>
            <a:r>
              <a:rPr lang="es-MX" sz="1350" dirty="0" smtClean="0">
                <a:latin typeface="Comic Sans MS" panose="030F0702030302020204" pitchFamily="66" charset="0"/>
              </a:rPr>
              <a:t>n académica o </a:t>
            </a:r>
            <a:r>
              <a:rPr lang="es-MX" sz="1350" dirty="0" smtClean="0">
                <a:latin typeface="Comic Sans MS" panose="030F0702030302020204" pitchFamily="66" charset="0"/>
                <a:cs typeface="Arial" panose="020B0604020202020204" pitchFamily="34" charset="0"/>
              </a:rPr>
              <a:t>á</a:t>
            </a:r>
            <a:r>
              <a:rPr lang="es-MX" sz="1350" dirty="0" smtClean="0">
                <a:latin typeface="Comic Sans MS" panose="030F0702030302020204" pitchFamily="66" charset="0"/>
              </a:rPr>
              <a:t>reas de desarrollo personal y social a favorecer. </a:t>
            </a:r>
            <a:endParaRPr lang="es-MX" sz="1350" dirty="0">
              <a:latin typeface="Comic Sans MS" panose="030F0702030302020204" pitchFamily="66" charset="0"/>
            </a:endParaRPr>
          </a:p>
        </p:txBody>
      </p:sp>
      <p:sp>
        <p:nvSpPr>
          <p:cNvPr id="8" name="Rectángulo 7"/>
          <p:cNvSpPr/>
          <p:nvPr/>
        </p:nvSpPr>
        <p:spPr>
          <a:xfrm>
            <a:off x="190951" y="1386227"/>
            <a:ext cx="967562" cy="526870"/>
          </a:xfrm>
          <a:prstGeom prst="rect">
            <a:avLst/>
          </a:prstGeom>
          <a:solidFill>
            <a:schemeClr val="bg1"/>
          </a:solidFill>
          <a:ln w="38100">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12" name="CuadroTexto 11"/>
          <p:cNvSpPr txBox="1"/>
          <p:nvPr/>
        </p:nvSpPr>
        <p:spPr>
          <a:xfrm>
            <a:off x="121839" y="1390332"/>
            <a:ext cx="1105786" cy="461665"/>
          </a:xfrm>
          <a:prstGeom prst="rect">
            <a:avLst/>
          </a:prstGeom>
          <a:noFill/>
        </p:spPr>
        <p:txBody>
          <a:bodyPr wrap="square" rtlCol="0">
            <a:spAutoFit/>
          </a:bodyPr>
          <a:lstStyle/>
          <a:p>
            <a:pPr algn="ctr"/>
            <a:r>
              <a:rPr lang="es-MX" sz="1200" dirty="0" smtClean="0">
                <a:latin typeface="Comic Sans MS" panose="030F0702030302020204" pitchFamily="66" charset="0"/>
              </a:rPr>
              <a:t>Lenguaje y comunicación</a:t>
            </a:r>
            <a:endParaRPr lang="es-MX" sz="1200" dirty="0">
              <a:latin typeface="Comic Sans MS" panose="030F0702030302020204" pitchFamily="66" charset="0"/>
            </a:endParaRPr>
          </a:p>
        </p:txBody>
      </p:sp>
      <p:sp>
        <p:nvSpPr>
          <p:cNvPr id="25" name="Rectángulo 24"/>
          <p:cNvSpPr/>
          <p:nvPr/>
        </p:nvSpPr>
        <p:spPr>
          <a:xfrm>
            <a:off x="5691963" y="1357730"/>
            <a:ext cx="967562" cy="526870"/>
          </a:xfrm>
          <a:prstGeom prst="rect">
            <a:avLst/>
          </a:prstGeom>
          <a:solidFill>
            <a:schemeClr val="bg1"/>
          </a:solid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27" name="Rectángulo 26"/>
          <p:cNvSpPr/>
          <p:nvPr/>
        </p:nvSpPr>
        <p:spPr>
          <a:xfrm>
            <a:off x="1310474" y="1386227"/>
            <a:ext cx="967562" cy="526870"/>
          </a:xfrm>
          <a:prstGeom prst="rect">
            <a:avLst/>
          </a:prstGeom>
          <a:solidFill>
            <a:schemeClr val="bg1"/>
          </a:solidFill>
          <a:ln w="38100">
            <a:solidFill>
              <a:srgbClr val="00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28" name="CuadroTexto 27"/>
          <p:cNvSpPr txBox="1"/>
          <p:nvPr/>
        </p:nvSpPr>
        <p:spPr>
          <a:xfrm>
            <a:off x="1215681" y="1386227"/>
            <a:ext cx="1105786" cy="461665"/>
          </a:xfrm>
          <a:prstGeom prst="rect">
            <a:avLst/>
          </a:prstGeom>
          <a:noFill/>
        </p:spPr>
        <p:txBody>
          <a:bodyPr wrap="square" rtlCol="0">
            <a:spAutoFit/>
          </a:bodyPr>
          <a:lstStyle/>
          <a:p>
            <a:pPr algn="ctr"/>
            <a:r>
              <a:rPr lang="es-MX" sz="1200" dirty="0" smtClean="0">
                <a:latin typeface="Comic Sans MS" panose="030F0702030302020204" pitchFamily="66" charset="0"/>
              </a:rPr>
              <a:t>Pensamiento Matemático </a:t>
            </a:r>
            <a:endParaRPr lang="es-MX" sz="1200" dirty="0">
              <a:latin typeface="Comic Sans MS" panose="030F0702030302020204" pitchFamily="66" charset="0"/>
            </a:endParaRPr>
          </a:p>
        </p:txBody>
      </p:sp>
      <p:sp>
        <p:nvSpPr>
          <p:cNvPr id="29" name="Rectángulo 28"/>
          <p:cNvSpPr/>
          <p:nvPr/>
        </p:nvSpPr>
        <p:spPr>
          <a:xfrm>
            <a:off x="2424674" y="1374716"/>
            <a:ext cx="967562" cy="526870"/>
          </a:xfrm>
          <a:prstGeom prst="rect">
            <a:avLst/>
          </a:prstGeom>
          <a:solidFill>
            <a:schemeClr val="bg1"/>
          </a:solidFill>
          <a:ln w="38100">
            <a:solidFill>
              <a:srgbClr val="00CC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30" name="Rectángulo 29"/>
          <p:cNvSpPr/>
          <p:nvPr/>
        </p:nvSpPr>
        <p:spPr>
          <a:xfrm>
            <a:off x="3536214" y="1363023"/>
            <a:ext cx="967562" cy="526870"/>
          </a:xfrm>
          <a:prstGeom prst="rect">
            <a:avLst/>
          </a:prstGeom>
          <a:solidFill>
            <a:schemeClr val="bg1"/>
          </a:solidFill>
          <a:ln w="38100">
            <a:solidFill>
              <a:srgbClr val="FF33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31" name="Rectángulo 30"/>
          <p:cNvSpPr/>
          <p:nvPr/>
        </p:nvSpPr>
        <p:spPr>
          <a:xfrm>
            <a:off x="4614531" y="1363023"/>
            <a:ext cx="967562" cy="526870"/>
          </a:xfrm>
          <a:prstGeom prst="rect">
            <a:avLst/>
          </a:prstGeom>
          <a:solidFill>
            <a:schemeClr val="bg1"/>
          </a:solidFill>
          <a:ln w="38100">
            <a:solidFill>
              <a:srgbClr val="FF66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32" name="CuadroTexto 31"/>
          <p:cNvSpPr txBox="1"/>
          <p:nvPr/>
        </p:nvSpPr>
        <p:spPr>
          <a:xfrm>
            <a:off x="5622851" y="1406454"/>
            <a:ext cx="1105786" cy="461665"/>
          </a:xfrm>
          <a:prstGeom prst="rect">
            <a:avLst/>
          </a:prstGeom>
          <a:noFill/>
        </p:spPr>
        <p:txBody>
          <a:bodyPr wrap="square" rtlCol="0">
            <a:spAutoFit/>
          </a:bodyPr>
          <a:lstStyle/>
          <a:p>
            <a:pPr algn="ctr"/>
            <a:r>
              <a:rPr lang="es-MX" sz="1200" dirty="0" smtClean="0">
                <a:latin typeface="Comic Sans MS" panose="030F0702030302020204" pitchFamily="66" charset="0"/>
              </a:rPr>
              <a:t>Educación Física </a:t>
            </a:r>
            <a:endParaRPr lang="es-MX" sz="1200" dirty="0">
              <a:latin typeface="Comic Sans MS" panose="030F0702030302020204" pitchFamily="66" charset="0"/>
            </a:endParaRPr>
          </a:p>
        </p:txBody>
      </p:sp>
      <p:sp>
        <p:nvSpPr>
          <p:cNvPr id="33" name="CuadroTexto 32"/>
          <p:cNvSpPr txBox="1"/>
          <p:nvPr/>
        </p:nvSpPr>
        <p:spPr>
          <a:xfrm>
            <a:off x="3358337" y="1406453"/>
            <a:ext cx="1324202" cy="461665"/>
          </a:xfrm>
          <a:prstGeom prst="rect">
            <a:avLst/>
          </a:prstGeom>
          <a:noFill/>
        </p:spPr>
        <p:txBody>
          <a:bodyPr wrap="square" rtlCol="0">
            <a:spAutoFit/>
          </a:bodyPr>
          <a:lstStyle/>
          <a:p>
            <a:pPr algn="ctr"/>
            <a:r>
              <a:rPr lang="es-MX" sz="1200" dirty="0" smtClean="0">
                <a:latin typeface="Comic Sans MS" panose="030F0702030302020204" pitchFamily="66" charset="0"/>
              </a:rPr>
              <a:t>Educación </a:t>
            </a:r>
            <a:r>
              <a:rPr lang="es-MX" sz="1050" dirty="0" smtClean="0">
                <a:latin typeface="Comic Sans MS" panose="030F0702030302020204" pitchFamily="66" charset="0"/>
              </a:rPr>
              <a:t>Socioemocional</a:t>
            </a:r>
            <a:r>
              <a:rPr lang="es-MX" sz="1100" dirty="0" smtClean="0">
                <a:latin typeface="Comic Sans MS" panose="030F0702030302020204" pitchFamily="66" charset="0"/>
              </a:rPr>
              <a:t> </a:t>
            </a:r>
            <a:endParaRPr lang="es-MX" sz="1100" dirty="0">
              <a:latin typeface="Comic Sans MS" panose="030F0702030302020204" pitchFamily="66" charset="0"/>
            </a:endParaRPr>
          </a:p>
        </p:txBody>
      </p:sp>
      <p:sp>
        <p:nvSpPr>
          <p:cNvPr id="34" name="CuadroTexto 33"/>
          <p:cNvSpPr txBox="1"/>
          <p:nvPr/>
        </p:nvSpPr>
        <p:spPr>
          <a:xfrm>
            <a:off x="2372829" y="1355343"/>
            <a:ext cx="1105786" cy="584775"/>
          </a:xfrm>
          <a:prstGeom prst="rect">
            <a:avLst/>
          </a:prstGeom>
          <a:noFill/>
        </p:spPr>
        <p:txBody>
          <a:bodyPr wrap="square" rtlCol="0">
            <a:spAutoFit/>
          </a:bodyPr>
          <a:lstStyle/>
          <a:p>
            <a:pPr algn="ctr"/>
            <a:r>
              <a:rPr lang="es-MX" sz="800" dirty="0" smtClean="0">
                <a:latin typeface="Comic Sans MS" panose="030F0702030302020204" pitchFamily="66" charset="0"/>
              </a:rPr>
              <a:t>Exploración y comprensión del mundo natural y social </a:t>
            </a:r>
            <a:endParaRPr lang="es-MX" sz="800" dirty="0">
              <a:latin typeface="Comic Sans MS" panose="030F0702030302020204" pitchFamily="66" charset="0"/>
            </a:endParaRPr>
          </a:p>
        </p:txBody>
      </p:sp>
      <p:sp>
        <p:nvSpPr>
          <p:cNvPr id="35" name="CuadroTexto 34"/>
          <p:cNvSpPr txBox="1"/>
          <p:nvPr/>
        </p:nvSpPr>
        <p:spPr>
          <a:xfrm>
            <a:off x="4544977" y="1468010"/>
            <a:ext cx="1105786" cy="276999"/>
          </a:xfrm>
          <a:prstGeom prst="rect">
            <a:avLst/>
          </a:prstGeom>
          <a:noFill/>
        </p:spPr>
        <p:txBody>
          <a:bodyPr wrap="square" rtlCol="0">
            <a:spAutoFit/>
          </a:bodyPr>
          <a:lstStyle/>
          <a:p>
            <a:pPr algn="ctr"/>
            <a:r>
              <a:rPr lang="es-MX" sz="1200" dirty="0" smtClean="0">
                <a:latin typeface="Comic Sans MS" panose="030F0702030302020204" pitchFamily="66" charset="0"/>
              </a:rPr>
              <a:t>Artes</a:t>
            </a:r>
            <a:endParaRPr lang="es-MX" sz="1200" dirty="0">
              <a:latin typeface="Comic Sans MS" panose="030F0702030302020204" pitchFamily="66" charset="0"/>
            </a:endParaRPr>
          </a:p>
        </p:txBody>
      </p:sp>
      <p:sp>
        <p:nvSpPr>
          <p:cNvPr id="22" name="Estrella de 10 puntas 21"/>
          <p:cNvSpPr/>
          <p:nvPr/>
        </p:nvSpPr>
        <p:spPr>
          <a:xfrm>
            <a:off x="1353904" y="2050615"/>
            <a:ext cx="414670" cy="456830"/>
          </a:xfrm>
          <a:prstGeom prst="star10">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Comic Sans MS" panose="030F0702030302020204" pitchFamily="66" charset="0"/>
              </a:rPr>
              <a:t>3</a:t>
            </a:r>
            <a:endParaRPr lang="es-MX" b="1" dirty="0">
              <a:solidFill>
                <a:schemeClr val="tx1"/>
              </a:solidFill>
              <a:latin typeface="Comic Sans MS" panose="030F0702030302020204" pitchFamily="66" charset="0"/>
            </a:endParaRPr>
          </a:p>
        </p:txBody>
      </p:sp>
      <p:sp>
        <p:nvSpPr>
          <p:cNvPr id="37" name="Estrella de 10 puntas 36"/>
          <p:cNvSpPr/>
          <p:nvPr/>
        </p:nvSpPr>
        <p:spPr>
          <a:xfrm>
            <a:off x="2710638" y="2063500"/>
            <a:ext cx="430168" cy="429810"/>
          </a:xfrm>
          <a:prstGeom prst="star10">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latin typeface="Comic Sans MS" panose="030F0702030302020204" pitchFamily="66" charset="0"/>
              </a:rPr>
              <a:t>B</a:t>
            </a:r>
          </a:p>
        </p:txBody>
      </p:sp>
      <p:sp>
        <p:nvSpPr>
          <p:cNvPr id="38" name="Rectángulo 37"/>
          <p:cNvSpPr/>
          <p:nvPr/>
        </p:nvSpPr>
        <p:spPr>
          <a:xfrm>
            <a:off x="743845" y="2182712"/>
            <a:ext cx="648310" cy="219773"/>
          </a:xfrm>
          <a:prstGeom prst="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rPr>
              <a:t>Grado</a:t>
            </a:r>
            <a:endParaRPr lang="es-MX" sz="1200" dirty="0">
              <a:solidFill>
                <a:schemeClr val="tx1"/>
              </a:solidFill>
            </a:endParaRPr>
          </a:p>
        </p:txBody>
      </p:sp>
      <p:sp>
        <p:nvSpPr>
          <p:cNvPr id="40" name="Rectángulo 39"/>
          <p:cNvSpPr/>
          <p:nvPr/>
        </p:nvSpPr>
        <p:spPr>
          <a:xfrm>
            <a:off x="2042352" y="2182712"/>
            <a:ext cx="727880" cy="219773"/>
          </a:xfrm>
          <a:prstGeom prst="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rPr>
              <a:t>Sección</a:t>
            </a:r>
            <a:endParaRPr lang="es-MX" sz="1200" dirty="0">
              <a:solidFill>
                <a:schemeClr val="tx1"/>
              </a:solidFill>
            </a:endParaRPr>
          </a:p>
        </p:txBody>
      </p:sp>
      <p:sp>
        <p:nvSpPr>
          <p:cNvPr id="41" name="Rectángulo 40"/>
          <p:cNvSpPr/>
          <p:nvPr/>
        </p:nvSpPr>
        <p:spPr>
          <a:xfrm>
            <a:off x="3405955" y="2182712"/>
            <a:ext cx="2293095" cy="219773"/>
          </a:xfrm>
          <a:prstGeom prst="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rPr>
              <a:t>Alumnos que asistieron a clase</a:t>
            </a:r>
            <a:endParaRPr lang="es-MX" sz="1200" dirty="0">
              <a:solidFill>
                <a:schemeClr val="tx1"/>
              </a:solidFill>
            </a:endParaRPr>
          </a:p>
        </p:txBody>
      </p:sp>
      <p:sp>
        <p:nvSpPr>
          <p:cNvPr id="42" name="Estrella de 10 puntas 41"/>
          <p:cNvSpPr/>
          <p:nvPr/>
        </p:nvSpPr>
        <p:spPr>
          <a:xfrm>
            <a:off x="5650763" y="2046649"/>
            <a:ext cx="541524" cy="484471"/>
          </a:xfrm>
          <a:prstGeom prst="star10">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Comic Sans MS" panose="030F0702030302020204" pitchFamily="66" charset="0"/>
              </a:rPr>
              <a:t>7</a:t>
            </a:r>
            <a:endParaRPr lang="es-MX" sz="1600" b="1" dirty="0">
              <a:solidFill>
                <a:schemeClr val="tx1"/>
              </a:solidFill>
              <a:latin typeface="Comic Sans MS" panose="030F0702030302020204" pitchFamily="66" charset="0"/>
            </a:endParaRPr>
          </a:p>
        </p:txBody>
      </p:sp>
      <p:sp>
        <p:nvSpPr>
          <p:cNvPr id="39" name="CuadroTexto 38"/>
          <p:cNvSpPr txBox="1"/>
          <p:nvPr/>
        </p:nvSpPr>
        <p:spPr>
          <a:xfrm>
            <a:off x="121839" y="2672464"/>
            <a:ext cx="3167386" cy="307777"/>
          </a:xfrm>
          <a:prstGeom prst="rect">
            <a:avLst/>
          </a:prstGeom>
          <a:noFill/>
        </p:spPr>
        <p:txBody>
          <a:bodyPr wrap="square" rtlCol="0">
            <a:spAutoFit/>
          </a:bodyPr>
          <a:lstStyle/>
          <a:p>
            <a:r>
              <a:rPr lang="es-MX" sz="1350" dirty="0" smtClean="0">
                <a:latin typeface="Comic Sans MS" panose="030F0702030302020204" pitchFamily="66" charset="0"/>
              </a:rPr>
              <a:t>La jornada de practica fue: </a:t>
            </a:r>
            <a:endParaRPr lang="es-MX" sz="1350" dirty="0">
              <a:latin typeface="Comic Sans MS" panose="030F0702030302020204" pitchFamily="66" charset="0"/>
            </a:endParaRPr>
          </a:p>
        </p:txBody>
      </p:sp>
      <p:sp>
        <p:nvSpPr>
          <p:cNvPr id="43" name="Cinta perforada 42"/>
          <p:cNvSpPr/>
          <p:nvPr/>
        </p:nvSpPr>
        <p:spPr>
          <a:xfrm>
            <a:off x="2532728" y="2645079"/>
            <a:ext cx="716132" cy="419070"/>
          </a:xfrm>
          <a:prstGeom prst="flowChartPunchedTap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Exitosa</a:t>
            </a:r>
            <a:endParaRPr lang="es-MX" sz="1200" dirty="0">
              <a:solidFill>
                <a:schemeClr val="tx1"/>
              </a:solidFill>
              <a:latin typeface="Comic Sans MS" panose="030F0702030302020204" pitchFamily="66" charset="0"/>
            </a:endParaRPr>
          </a:p>
        </p:txBody>
      </p:sp>
      <p:sp>
        <p:nvSpPr>
          <p:cNvPr id="45" name="Cinta perforada 44"/>
          <p:cNvSpPr/>
          <p:nvPr/>
        </p:nvSpPr>
        <p:spPr>
          <a:xfrm>
            <a:off x="3542111" y="2645079"/>
            <a:ext cx="716132" cy="419070"/>
          </a:xfrm>
          <a:prstGeom prst="flowChartPunchedTap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Buena</a:t>
            </a:r>
            <a:endParaRPr lang="es-MX" sz="1200" dirty="0">
              <a:solidFill>
                <a:schemeClr val="tx1"/>
              </a:solidFill>
              <a:latin typeface="Comic Sans MS" panose="030F0702030302020204" pitchFamily="66" charset="0"/>
            </a:endParaRPr>
          </a:p>
        </p:txBody>
      </p:sp>
      <p:sp>
        <p:nvSpPr>
          <p:cNvPr id="46" name="Cinta perforada 45"/>
          <p:cNvSpPr/>
          <p:nvPr/>
        </p:nvSpPr>
        <p:spPr>
          <a:xfrm>
            <a:off x="4499562" y="2643627"/>
            <a:ext cx="716132" cy="419070"/>
          </a:xfrm>
          <a:prstGeom prst="flowChartPunchedTap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Regular</a:t>
            </a:r>
            <a:endParaRPr lang="es-MX" sz="1200" dirty="0">
              <a:solidFill>
                <a:schemeClr val="tx1"/>
              </a:solidFill>
              <a:latin typeface="Comic Sans MS" panose="030F0702030302020204" pitchFamily="66" charset="0"/>
            </a:endParaRPr>
          </a:p>
        </p:txBody>
      </p:sp>
      <p:sp>
        <p:nvSpPr>
          <p:cNvPr id="44" name="Rectángulo 43"/>
          <p:cNvSpPr/>
          <p:nvPr/>
        </p:nvSpPr>
        <p:spPr>
          <a:xfrm>
            <a:off x="0" y="3115587"/>
            <a:ext cx="6858000" cy="30197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smtClean="0">
                <a:latin typeface="Comic Sans MS" panose="030F0702030302020204" pitchFamily="66" charset="0"/>
              </a:rPr>
              <a:t>Aspectos de la planeación                     Observaciones </a:t>
            </a:r>
            <a:endParaRPr lang="es-MX" sz="1400" b="1" dirty="0">
              <a:latin typeface="Comic Sans MS" panose="030F0702030302020204" pitchFamily="66" charset="0"/>
            </a:endParaRPr>
          </a:p>
        </p:txBody>
      </p:sp>
      <p:sp>
        <p:nvSpPr>
          <p:cNvPr id="48" name="CuadroTexto 47"/>
          <p:cNvSpPr txBox="1"/>
          <p:nvPr/>
        </p:nvSpPr>
        <p:spPr>
          <a:xfrm>
            <a:off x="0" y="3417046"/>
            <a:ext cx="2770232" cy="1477328"/>
          </a:xfrm>
          <a:prstGeom prst="rect">
            <a:avLst/>
          </a:prstGeom>
          <a:solidFill>
            <a:schemeClr val="bg1"/>
          </a:solidFill>
          <a:ln w="19050">
            <a:solidFill>
              <a:srgbClr val="FFC000"/>
            </a:solidFill>
          </a:ln>
        </p:spPr>
        <p:txBody>
          <a:bodyPr wrap="square" rtlCol="0">
            <a:spAutoFit/>
          </a:bodyPr>
          <a:lstStyle/>
          <a:p>
            <a:pPr>
              <a:lnSpc>
                <a:spcPct val="150000"/>
              </a:lnSpc>
            </a:pPr>
            <a:r>
              <a:rPr lang="es-MX" sz="1200" dirty="0" smtClean="0">
                <a:latin typeface="Comic Sans MS" panose="030F0702030302020204" pitchFamily="66" charset="0"/>
              </a:rPr>
              <a:t>Logro de los aprendizajes </a:t>
            </a:r>
          </a:p>
          <a:p>
            <a:pPr>
              <a:lnSpc>
                <a:spcPct val="150000"/>
              </a:lnSpc>
            </a:pPr>
            <a:r>
              <a:rPr lang="es-MX" sz="1200" dirty="0" smtClean="0">
                <a:latin typeface="Comic Sans MS" panose="030F0702030302020204" pitchFamily="66" charset="0"/>
              </a:rPr>
              <a:t>Adecuada a las necesidades</a:t>
            </a:r>
          </a:p>
          <a:p>
            <a:pPr>
              <a:lnSpc>
                <a:spcPct val="150000"/>
              </a:lnSpc>
            </a:pPr>
            <a:r>
              <a:rPr lang="es-MX" sz="1200" dirty="0" smtClean="0">
                <a:latin typeface="Comic Sans MS" panose="030F0702030302020204" pitchFamily="66" charset="0"/>
              </a:rPr>
              <a:t>Nivel de complejidad adecuada</a:t>
            </a:r>
          </a:p>
          <a:p>
            <a:pPr>
              <a:lnSpc>
                <a:spcPct val="150000"/>
              </a:lnSpc>
            </a:pPr>
            <a:r>
              <a:rPr lang="es-MX" sz="1200" dirty="0" smtClean="0">
                <a:latin typeface="Comic Sans MS" panose="030F0702030302020204" pitchFamily="66" charset="0"/>
              </a:rPr>
              <a:t>Materiales empleados adecuados</a:t>
            </a:r>
          </a:p>
          <a:p>
            <a:pPr>
              <a:lnSpc>
                <a:spcPct val="150000"/>
              </a:lnSpc>
            </a:pPr>
            <a:r>
              <a:rPr lang="es-MX" sz="1200" dirty="0" smtClean="0">
                <a:latin typeface="Comic Sans MS" panose="030F0702030302020204" pitchFamily="66" charset="0"/>
              </a:rPr>
              <a:t>Tiempo planeado correctamente </a:t>
            </a:r>
          </a:p>
        </p:txBody>
      </p:sp>
      <p:cxnSp>
        <p:nvCxnSpPr>
          <p:cNvPr id="51" name="Conector recto 50"/>
          <p:cNvCxnSpPr/>
          <p:nvPr/>
        </p:nvCxnSpPr>
        <p:spPr>
          <a:xfrm>
            <a:off x="2532728" y="3417046"/>
            <a:ext cx="0" cy="1477328"/>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4" name="Conector recto 53"/>
          <p:cNvCxnSpPr/>
          <p:nvPr/>
        </p:nvCxnSpPr>
        <p:spPr>
          <a:xfrm>
            <a:off x="2532728" y="3710763"/>
            <a:ext cx="237504"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pic>
        <p:nvPicPr>
          <p:cNvPr id="55" name="Imagen 54"/>
          <p:cNvPicPr>
            <a:picLocks noChangeAspect="1"/>
          </p:cNvPicPr>
          <p:nvPr/>
        </p:nvPicPr>
        <p:blipFill>
          <a:blip r:embed="rId4"/>
          <a:stretch>
            <a:fillRect/>
          </a:stretch>
        </p:blipFill>
        <p:spPr>
          <a:xfrm>
            <a:off x="2523822" y="4013213"/>
            <a:ext cx="249958" cy="18290"/>
          </a:xfrm>
          <a:prstGeom prst="rect">
            <a:avLst/>
          </a:prstGeom>
        </p:spPr>
      </p:pic>
      <p:pic>
        <p:nvPicPr>
          <p:cNvPr id="56" name="Imagen 55"/>
          <p:cNvPicPr>
            <a:picLocks noChangeAspect="1"/>
          </p:cNvPicPr>
          <p:nvPr/>
        </p:nvPicPr>
        <p:blipFill>
          <a:blip r:embed="rId4"/>
          <a:stretch>
            <a:fillRect/>
          </a:stretch>
        </p:blipFill>
        <p:spPr>
          <a:xfrm>
            <a:off x="2527370" y="4329431"/>
            <a:ext cx="249958" cy="18290"/>
          </a:xfrm>
          <a:prstGeom prst="rect">
            <a:avLst/>
          </a:prstGeom>
        </p:spPr>
      </p:pic>
      <p:pic>
        <p:nvPicPr>
          <p:cNvPr id="57" name="Imagen 56"/>
          <p:cNvPicPr>
            <a:picLocks noChangeAspect="1"/>
          </p:cNvPicPr>
          <p:nvPr/>
        </p:nvPicPr>
        <p:blipFill>
          <a:blip r:embed="rId4"/>
          <a:stretch>
            <a:fillRect/>
          </a:stretch>
        </p:blipFill>
        <p:spPr>
          <a:xfrm>
            <a:off x="2531290" y="4593612"/>
            <a:ext cx="249958" cy="18290"/>
          </a:xfrm>
          <a:prstGeom prst="rect">
            <a:avLst/>
          </a:prstGeom>
        </p:spPr>
      </p:pic>
      <p:sp>
        <p:nvSpPr>
          <p:cNvPr id="59" name="Rectángulo 58"/>
          <p:cNvSpPr/>
          <p:nvPr/>
        </p:nvSpPr>
        <p:spPr>
          <a:xfrm>
            <a:off x="0" y="4905572"/>
            <a:ext cx="6858000" cy="301978"/>
          </a:xfrm>
          <a:prstGeom prst="rect">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smtClean="0">
                <a:latin typeface="Comic Sans MS" panose="030F0702030302020204" pitchFamily="66" charset="0"/>
              </a:rPr>
              <a:t>Manifestaciones de los alumnos                Observaciones </a:t>
            </a:r>
            <a:endParaRPr lang="es-MX" sz="1400" b="1" dirty="0">
              <a:latin typeface="Comic Sans MS" panose="030F0702030302020204" pitchFamily="66" charset="0"/>
            </a:endParaRPr>
          </a:p>
        </p:txBody>
      </p:sp>
      <p:sp>
        <p:nvSpPr>
          <p:cNvPr id="61" name="CuadroTexto 60"/>
          <p:cNvSpPr txBox="1"/>
          <p:nvPr/>
        </p:nvSpPr>
        <p:spPr>
          <a:xfrm>
            <a:off x="-1438" y="5215503"/>
            <a:ext cx="2770232" cy="646331"/>
          </a:xfrm>
          <a:prstGeom prst="rect">
            <a:avLst/>
          </a:prstGeom>
          <a:solidFill>
            <a:schemeClr val="bg1"/>
          </a:solidFill>
          <a:ln w="19050">
            <a:solidFill>
              <a:srgbClr val="00FF00"/>
            </a:solidFill>
          </a:ln>
        </p:spPr>
        <p:txBody>
          <a:bodyPr wrap="square" rtlCol="0">
            <a:spAutoFit/>
          </a:bodyPr>
          <a:lstStyle/>
          <a:p>
            <a:pPr>
              <a:lnSpc>
                <a:spcPct val="150000"/>
              </a:lnSpc>
            </a:pPr>
            <a:r>
              <a:rPr lang="es-MX" sz="1200" dirty="0" smtClean="0">
                <a:latin typeface="Comic Sans MS" panose="030F0702030302020204" pitchFamily="66" charset="0"/>
              </a:rPr>
              <a:t>Participación de manera esperada</a:t>
            </a:r>
          </a:p>
          <a:p>
            <a:pPr>
              <a:lnSpc>
                <a:spcPct val="150000"/>
              </a:lnSpc>
            </a:pPr>
            <a:r>
              <a:rPr lang="es-MX" sz="1200" dirty="0" smtClean="0">
                <a:latin typeface="Comic Sans MS" panose="030F0702030302020204" pitchFamily="66" charset="0"/>
              </a:rPr>
              <a:t>Cooperación de manera esperada</a:t>
            </a:r>
          </a:p>
        </p:txBody>
      </p:sp>
      <p:cxnSp>
        <p:nvCxnSpPr>
          <p:cNvPr id="62" name="Conector recto 61"/>
          <p:cNvCxnSpPr/>
          <p:nvPr/>
        </p:nvCxnSpPr>
        <p:spPr>
          <a:xfrm>
            <a:off x="2523822" y="5218229"/>
            <a:ext cx="3548" cy="646331"/>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67" name="Conector recto 66"/>
          <p:cNvCxnSpPr/>
          <p:nvPr/>
        </p:nvCxnSpPr>
        <p:spPr>
          <a:xfrm>
            <a:off x="2539824" y="5511210"/>
            <a:ext cx="237504"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sp>
        <p:nvSpPr>
          <p:cNvPr id="70" name="CuadroTexto 69"/>
          <p:cNvSpPr txBox="1"/>
          <p:nvPr/>
        </p:nvSpPr>
        <p:spPr>
          <a:xfrm>
            <a:off x="10072" y="6070072"/>
            <a:ext cx="2770232" cy="3070071"/>
          </a:xfrm>
          <a:prstGeom prst="rect">
            <a:avLst/>
          </a:prstGeom>
          <a:solidFill>
            <a:schemeClr val="bg1"/>
          </a:solidFill>
          <a:ln w="19050">
            <a:solidFill>
              <a:srgbClr val="00CCFF"/>
            </a:solidFill>
          </a:ln>
        </p:spPr>
        <p:txBody>
          <a:bodyPr wrap="square" rtlCol="0">
            <a:spAutoFit/>
          </a:bodyPr>
          <a:lstStyle/>
          <a:p>
            <a:pPr>
              <a:lnSpc>
                <a:spcPct val="150000"/>
              </a:lnSpc>
            </a:pPr>
            <a:r>
              <a:rPr lang="es-MX" sz="1200" dirty="0" smtClean="0">
                <a:latin typeface="Comic Sans MS" panose="030F0702030302020204" pitchFamily="66" charset="0"/>
              </a:rPr>
              <a:t>Rescate </a:t>
            </a:r>
            <a:r>
              <a:rPr lang="es-MX" sz="1200" dirty="0" smtClean="0">
                <a:latin typeface="Comic Sans MS" panose="030F0702030302020204" pitchFamily="66" charset="0"/>
              </a:rPr>
              <a:t>de la evaluación del AE</a:t>
            </a:r>
          </a:p>
          <a:p>
            <a:pPr>
              <a:lnSpc>
                <a:spcPct val="150000"/>
              </a:lnSpc>
            </a:pPr>
            <a:r>
              <a:rPr lang="es-MX" sz="1200" dirty="0" smtClean="0">
                <a:latin typeface="Comic Sans MS" panose="030F0702030302020204" pitchFamily="66" charset="0"/>
              </a:rPr>
              <a:t>Consignas </a:t>
            </a:r>
            <a:r>
              <a:rPr lang="es-MX" sz="1200" dirty="0" smtClean="0">
                <a:latin typeface="Comic Sans MS" panose="030F0702030302020204" pitchFamily="66" charset="0"/>
              </a:rPr>
              <a:t>claras</a:t>
            </a: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900" dirty="0" smtClean="0">
              <a:latin typeface="Comic Sans MS" panose="030F0702030302020204" pitchFamily="66" charset="0"/>
            </a:endParaRPr>
          </a:p>
        </p:txBody>
      </p:sp>
      <p:sp>
        <p:nvSpPr>
          <p:cNvPr id="69" name="Rectángulo 68"/>
          <p:cNvSpPr/>
          <p:nvPr/>
        </p:nvSpPr>
        <p:spPr>
          <a:xfrm>
            <a:off x="-1" y="5855455"/>
            <a:ext cx="6858000" cy="301978"/>
          </a:xfrm>
          <a:prstGeom prst="rect">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smtClean="0">
                <a:latin typeface="Comic Sans MS" panose="030F0702030302020204" pitchFamily="66" charset="0"/>
              </a:rPr>
              <a:t>Intervención docente                            Observaciones </a:t>
            </a:r>
            <a:endParaRPr lang="es-MX" sz="1400" b="1" dirty="0">
              <a:latin typeface="Comic Sans MS" panose="030F0702030302020204" pitchFamily="66" charset="0"/>
            </a:endParaRPr>
          </a:p>
        </p:txBody>
      </p:sp>
      <p:cxnSp>
        <p:nvCxnSpPr>
          <p:cNvPr id="72" name="Conector recto 71"/>
          <p:cNvCxnSpPr/>
          <p:nvPr/>
        </p:nvCxnSpPr>
        <p:spPr>
          <a:xfrm>
            <a:off x="2523825" y="6157918"/>
            <a:ext cx="15999" cy="2986082"/>
          </a:xfrm>
          <a:prstGeom prst="line">
            <a:avLst/>
          </a:prstGeom>
          <a:ln w="19050">
            <a:solidFill>
              <a:srgbClr val="00CCFF"/>
            </a:solidFill>
          </a:ln>
        </p:spPr>
        <p:style>
          <a:lnRef idx="1">
            <a:schemeClr val="accent1"/>
          </a:lnRef>
          <a:fillRef idx="0">
            <a:schemeClr val="accent1"/>
          </a:fillRef>
          <a:effectRef idx="0">
            <a:schemeClr val="accent1"/>
          </a:effectRef>
          <a:fontRef idx="minor">
            <a:schemeClr val="tx1"/>
          </a:fontRef>
        </p:style>
      </p:cxnSp>
      <p:cxnSp>
        <p:nvCxnSpPr>
          <p:cNvPr id="73" name="Conector recto 72"/>
          <p:cNvCxnSpPr/>
          <p:nvPr/>
        </p:nvCxnSpPr>
        <p:spPr>
          <a:xfrm>
            <a:off x="2532141" y="6550235"/>
            <a:ext cx="237504" cy="0"/>
          </a:xfrm>
          <a:prstGeom prst="line">
            <a:avLst/>
          </a:prstGeom>
          <a:ln w="19050">
            <a:solidFill>
              <a:srgbClr val="00CCFF"/>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rotWithShape="1">
          <a:blip r:embed="rId5"/>
          <a:srcRect l="30089" t="20006" r="28808" b="42618"/>
          <a:stretch/>
        </p:blipFill>
        <p:spPr>
          <a:xfrm>
            <a:off x="3660801" y="2541260"/>
            <a:ext cx="553452" cy="529390"/>
          </a:xfrm>
          <a:prstGeom prst="rect">
            <a:avLst/>
          </a:prstGeom>
        </p:spPr>
      </p:pic>
      <p:pic>
        <p:nvPicPr>
          <p:cNvPr id="7" name="Imagen 6"/>
          <p:cNvPicPr>
            <a:picLocks noChangeAspect="1"/>
          </p:cNvPicPr>
          <p:nvPr/>
        </p:nvPicPr>
        <p:blipFill>
          <a:blip r:embed="rId6"/>
          <a:stretch>
            <a:fillRect/>
          </a:stretch>
        </p:blipFill>
        <p:spPr>
          <a:xfrm>
            <a:off x="2516193" y="3738255"/>
            <a:ext cx="252762" cy="244336"/>
          </a:xfrm>
          <a:prstGeom prst="rect">
            <a:avLst/>
          </a:prstGeom>
        </p:spPr>
      </p:pic>
      <p:pic>
        <p:nvPicPr>
          <p:cNvPr id="9" name="Imagen 8"/>
          <p:cNvPicPr>
            <a:picLocks noChangeAspect="1"/>
          </p:cNvPicPr>
          <p:nvPr/>
        </p:nvPicPr>
        <p:blipFill>
          <a:blip r:embed="rId6"/>
          <a:stretch>
            <a:fillRect/>
          </a:stretch>
        </p:blipFill>
        <p:spPr>
          <a:xfrm>
            <a:off x="2536187" y="3432436"/>
            <a:ext cx="268602" cy="259648"/>
          </a:xfrm>
          <a:prstGeom prst="rect">
            <a:avLst/>
          </a:prstGeom>
        </p:spPr>
      </p:pic>
      <p:pic>
        <p:nvPicPr>
          <p:cNvPr id="14" name="Imagen 13"/>
          <p:cNvPicPr>
            <a:picLocks noChangeAspect="1"/>
          </p:cNvPicPr>
          <p:nvPr/>
        </p:nvPicPr>
        <p:blipFill>
          <a:blip r:embed="rId7"/>
          <a:stretch>
            <a:fillRect/>
          </a:stretch>
        </p:blipFill>
        <p:spPr>
          <a:xfrm>
            <a:off x="2543252" y="4335757"/>
            <a:ext cx="249958" cy="243861"/>
          </a:xfrm>
          <a:prstGeom prst="rect">
            <a:avLst/>
          </a:prstGeom>
        </p:spPr>
      </p:pic>
      <p:pic>
        <p:nvPicPr>
          <p:cNvPr id="18" name="Imagen 17"/>
          <p:cNvPicPr>
            <a:picLocks noChangeAspect="1"/>
          </p:cNvPicPr>
          <p:nvPr/>
        </p:nvPicPr>
        <p:blipFill>
          <a:blip r:embed="rId7"/>
          <a:stretch>
            <a:fillRect/>
          </a:stretch>
        </p:blipFill>
        <p:spPr>
          <a:xfrm>
            <a:off x="2516193" y="4033779"/>
            <a:ext cx="249958" cy="243861"/>
          </a:xfrm>
          <a:prstGeom prst="rect">
            <a:avLst/>
          </a:prstGeom>
        </p:spPr>
      </p:pic>
      <p:pic>
        <p:nvPicPr>
          <p:cNvPr id="20" name="Imagen 19"/>
          <p:cNvPicPr>
            <a:picLocks noChangeAspect="1"/>
          </p:cNvPicPr>
          <p:nvPr/>
        </p:nvPicPr>
        <p:blipFill>
          <a:blip r:embed="rId7"/>
          <a:stretch>
            <a:fillRect/>
          </a:stretch>
        </p:blipFill>
        <p:spPr>
          <a:xfrm>
            <a:off x="2518836" y="6550235"/>
            <a:ext cx="249958" cy="243861"/>
          </a:xfrm>
          <a:prstGeom prst="rect">
            <a:avLst/>
          </a:prstGeom>
        </p:spPr>
      </p:pic>
      <p:sp>
        <p:nvSpPr>
          <p:cNvPr id="71" name="CuadroTexto 70"/>
          <p:cNvSpPr txBox="1"/>
          <p:nvPr/>
        </p:nvSpPr>
        <p:spPr>
          <a:xfrm>
            <a:off x="2770232" y="3418042"/>
            <a:ext cx="4087768" cy="1477328"/>
          </a:xfrm>
          <a:prstGeom prst="rect">
            <a:avLst/>
          </a:prstGeom>
          <a:noFill/>
          <a:ln w="19050">
            <a:solidFill>
              <a:srgbClr val="FFC000"/>
            </a:solidFill>
          </a:ln>
        </p:spPr>
        <p:txBody>
          <a:bodyPr wrap="square" rtlCol="0">
            <a:spAutoFit/>
          </a:bodyPr>
          <a:lstStyle/>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p:txBody>
      </p:sp>
      <p:sp>
        <p:nvSpPr>
          <p:cNvPr id="23" name="CuadroTexto 22"/>
          <p:cNvSpPr txBox="1"/>
          <p:nvPr/>
        </p:nvSpPr>
        <p:spPr>
          <a:xfrm>
            <a:off x="2793210" y="3447879"/>
            <a:ext cx="4139289" cy="1384995"/>
          </a:xfrm>
          <a:prstGeom prst="rect">
            <a:avLst/>
          </a:prstGeom>
          <a:noFill/>
        </p:spPr>
        <p:txBody>
          <a:bodyPr wrap="square" rtlCol="0">
            <a:spAutoFit/>
          </a:bodyPr>
          <a:lstStyle/>
          <a:p>
            <a:pPr lvl="0"/>
            <a:r>
              <a:rPr lang="es-MX" sz="1200" dirty="0" smtClean="0">
                <a:solidFill>
                  <a:prstClr val="black"/>
                </a:solidFill>
                <a:latin typeface="Comic Sans MS" panose="030F0702030302020204" pitchFamily="66" charset="0"/>
              </a:rPr>
              <a:t>Se logro que los alumnos adquirieran en su gran mayoría  el aprendizaje esperado. La actividad fue adecuada a las necesidades de los alumnos, el nivel fue el adecuado para el grado de tercero. Los materiales estaban al alcance de los alumnos y alumnas y el tiempo en el que se planeo la actividad fue el correcto, incluso la clase terminó poquito antes.   </a:t>
            </a:r>
            <a:endParaRPr lang="es-MX" sz="1200" dirty="0">
              <a:solidFill>
                <a:prstClr val="black"/>
              </a:solidFill>
              <a:latin typeface="Comic Sans MS" panose="030F0702030302020204" pitchFamily="66" charset="0"/>
            </a:endParaRPr>
          </a:p>
        </p:txBody>
      </p:sp>
      <p:sp>
        <p:nvSpPr>
          <p:cNvPr id="80" name="CuadroTexto 79"/>
          <p:cNvSpPr txBox="1"/>
          <p:nvPr/>
        </p:nvSpPr>
        <p:spPr>
          <a:xfrm>
            <a:off x="2785778" y="6097012"/>
            <a:ext cx="4085568" cy="3046988"/>
          </a:xfrm>
          <a:prstGeom prst="rect">
            <a:avLst/>
          </a:prstGeom>
          <a:noFill/>
          <a:ln w="19050">
            <a:solidFill>
              <a:srgbClr val="33CCFF"/>
            </a:solidFill>
          </a:ln>
        </p:spPr>
        <p:txBody>
          <a:bodyPr wrap="square" rtlCol="0">
            <a:spAutoFit/>
          </a:bodyPr>
          <a:lstStyle/>
          <a:p>
            <a:pPr lvl="0"/>
            <a:r>
              <a:rPr lang="es-MX" sz="1200" dirty="0" smtClean="0">
                <a:solidFill>
                  <a:prstClr val="black"/>
                </a:solidFill>
                <a:latin typeface="Comic Sans MS" panose="030F0702030302020204" pitchFamily="66" charset="0"/>
              </a:rPr>
              <a:t>La intervención docente, </a:t>
            </a:r>
            <a:r>
              <a:rPr lang="es-MX" sz="1200" dirty="0" smtClean="0">
                <a:solidFill>
                  <a:prstClr val="black"/>
                </a:solidFill>
                <a:latin typeface="Comic Sans MS" panose="030F0702030302020204" pitchFamily="66" charset="0"/>
              </a:rPr>
              <a:t>se hizo al brindar algunas palabras clave en los cuestionamientos que se les realizaban a los alumnos para que pudieran comprender y dar una respuesta concretas, de acuerdo con esto </a:t>
            </a:r>
            <a:r>
              <a:rPr lang="pt-BR" sz="1200" dirty="0">
                <a:latin typeface="Comic Sans MS" panose="030F0702030302020204" pitchFamily="66" charset="0"/>
              </a:rPr>
              <a:t>Pedroza Zúñiga, L. H., </a:t>
            </a:r>
            <a:r>
              <a:rPr lang="pt-BR" sz="1200" dirty="0" smtClean="0">
                <a:latin typeface="Comic Sans MS" panose="030F0702030302020204" pitchFamily="66" charset="0"/>
              </a:rPr>
              <a:t>y </a:t>
            </a:r>
            <a:r>
              <a:rPr lang="pt-BR" sz="1200" dirty="0">
                <a:latin typeface="Comic Sans MS" panose="030F0702030302020204" pitchFamily="66" charset="0"/>
              </a:rPr>
              <a:t>Luna, E. </a:t>
            </a:r>
            <a:r>
              <a:rPr lang="es-MX" sz="1200" dirty="0" smtClean="0">
                <a:solidFill>
                  <a:prstClr val="black"/>
                </a:solidFill>
                <a:latin typeface="Comic Sans MS" panose="030F0702030302020204" pitchFamily="66" charset="0"/>
              </a:rPr>
              <a:t>menciona que </a:t>
            </a:r>
            <a:r>
              <a:rPr lang="es-MX" sz="1200" dirty="0" smtClean="0">
                <a:latin typeface="Comic Sans MS" panose="030F0702030302020204" pitchFamily="66" charset="0"/>
              </a:rPr>
              <a:t>es necesario un conocimiento de lo que se enseña, de cómo enseñar y de las características de los aprendices </a:t>
            </a:r>
            <a:r>
              <a:rPr lang="pt-BR" sz="1200" dirty="0" smtClean="0">
                <a:latin typeface="Comic Sans MS" panose="030F0702030302020204" pitchFamily="66" charset="0"/>
              </a:rPr>
              <a:t>(2017)</a:t>
            </a:r>
            <a:r>
              <a:rPr lang="es-MX" sz="1200" dirty="0" smtClean="0">
                <a:latin typeface="Comic Sans MS" panose="030F0702030302020204" pitchFamily="66" charset="0"/>
              </a:rPr>
              <a:t>.</a:t>
            </a: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Se </a:t>
            </a:r>
            <a:r>
              <a:rPr lang="es-MX" sz="1200" dirty="0" smtClean="0">
                <a:solidFill>
                  <a:prstClr val="black"/>
                </a:solidFill>
                <a:latin typeface="Comic Sans MS" panose="030F0702030302020204" pitchFamily="66" charset="0"/>
              </a:rPr>
              <a:t>logró hacer la evaluación, es decir los conocimientos previos del tema </a:t>
            </a:r>
            <a:r>
              <a:rPr lang="es-MX" sz="1200" dirty="0" smtClean="0">
                <a:solidFill>
                  <a:prstClr val="black"/>
                </a:solidFill>
                <a:latin typeface="Comic Sans MS" panose="030F0702030302020204" pitchFamily="66" charset="0"/>
              </a:rPr>
              <a:t>ya que se les pidió de tarea que investigaran sobre la Revolución mexicana y luego se hizo la evaluación al escuchar lo que habían comprendido del tema. Las </a:t>
            </a:r>
            <a:r>
              <a:rPr lang="es-MX" sz="1200" dirty="0" smtClean="0">
                <a:solidFill>
                  <a:prstClr val="black"/>
                </a:solidFill>
                <a:latin typeface="Comic Sans MS" panose="030F0702030302020204" pitchFamily="66" charset="0"/>
              </a:rPr>
              <a:t>consignas estuvieron claras y no hubieron dudas. </a:t>
            </a:r>
            <a:r>
              <a:rPr lang="es-MX" sz="1200" dirty="0" smtClean="0">
                <a:solidFill>
                  <a:prstClr val="black"/>
                </a:solidFill>
                <a:latin typeface="Comic Sans MS" panose="030F0702030302020204" pitchFamily="66" charset="0"/>
              </a:rPr>
              <a:t>En cuanto a la actividad del memorama</a:t>
            </a:r>
            <a:r>
              <a:rPr lang="es-MX" sz="1200" dirty="0" smtClean="0">
                <a:solidFill>
                  <a:prstClr val="black"/>
                </a:solidFill>
                <a:latin typeface="Comic Sans MS" panose="030F0702030302020204" pitchFamily="66" charset="0"/>
              </a:rPr>
              <a:t>, existieron áreas de oportunidad, porque faltó comunicarles las reglas del juego. </a:t>
            </a:r>
            <a:endParaRPr lang="es-MX" sz="1200" dirty="0" smtClean="0">
              <a:solidFill>
                <a:prstClr val="black"/>
              </a:solidFill>
              <a:latin typeface="Comic Sans MS" panose="030F0702030302020204" pitchFamily="66" charset="0"/>
            </a:endParaRPr>
          </a:p>
        </p:txBody>
      </p:sp>
      <p:sp>
        <p:nvSpPr>
          <p:cNvPr id="24" name="CuadroTexto 23"/>
          <p:cNvSpPr txBox="1"/>
          <p:nvPr/>
        </p:nvSpPr>
        <p:spPr>
          <a:xfrm>
            <a:off x="2780391" y="5206398"/>
            <a:ext cx="4090063" cy="646331"/>
          </a:xfrm>
          <a:prstGeom prst="rect">
            <a:avLst/>
          </a:prstGeom>
          <a:noFill/>
          <a:ln w="19050">
            <a:solidFill>
              <a:srgbClr val="00FF00"/>
            </a:solidFill>
          </a:ln>
        </p:spPr>
        <p:txBody>
          <a:bodyPr wrap="square" rtlCol="0">
            <a:spAutoFit/>
          </a:bodyPr>
          <a:lstStyle/>
          <a:p>
            <a:pPr lvl="0"/>
            <a:r>
              <a:rPr lang="es-MX" sz="1200" dirty="0" smtClean="0">
                <a:solidFill>
                  <a:prstClr val="black"/>
                </a:solidFill>
                <a:latin typeface="Comic Sans MS" panose="030F0702030302020204" pitchFamily="66" charset="0"/>
              </a:rPr>
              <a:t>Al momento de que se les cuestionaba algo sobre el tema a alguno de los alumnos, respondían de la manera esperada. </a:t>
            </a:r>
            <a:endParaRPr lang="es-MX" sz="1200" dirty="0">
              <a:solidFill>
                <a:prstClr val="black"/>
              </a:solidFill>
              <a:latin typeface="Comic Sans MS" panose="030F0702030302020204" pitchFamily="66" charset="0"/>
            </a:endParaRPr>
          </a:p>
        </p:txBody>
      </p:sp>
      <p:pic>
        <p:nvPicPr>
          <p:cNvPr id="68" name="Imagen 67"/>
          <p:cNvPicPr>
            <a:picLocks noChangeAspect="1"/>
          </p:cNvPicPr>
          <p:nvPr/>
        </p:nvPicPr>
        <p:blipFill rotWithShape="1">
          <a:blip r:embed="rId5"/>
          <a:srcRect l="30089" t="20006" r="28808" b="42618"/>
          <a:stretch/>
        </p:blipFill>
        <p:spPr>
          <a:xfrm>
            <a:off x="426590" y="1405854"/>
            <a:ext cx="553452" cy="529390"/>
          </a:xfrm>
          <a:prstGeom prst="rect">
            <a:avLst/>
          </a:prstGeom>
        </p:spPr>
      </p:pic>
      <p:sp>
        <p:nvSpPr>
          <p:cNvPr id="82" name="Cinta perforada 81"/>
          <p:cNvSpPr/>
          <p:nvPr/>
        </p:nvSpPr>
        <p:spPr>
          <a:xfrm>
            <a:off x="5340984" y="2635638"/>
            <a:ext cx="716132" cy="419070"/>
          </a:xfrm>
          <a:prstGeom prst="flowChartPunchedTap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Mala</a:t>
            </a:r>
            <a:endParaRPr lang="es-MX" sz="1200" dirty="0">
              <a:solidFill>
                <a:schemeClr val="tx1"/>
              </a:solidFill>
              <a:latin typeface="Comic Sans MS" panose="030F0702030302020204" pitchFamily="66" charset="0"/>
            </a:endParaRPr>
          </a:p>
        </p:txBody>
      </p:sp>
      <p:pic>
        <p:nvPicPr>
          <p:cNvPr id="58" name="Imagen 57"/>
          <p:cNvPicPr>
            <a:picLocks noChangeAspect="1"/>
          </p:cNvPicPr>
          <p:nvPr/>
        </p:nvPicPr>
        <p:blipFill>
          <a:blip r:embed="rId7"/>
          <a:stretch>
            <a:fillRect/>
          </a:stretch>
        </p:blipFill>
        <p:spPr>
          <a:xfrm>
            <a:off x="2516193" y="4607381"/>
            <a:ext cx="249958" cy="243861"/>
          </a:xfrm>
          <a:prstGeom prst="rect">
            <a:avLst/>
          </a:prstGeom>
        </p:spPr>
      </p:pic>
      <p:pic>
        <p:nvPicPr>
          <p:cNvPr id="60" name="Imagen 59"/>
          <p:cNvPicPr>
            <a:picLocks noChangeAspect="1"/>
          </p:cNvPicPr>
          <p:nvPr/>
        </p:nvPicPr>
        <p:blipFill>
          <a:blip r:embed="rId7"/>
          <a:stretch>
            <a:fillRect/>
          </a:stretch>
        </p:blipFill>
        <p:spPr>
          <a:xfrm>
            <a:off x="2524430" y="5258740"/>
            <a:ext cx="249958" cy="243861"/>
          </a:xfrm>
          <a:prstGeom prst="rect">
            <a:avLst/>
          </a:prstGeom>
        </p:spPr>
      </p:pic>
      <p:pic>
        <p:nvPicPr>
          <p:cNvPr id="63" name="Imagen 62"/>
          <p:cNvPicPr>
            <a:picLocks noChangeAspect="1"/>
          </p:cNvPicPr>
          <p:nvPr/>
        </p:nvPicPr>
        <p:blipFill>
          <a:blip r:embed="rId7"/>
          <a:stretch>
            <a:fillRect/>
          </a:stretch>
        </p:blipFill>
        <p:spPr>
          <a:xfrm>
            <a:off x="2523103" y="5542643"/>
            <a:ext cx="249958" cy="243861"/>
          </a:xfrm>
          <a:prstGeom prst="rect">
            <a:avLst/>
          </a:prstGeom>
        </p:spPr>
      </p:pic>
      <p:pic>
        <p:nvPicPr>
          <p:cNvPr id="64" name="Imagen 63"/>
          <p:cNvPicPr>
            <a:picLocks noChangeAspect="1"/>
          </p:cNvPicPr>
          <p:nvPr/>
        </p:nvPicPr>
        <p:blipFill>
          <a:blip r:embed="rId7"/>
          <a:stretch>
            <a:fillRect/>
          </a:stretch>
        </p:blipFill>
        <p:spPr>
          <a:xfrm>
            <a:off x="2528319" y="6232691"/>
            <a:ext cx="249958" cy="243861"/>
          </a:xfrm>
          <a:prstGeom prst="rect">
            <a:avLst/>
          </a:prstGeom>
        </p:spPr>
      </p:pic>
      <p:cxnSp>
        <p:nvCxnSpPr>
          <p:cNvPr id="65" name="Conector recto 64"/>
          <p:cNvCxnSpPr/>
          <p:nvPr/>
        </p:nvCxnSpPr>
        <p:spPr>
          <a:xfrm>
            <a:off x="2522610" y="6937287"/>
            <a:ext cx="264373" cy="0"/>
          </a:xfrm>
          <a:prstGeom prst="line">
            <a:avLst/>
          </a:prstGeom>
          <a:ln w="19050">
            <a:solidFill>
              <a:srgbClr val="00CC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2301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307776"/>
            <a:ext cx="6858000" cy="8836224"/>
          </a:xfrm>
          <a:noFill/>
          <a:ln w="19050">
            <a:solidFill>
              <a:srgbClr val="FF0000"/>
            </a:solidFill>
          </a:ln>
        </p:spPr>
        <p:txBody>
          <a:bodyPr>
            <a:noAutofit/>
          </a:bodyPr>
          <a:lstStyle/>
          <a:p>
            <a:pPr marL="0" indent="0">
              <a:lnSpc>
                <a:spcPct val="150000"/>
              </a:lnSpc>
              <a:spcBef>
                <a:spcPts val="0"/>
              </a:spcBef>
              <a:buNone/>
            </a:pPr>
            <a:r>
              <a:rPr lang="es-MX" sz="1200" dirty="0" smtClean="0">
                <a:latin typeface="Comic Sans MS" panose="030F0702030302020204" pitchFamily="66" charset="0"/>
              </a:rPr>
              <a:t>Al comienzo de la clase, antes de que la maestra me diera la palabra, ella hizo una presentación y aviso a los alumnos que de nuevo estarían trabajando con la maestra practicante, todos afirmaron que me recordaban y que trabajarían muy bien. Posteriormente, se inició con una canción para saludarlos, la cual ya se la sabían y todos estuvieron cantándola y moviendo las partes del cuerpo que se requerían al ritmo de la canción. Incluir las canciones en las clases, es muy importante, ya que la infancia, es el período </a:t>
            </a:r>
            <a:r>
              <a:rPr lang="es-MX" sz="1200" dirty="0">
                <a:latin typeface="Comic Sans MS" panose="030F0702030302020204" pitchFamily="66" charset="0"/>
              </a:rPr>
              <a:t>crítico de la formación humana en todos los órdenes, en donde la aptitud musical comienza a </a:t>
            </a:r>
            <a:r>
              <a:rPr lang="es-MX" sz="1200" dirty="0" smtClean="0">
                <a:latin typeface="Comic Sans MS" panose="030F0702030302020204" pitchFamily="66" charset="0"/>
              </a:rPr>
              <a:t>desarrollarse (</a:t>
            </a:r>
            <a:r>
              <a:rPr lang="es-MX" sz="1200" dirty="0" smtClean="0">
                <a:latin typeface="Comic Sans MS" panose="030F0702030302020204" pitchFamily="66" charset="0"/>
                <a:cs typeface="Arial" panose="020B0604020202020204" pitchFamily="34" charset="0"/>
              </a:rPr>
              <a:t>Benítez</a:t>
            </a:r>
            <a:r>
              <a:rPr lang="es-MX" sz="1200" dirty="0">
                <a:latin typeface="Comic Sans MS" panose="030F0702030302020204" pitchFamily="66" charset="0"/>
                <a:cs typeface="Arial" panose="020B0604020202020204" pitchFamily="34" charset="0"/>
              </a:rPr>
              <a:t>, M. A., </a:t>
            </a:r>
            <a:r>
              <a:rPr lang="es-MX" sz="1200" dirty="0" err="1">
                <a:latin typeface="Comic Sans MS" panose="030F0702030302020204" pitchFamily="66" charset="0"/>
                <a:cs typeface="Arial" panose="020B0604020202020204" pitchFamily="34" charset="0"/>
              </a:rPr>
              <a:t>Abrahan</a:t>
            </a:r>
            <a:r>
              <a:rPr lang="es-MX" sz="1200" dirty="0">
                <a:latin typeface="Comic Sans MS" panose="030F0702030302020204" pitchFamily="66" charset="0"/>
                <a:cs typeface="Arial" panose="020B0604020202020204" pitchFamily="34" charset="0"/>
              </a:rPr>
              <a:t>, V. M. D., </a:t>
            </a:r>
            <a:r>
              <a:rPr lang="es-MX" sz="1200" dirty="0" smtClean="0">
                <a:latin typeface="Comic Sans MS" panose="030F0702030302020204" pitchFamily="66" charset="0"/>
                <a:cs typeface="Arial" panose="020B0604020202020204" pitchFamily="34" charset="0"/>
              </a:rPr>
              <a:t>y </a:t>
            </a:r>
            <a:r>
              <a:rPr lang="es-MX" sz="1200" dirty="0" err="1">
                <a:latin typeface="Comic Sans MS" panose="030F0702030302020204" pitchFamily="66" charset="0"/>
                <a:cs typeface="Arial" panose="020B0604020202020204" pitchFamily="34" charset="0"/>
              </a:rPr>
              <a:t>Justel</a:t>
            </a:r>
            <a:r>
              <a:rPr lang="es-MX" sz="1200" dirty="0">
                <a:latin typeface="Comic Sans MS" panose="030F0702030302020204" pitchFamily="66" charset="0"/>
                <a:cs typeface="Arial" panose="020B0604020202020204" pitchFamily="34" charset="0"/>
              </a:rPr>
              <a:t>, N. </a:t>
            </a:r>
            <a:r>
              <a:rPr lang="es-MX" sz="1200" dirty="0" smtClean="0">
                <a:latin typeface="Comic Sans MS" panose="030F0702030302020204" pitchFamily="66" charset="0"/>
                <a:cs typeface="Arial" panose="020B0604020202020204" pitchFamily="34" charset="0"/>
              </a:rPr>
              <a:t>R., 2017, p. 62). </a:t>
            </a:r>
            <a:endParaRPr lang="es-MX" sz="1200" dirty="0" smtClean="0">
              <a:latin typeface="Comic Sans MS" panose="030F0702030302020204" pitchFamily="66" charset="0"/>
            </a:endParaRPr>
          </a:p>
          <a:p>
            <a:pPr marL="0" indent="0">
              <a:lnSpc>
                <a:spcPct val="150000"/>
              </a:lnSpc>
              <a:spcBef>
                <a:spcPts val="0"/>
              </a:spcBef>
              <a:buNone/>
            </a:pPr>
            <a:r>
              <a:rPr lang="es-MX" sz="1200" dirty="0" smtClean="0">
                <a:latin typeface="Comic Sans MS" panose="030F0702030302020204" pitchFamily="66" charset="0"/>
              </a:rPr>
              <a:t>Al termino del saludo, se les cuestionó a los alumnos sobre los saberes previos o lo que investigaron de la Revolución mexicana, expresando los daros más importantes como la fecha en que se celebra y mencionando algunos nombres de los personajes de la Revolución. </a:t>
            </a:r>
          </a:p>
          <a:p>
            <a:pPr marL="0" indent="0">
              <a:lnSpc>
                <a:spcPct val="150000"/>
              </a:lnSpc>
              <a:spcBef>
                <a:spcPts val="0"/>
              </a:spcBef>
              <a:buNone/>
            </a:pPr>
            <a:r>
              <a:rPr lang="es-MX" sz="1200" dirty="0" smtClean="0">
                <a:latin typeface="Comic Sans MS" panose="030F0702030302020204" pitchFamily="66" charset="0"/>
              </a:rPr>
              <a:t>Luego se les contó la historia de la Revolución mexicana, adaptada a la edad de los alumnos y en el formato de un cuento, para que la explicación fuera fácil y los niños y niñas comprendieran los hechos de esta lucha contra el gobierno de Porfirio Díaz, esta adaptación era necesaria hacerla, pues el cuento en </a:t>
            </a:r>
            <a:r>
              <a:rPr lang="es-MX" sz="1200" dirty="0">
                <a:latin typeface="Comic Sans MS" panose="030F0702030302020204" pitchFamily="66" charset="0"/>
              </a:rPr>
              <a:t>la vida de </a:t>
            </a:r>
            <a:r>
              <a:rPr lang="es-MX" sz="1200" dirty="0" smtClean="0">
                <a:latin typeface="Comic Sans MS" panose="030F0702030302020204" pitchFamily="66" charset="0"/>
              </a:rPr>
              <a:t>los niños estimula </a:t>
            </a:r>
            <a:r>
              <a:rPr lang="es-MX" sz="1200" dirty="0">
                <a:latin typeface="Comic Sans MS" panose="030F0702030302020204" pitchFamily="66" charset="0"/>
              </a:rPr>
              <a:t>la fantasía y la imaginación</a:t>
            </a:r>
            <a:r>
              <a:rPr lang="es-MX" sz="1200" dirty="0" smtClean="0">
                <a:latin typeface="Comic Sans MS" panose="030F0702030302020204" pitchFamily="66" charset="0"/>
              </a:rPr>
              <a:t>, en este caso al imaginarse la época de 1910, donde sucedieron todos estos hechos, además </a:t>
            </a:r>
            <a:r>
              <a:rPr lang="es-MX" sz="1200" dirty="0">
                <a:latin typeface="Comic Sans MS" panose="030F0702030302020204" pitchFamily="66" charset="0"/>
              </a:rPr>
              <a:t>abre posibilidades que aumentan su pequeña experiencia, permitiéndoles así comprender cada uno de los textos que leen ya sea a través de imágenes o cuentos leídos que son de fácil interpretación para </a:t>
            </a:r>
            <a:r>
              <a:rPr lang="es-MX" sz="1200" dirty="0" smtClean="0">
                <a:latin typeface="Comic Sans MS" panose="030F0702030302020204" pitchFamily="66" charset="0"/>
              </a:rPr>
              <a:t>ellos (</a:t>
            </a:r>
            <a:r>
              <a:rPr lang="es-MX" sz="1200" dirty="0" smtClean="0">
                <a:latin typeface="Comic Sans MS" panose="030F0702030302020204" pitchFamily="66" charset="0"/>
                <a:cs typeface="Arial" panose="020B0604020202020204" pitchFamily="34" charset="0"/>
              </a:rPr>
              <a:t>Aguilar </a:t>
            </a:r>
            <a:r>
              <a:rPr lang="es-MX" sz="1200" dirty="0">
                <a:latin typeface="Comic Sans MS" panose="030F0702030302020204" pitchFamily="66" charset="0"/>
                <a:cs typeface="Arial" panose="020B0604020202020204" pitchFamily="34" charset="0"/>
              </a:rPr>
              <a:t>Pomares, X, </a:t>
            </a:r>
            <a:r>
              <a:rPr lang="es-MX" sz="1200" dirty="0" err="1">
                <a:latin typeface="Comic Sans MS" panose="030F0702030302020204" pitchFamily="66" charset="0"/>
                <a:cs typeface="Arial" panose="020B0604020202020204" pitchFamily="34" charset="0"/>
              </a:rPr>
              <a:t>Cañate</a:t>
            </a:r>
            <a:r>
              <a:rPr lang="es-MX" sz="1200" dirty="0">
                <a:latin typeface="Comic Sans MS" panose="030F0702030302020204" pitchFamily="66" charset="0"/>
                <a:cs typeface="Arial" panose="020B0604020202020204" pitchFamily="34" charset="0"/>
              </a:rPr>
              <a:t> Álvarez, S y Ruiz Chávez, </a:t>
            </a:r>
            <a:r>
              <a:rPr lang="es-MX" sz="1200" dirty="0" smtClean="0">
                <a:latin typeface="Comic Sans MS" panose="030F0702030302020204" pitchFamily="66" charset="0"/>
                <a:cs typeface="Arial" panose="020B0604020202020204" pitchFamily="34" charset="0"/>
              </a:rPr>
              <a:t>Y., 2015, p. 36). Al final del cuento, se les hizo preguntas de lo que se les había contado sobre la historia de la Revolución mexicana, ellos respondieron acertadamente a cada uno de las preguntas; se les pidió que participaran levantando la mano y hubo buena respuesta por parte de todos. </a:t>
            </a:r>
            <a:endParaRPr lang="es-MX" sz="1200" dirty="0" smtClean="0">
              <a:latin typeface="Comic Sans MS" panose="030F0702030302020204" pitchFamily="66" charset="0"/>
            </a:endParaRPr>
          </a:p>
          <a:p>
            <a:pPr marL="0" indent="0">
              <a:lnSpc>
                <a:spcPct val="150000"/>
              </a:lnSpc>
              <a:spcBef>
                <a:spcPts val="0"/>
              </a:spcBef>
              <a:buNone/>
            </a:pPr>
            <a:r>
              <a:rPr lang="es-MX" sz="1200" b="1" dirty="0" smtClean="0">
                <a:latin typeface="Comic Sans MS" panose="030F0702030302020204" pitchFamily="66" charset="0"/>
              </a:rPr>
              <a:t>Debilidades </a:t>
            </a:r>
          </a:p>
          <a:p>
            <a:pPr marL="0" indent="0">
              <a:lnSpc>
                <a:spcPct val="150000"/>
              </a:lnSpc>
              <a:spcBef>
                <a:spcPts val="0"/>
              </a:spcBef>
              <a:buNone/>
            </a:pPr>
            <a:r>
              <a:rPr lang="es-MX" sz="1200" dirty="0" smtClean="0">
                <a:latin typeface="Comic Sans MS" panose="030F0702030302020204" pitchFamily="66" charset="0"/>
              </a:rPr>
              <a:t>En la actividad del </a:t>
            </a:r>
            <a:r>
              <a:rPr lang="es-MX" sz="1200" dirty="0">
                <a:latin typeface="Comic Sans MS" panose="030F0702030302020204" pitchFamily="66" charset="0"/>
              </a:rPr>
              <a:t>memorama de los personajes de la revolución mexicana (</a:t>
            </a:r>
            <a:r>
              <a:rPr lang="es-MX" sz="1200" dirty="0" smtClean="0">
                <a:latin typeface="Comic Sans MS" panose="030F0702030302020204" pitchFamily="66" charset="0"/>
              </a:rPr>
              <a:t>de cierre) existieron una serie de debilidades, ya que no se les explicó las reglas del juego y no se encontró la opción para que los alumnos desde su pantalla pudieran voltear las cartas del memorama que quisieran voltear, sin embargo existió el apoyo de la maestra titular, marcando las tarjetas con números por la parte trasera, para que los alumnos se basaran con los números y seleccionar las dos tarjetas que desearan voltear.</a:t>
            </a:r>
            <a:endParaRPr lang="es-MX" sz="1200" dirty="0" smtClean="0">
              <a:latin typeface="Comic Sans MS" panose="030F0702030302020204" pitchFamily="66" charset="0"/>
            </a:endParaRPr>
          </a:p>
        </p:txBody>
      </p:sp>
      <p:sp>
        <p:nvSpPr>
          <p:cNvPr id="4" name="CuadroTexto 3"/>
          <p:cNvSpPr txBox="1"/>
          <p:nvPr/>
        </p:nvSpPr>
        <p:spPr>
          <a:xfrm>
            <a:off x="-6578" y="0"/>
            <a:ext cx="6864578" cy="307777"/>
          </a:xfrm>
          <a:prstGeom prst="rect">
            <a:avLst/>
          </a:prstGeom>
          <a:solidFill>
            <a:srgbClr val="FF0000"/>
          </a:solidFill>
        </p:spPr>
        <p:txBody>
          <a:bodyPr wrap="square" rtlCol="0">
            <a:spAutoFit/>
          </a:bodyPr>
          <a:lstStyle/>
          <a:p>
            <a:pPr algn="ctr"/>
            <a:r>
              <a:rPr lang="es-MX" sz="1400" dirty="0" smtClean="0">
                <a:solidFill>
                  <a:schemeClr val="bg1"/>
                </a:solidFill>
                <a:latin typeface="Comic Sans MS" panose="030F0702030302020204" pitchFamily="66" charset="0"/>
              </a:rPr>
              <a:t>Descripción de la jornada de práctica (Dificultades y fortalezas)</a:t>
            </a:r>
            <a:endParaRPr lang="es-MX" sz="1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818208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7039" y="1124909"/>
            <a:ext cx="5915025" cy="332102"/>
          </a:xfrm>
        </p:spPr>
        <p:txBody>
          <a:bodyPr>
            <a:normAutofit fontScale="92500" lnSpcReduction="10000"/>
          </a:bodyPr>
          <a:lstStyle/>
          <a:p>
            <a:pPr marL="0" indent="0">
              <a:buNone/>
            </a:pPr>
            <a:r>
              <a:rPr lang="es-MX" dirty="0" smtClean="0">
                <a:latin typeface="Arial" panose="020B0604020202020204" pitchFamily="34" charset="0"/>
                <a:cs typeface="Arial" panose="020B0604020202020204" pitchFamily="34" charset="0"/>
              </a:rPr>
              <a:t>Referencias bibliográficas </a:t>
            </a:r>
          </a:p>
          <a:p>
            <a:pPr marL="0" indent="0">
              <a:buNone/>
            </a:pPr>
            <a:endParaRPr lang="es-MX" dirty="0"/>
          </a:p>
        </p:txBody>
      </p:sp>
      <p:sp>
        <p:nvSpPr>
          <p:cNvPr id="5" name="Rectángulo 4"/>
          <p:cNvSpPr/>
          <p:nvPr/>
        </p:nvSpPr>
        <p:spPr>
          <a:xfrm>
            <a:off x="197039" y="1457011"/>
            <a:ext cx="5966106" cy="5037276"/>
          </a:xfrm>
          <a:prstGeom prst="rect">
            <a:avLst/>
          </a:prstGeom>
        </p:spPr>
        <p:txBody>
          <a:bodyPr wrap="square">
            <a:spAutoFit/>
          </a:bodyPr>
          <a:lstStyle/>
          <a:p>
            <a:pPr marL="457200" indent="-457200">
              <a:lnSpc>
                <a:spcPct val="200000"/>
              </a:lnSpc>
              <a:spcAft>
                <a:spcPts val="800"/>
              </a:spcAft>
            </a:pPr>
            <a:r>
              <a:rPr lang="es-MX" sz="1200" dirty="0" smtClean="0">
                <a:effectLst/>
                <a:latin typeface="Arial" panose="020B0604020202020204" pitchFamily="34" charset="0"/>
                <a:ea typeface="Calibri" panose="020F0502020204030204" pitchFamily="34" charset="0"/>
                <a:cs typeface="Arial" panose="020B0604020202020204" pitchFamily="34" charset="0"/>
              </a:rPr>
              <a:t>Pedroza Zúñiga, L. H., &amp; Luna, E. (2017). Desarrollo y validación de un instrumento para evaluar la práctica docente en educación preescolar. Revista Iberoamericana de Evaluación Educativa.</a:t>
            </a:r>
          </a:p>
          <a:p>
            <a:pPr marL="457200" indent="-457200">
              <a:lnSpc>
                <a:spcPct val="200000"/>
              </a:lnSpc>
              <a:spcAft>
                <a:spcPts val="800"/>
              </a:spcAft>
            </a:pPr>
            <a:r>
              <a:rPr lang="es-MX" sz="1200" dirty="0">
                <a:latin typeface="Arial" panose="020B0604020202020204" pitchFamily="34" charset="0"/>
                <a:cs typeface="Arial" panose="020B0604020202020204" pitchFamily="34" charset="0"/>
              </a:rPr>
              <a:t>Aguilar Pomares, X, </a:t>
            </a:r>
            <a:r>
              <a:rPr lang="es-MX" sz="1200" dirty="0" err="1">
                <a:latin typeface="Arial" panose="020B0604020202020204" pitchFamily="34" charset="0"/>
                <a:cs typeface="Arial" panose="020B0604020202020204" pitchFamily="34" charset="0"/>
              </a:rPr>
              <a:t>Cañate</a:t>
            </a:r>
            <a:r>
              <a:rPr lang="es-MX" sz="1200" dirty="0">
                <a:latin typeface="Arial" panose="020B0604020202020204" pitchFamily="34" charset="0"/>
                <a:cs typeface="Arial" panose="020B0604020202020204" pitchFamily="34" charset="0"/>
              </a:rPr>
              <a:t> Álvarez, S y Ruiz Chávez, Y. (2015.). </a:t>
            </a:r>
            <a:r>
              <a:rPr lang="es-MX" sz="1200" i="1" dirty="0">
                <a:latin typeface="Arial" panose="020B0604020202020204" pitchFamily="34" charset="0"/>
                <a:cs typeface="Arial" panose="020B0604020202020204" pitchFamily="34" charset="0"/>
              </a:rPr>
              <a:t>El cuento: Herramienta para el aprendizaje de la comprensión lectora en preescolar y básica primaria. </a:t>
            </a:r>
            <a:r>
              <a:rPr lang="es-MX" sz="1200" dirty="0">
                <a:latin typeface="Arial" panose="020B0604020202020204" pitchFamily="34" charset="0"/>
                <a:cs typeface="Arial" panose="020B0604020202020204" pitchFamily="34" charset="0"/>
              </a:rPr>
              <a:t>Universidad de Cartagena</a:t>
            </a:r>
            <a:r>
              <a:rPr lang="es-MX" sz="1200" dirty="0" smtClean="0">
                <a:latin typeface="Arial" panose="020B0604020202020204" pitchFamily="34" charset="0"/>
                <a:cs typeface="Arial" panose="020B0604020202020204" pitchFamily="34" charset="0"/>
              </a:rPr>
              <a:t>.</a:t>
            </a:r>
          </a:p>
          <a:p>
            <a:pPr marL="457200" indent="-457200">
              <a:lnSpc>
                <a:spcPct val="200000"/>
              </a:lnSpc>
              <a:spcAft>
                <a:spcPts val="800"/>
              </a:spcAft>
            </a:pPr>
            <a:r>
              <a:rPr lang="es-MX" sz="1200" dirty="0">
                <a:latin typeface="Arial" panose="020B0604020202020204" pitchFamily="34" charset="0"/>
                <a:cs typeface="Arial" panose="020B0604020202020204" pitchFamily="34" charset="0"/>
              </a:rPr>
              <a:t>Benítez, M. A., </a:t>
            </a:r>
            <a:r>
              <a:rPr lang="es-MX" sz="1200" dirty="0" err="1">
                <a:latin typeface="Arial" panose="020B0604020202020204" pitchFamily="34" charset="0"/>
                <a:cs typeface="Arial" panose="020B0604020202020204" pitchFamily="34" charset="0"/>
              </a:rPr>
              <a:t>Abrahan</a:t>
            </a:r>
            <a:r>
              <a:rPr lang="es-MX" sz="1200" dirty="0">
                <a:latin typeface="Arial" panose="020B0604020202020204" pitchFamily="34" charset="0"/>
                <a:cs typeface="Arial" panose="020B0604020202020204" pitchFamily="34" charset="0"/>
              </a:rPr>
              <a:t>, V. M. D., &amp; </a:t>
            </a:r>
            <a:r>
              <a:rPr lang="es-MX" sz="1200" dirty="0" err="1">
                <a:latin typeface="Arial" panose="020B0604020202020204" pitchFamily="34" charset="0"/>
                <a:cs typeface="Arial" panose="020B0604020202020204" pitchFamily="34" charset="0"/>
              </a:rPr>
              <a:t>Justel</a:t>
            </a:r>
            <a:r>
              <a:rPr lang="es-MX" sz="1200" dirty="0">
                <a:latin typeface="Arial" panose="020B0604020202020204" pitchFamily="34" charset="0"/>
                <a:cs typeface="Arial" panose="020B0604020202020204" pitchFamily="34" charset="0"/>
              </a:rPr>
              <a:t>, N. R. (2017). Beneficios del entrenamiento musical en el desarrollo infantil: una revisión sistemática. </a:t>
            </a:r>
            <a:r>
              <a:rPr lang="es-MX" sz="1200" i="1" dirty="0">
                <a:latin typeface="Arial" panose="020B0604020202020204" pitchFamily="34" charset="0"/>
                <a:cs typeface="Arial" panose="020B0604020202020204" pitchFamily="34" charset="0"/>
              </a:rPr>
              <a:t>Revista internacional de educación musical</a:t>
            </a:r>
            <a:r>
              <a:rPr lang="es-MX" sz="1200" dirty="0">
                <a:latin typeface="Arial" panose="020B0604020202020204" pitchFamily="34" charset="0"/>
                <a:cs typeface="Arial" panose="020B0604020202020204" pitchFamily="34" charset="0"/>
              </a:rPr>
              <a:t>, (5), 61-69.</a:t>
            </a:r>
            <a:endParaRPr lang="es-MX" sz="1200" dirty="0" smtClean="0">
              <a:effectLst/>
              <a:latin typeface="Arial" panose="020B0604020202020204" pitchFamily="34" charset="0"/>
              <a:ea typeface="Calibri" panose="020F0502020204030204" pitchFamily="34" charset="0"/>
              <a:cs typeface="Arial" panose="020B0604020202020204" pitchFamily="34" charset="0"/>
            </a:endParaRPr>
          </a:p>
          <a:p>
            <a:pPr marL="457200" indent="-457200">
              <a:lnSpc>
                <a:spcPct val="200000"/>
              </a:lnSpc>
              <a:spcAft>
                <a:spcPts val="800"/>
              </a:spcAft>
            </a:pPr>
            <a:endParaRPr lang="es-MX" sz="1200" dirty="0" smtClean="0">
              <a:effectLst/>
              <a:latin typeface="Arial" panose="020B0604020202020204" pitchFamily="34" charset="0"/>
              <a:ea typeface="Calibri" panose="020F0502020204030204" pitchFamily="34" charset="0"/>
              <a:cs typeface="Arial" panose="020B0604020202020204" pitchFamily="34" charset="0"/>
            </a:endParaRPr>
          </a:p>
          <a:p>
            <a:pPr marL="457200" indent="-457200">
              <a:lnSpc>
                <a:spcPct val="200000"/>
              </a:lnSpc>
              <a:spcAft>
                <a:spcPts val="800"/>
              </a:spcAft>
            </a:pPr>
            <a:endParaRPr lang="es-MX" sz="1200" dirty="0" smtClean="0">
              <a:effectLst/>
              <a:latin typeface="Arial" panose="020B0604020202020204" pitchFamily="34" charset="0"/>
              <a:ea typeface="Calibri" panose="020F0502020204030204" pitchFamily="34" charset="0"/>
              <a:cs typeface="Arial" panose="020B0604020202020204" pitchFamily="34" charset="0"/>
            </a:endParaRPr>
          </a:p>
          <a:p>
            <a:pPr marL="450215" indent="-450215">
              <a:lnSpc>
                <a:spcPct val="200000"/>
              </a:lnSpc>
              <a:spcAft>
                <a:spcPts val="800"/>
              </a:spcAft>
            </a:pPr>
            <a:endParaRPr lang="es-MX" sz="1200" dirty="0" smtClean="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8363938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175</TotalTime>
  <Words>1194</Words>
  <Application>Microsoft Office PowerPoint</Application>
  <PresentationFormat>Carta (216 x 279 mm)</PresentationFormat>
  <Paragraphs>82</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Bahamas Pragmatica</vt:lpstr>
      <vt:lpstr>Calibri</vt:lpstr>
      <vt:lpstr>Calibri Light</vt:lpstr>
      <vt:lpstr>Comic Sans MS</vt:lpstr>
      <vt:lpstr>Tema de Office</vt:lpstr>
      <vt:lpstr>Escuela Normal de Educación Preescolar ciclo escolar 2020 – 2021  </vt:lpstr>
      <vt:lpstr>ESCUELA NORMAL DE EDUCACIÓN PREESCOLAR Ciclo escolar 2021-2022</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ciclo escolar 2020 – 2021  </dc:title>
  <dc:creator>HP</dc:creator>
  <cp:lastModifiedBy>HP</cp:lastModifiedBy>
  <cp:revision>10</cp:revision>
  <dcterms:created xsi:type="dcterms:W3CDTF">2021-11-17T02:48:48Z</dcterms:created>
  <dcterms:modified xsi:type="dcterms:W3CDTF">2021-11-17T05:44:44Z</dcterms:modified>
</cp:coreProperties>
</file>