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2D66B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6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1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2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18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2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06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8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55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06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05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4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A6B4-BF77-4DE0-9CB8-8BA05388ECC2}" type="datetimeFigureOut">
              <a:rPr lang="es-MX" smtClean="0"/>
              <a:t>18/11/2021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49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object 2">
            <a:extLst>
              <a:ext uri="{FF2B5EF4-FFF2-40B4-BE49-F238E27FC236}">
                <a16:creationId xmlns:a16="http://schemas.microsoft.com/office/drawing/2014/main" id="{69E5342A-FD7E-470F-9F96-60471177C812}"/>
              </a:ext>
            </a:extLst>
          </p:cNvPr>
          <p:cNvGrpSpPr/>
          <p:nvPr/>
        </p:nvGrpSpPr>
        <p:grpSpPr>
          <a:xfrm rot="10800000">
            <a:off x="-13608" y="7843064"/>
            <a:ext cx="6884313" cy="1059815"/>
            <a:chOff x="-6350" y="203961"/>
            <a:chExt cx="6870700" cy="1059815"/>
          </a:xfrm>
        </p:grpSpPr>
        <p:sp>
          <p:nvSpPr>
            <p:cNvPr id="16" name="object 3">
              <a:extLst>
                <a:ext uri="{FF2B5EF4-FFF2-40B4-BE49-F238E27FC236}">
                  <a16:creationId xmlns:a16="http://schemas.microsoft.com/office/drawing/2014/main" id="{7A36F2FA-5150-4E9F-896B-55C7C59ACA57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>
              <a:extLst>
                <a:ext uri="{FF2B5EF4-FFF2-40B4-BE49-F238E27FC236}">
                  <a16:creationId xmlns:a16="http://schemas.microsoft.com/office/drawing/2014/main" id="{7B686EAE-D205-4A77-9270-8C9CB455AC42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699">
              <a:solidFill>
                <a:srgbClr val="FF66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5">
            <a:extLst>
              <a:ext uri="{FF2B5EF4-FFF2-40B4-BE49-F238E27FC236}">
                <a16:creationId xmlns:a16="http://schemas.microsoft.com/office/drawing/2014/main" id="{4907A4F8-FD34-43C0-89F4-14DD414E66A4}"/>
              </a:ext>
            </a:extLst>
          </p:cNvPr>
          <p:cNvGrpSpPr/>
          <p:nvPr/>
        </p:nvGrpSpPr>
        <p:grpSpPr>
          <a:xfrm rot="10800000">
            <a:off x="0" y="6519454"/>
            <a:ext cx="6870700" cy="1061720"/>
            <a:chOff x="-6350" y="1479550"/>
            <a:chExt cx="6870700" cy="1061720"/>
          </a:xfrm>
        </p:grpSpPr>
        <p:sp>
          <p:nvSpPr>
            <p:cNvPr id="19" name="object 6">
              <a:extLst>
                <a:ext uri="{FF2B5EF4-FFF2-40B4-BE49-F238E27FC236}">
                  <a16:creationId xmlns:a16="http://schemas.microsoft.com/office/drawing/2014/main" id="{D150CA0B-55D6-45C3-A3F6-61FCDC779DB8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1"/>
                  </a:lnTo>
                  <a:lnTo>
                    <a:pt x="6858000" y="1048511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7">
              <a:extLst>
                <a:ext uri="{FF2B5EF4-FFF2-40B4-BE49-F238E27FC236}">
                  <a16:creationId xmlns:a16="http://schemas.microsoft.com/office/drawing/2014/main" id="{6492E0B7-B22E-4EAB-9602-A9D35BF5A486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1"/>
                  </a:moveTo>
                  <a:lnTo>
                    <a:pt x="6858000" y="1048511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1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8">
            <a:extLst>
              <a:ext uri="{FF2B5EF4-FFF2-40B4-BE49-F238E27FC236}">
                <a16:creationId xmlns:a16="http://schemas.microsoft.com/office/drawing/2014/main" id="{763B3C6D-D7CF-4D96-85AE-FCC0A43A890C}"/>
              </a:ext>
            </a:extLst>
          </p:cNvPr>
          <p:cNvGrpSpPr/>
          <p:nvPr/>
        </p:nvGrpSpPr>
        <p:grpSpPr>
          <a:xfrm rot="10800000">
            <a:off x="-6350" y="5283746"/>
            <a:ext cx="6870700" cy="1061720"/>
            <a:chOff x="-6350" y="2736850"/>
            <a:chExt cx="6870700" cy="1061720"/>
          </a:xfrm>
        </p:grpSpPr>
        <p:sp>
          <p:nvSpPr>
            <p:cNvPr id="22" name="object 9">
              <a:extLst>
                <a:ext uri="{FF2B5EF4-FFF2-40B4-BE49-F238E27FC236}">
                  <a16:creationId xmlns:a16="http://schemas.microsoft.com/office/drawing/2014/main" id="{BC800AA3-90D5-4AC5-949A-ED5F120E1772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0">
              <a:extLst>
                <a:ext uri="{FF2B5EF4-FFF2-40B4-BE49-F238E27FC236}">
                  <a16:creationId xmlns:a16="http://schemas.microsoft.com/office/drawing/2014/main" id="{A9A6561A-56EE-4360-AE75-D4636A89AD44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11">
            <a:extLst>
              <a:ext uri="{FF2B5EF4-FFF2-40B4-BE49-F238E27FC236}">
                <a16:creationId xmlns:a16="http://schemas.microsoft.com/office/drawing/2014/main" id="{F1C2DA31-EDC6-410A-BBB8-2BD53E24E865}"/>
              </a:ext>
            </a:extLst>
          </p:cNvPr>
          <p:cNvGrpSpPr/>
          <p:nvPr/>
        </p:nvGrpSpPr>
        <p:grpSpPr>
          <a:xfrm rot="10800000">
            <a:off x="-6350" y="3949464"/>
            <a:ext cx="6870700" cy="1059815"/>
            <a:chOff x="-6350" y="4013961"/>
            <a:chExt cx="6870700" cy="1059815"/>
          </a:xfrm>
        </p:grpSpPr>
        <p:sp>
          <p:nvSpPr>
            <p:cNvPr id="25" name="object 12">
              <a:extLst>
                <a:ext uri="{FF2B5EF4-FFF2-40B4-BE49-F238E27FC236}">
                  <a16:creationId xmlns:a16="http://schemas.microsoft.com/office/drawing/2014/main" id="{A1C56EE0-65C2-491E-BE52-1950635C1B29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99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3">
              <a:extLst>
                <a:ext uri="{FF2B5EF4-FFF2-40B4-BE49-F238E27FC236}">
                  <a16:creationId xmlns:a16="http://schemas.microsoft.com/office/drawing/2014/main" id="{26E0AC00-2FA6-4B37-8B9D-F1D60D7F6DA0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700">
              <a:solidFill>
                <a:srgbClr val="99FF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14">
            <a:extLst>
              <a:ext uri="{FF2B5EF4-FFF2-40B4-BE49-F238E27FC236}">
                <a16:creationId xmlns:a16="http://schemas.microsoft.com/office/drawing/2014/main" id="{ADDEC373-10D3-42E1-B1C4-17869C8A7B5C}"/>
              </a:ext>
            </a:extLst>
          </p:cNvPr>
          <p:cNvGrpSpPr/>
          <p:nvPr/>
        </p:nvGrpSpPr>
        <p:grpSpPr>
          <a:xfrm rot="10800000">
            <a:off x="-19957" y="2706668"/>
            <a:ext cx="6870700" cy="1061720"/>
            <a:chOff x="-6350" y="5289550"/>
            <a:chExt cx="6870700" cy="1061720"/>
          </a:xfrm>
        </p:grpSpPr>
        <p:sp>
          <p:nvSpPr>
            <p:cNvPr id="28" name="object 15">
              <a:extLst>
                <a:ext uri="{FF2B5EF4-FFF2-40B4-BE49-F238E27FC236}">
                  <a16:creationId xmlns:a16="http://schemas.microsoft.com/office/drawing/2014/main" id="{706F4C89-F6F7-4E49-AFEE-AA3D5C5498D8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:a16="http://schemas.microsoft.com/office/drawing/2014/main" id="{FA9E874D-1EAD-450F-90D3-E35723C07209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17">
            <a:extLst>
              <a:ext uri="{FF2B5EF4-FFF2-40B4-BE49-F238E27FC236}">
                <a16:creationId xmlns:a16="http://schemas.microsoft.com/office/drawing/2014/main" id="{B8D26E35-9C25-4C7B-ACDE-60B05B3AA479}"/>
              </a:ext>
            </a:extLst>
          </p:cNvPr>
          <p:cNvGrpSpPr/>
          <p:nvPr/>
        </p:nvGrpSpPr>
        <p:grpSpPr>
          <a:xfrm rot="10800000">
            <a:off x="-12700" y="1438547"/>
            <a:ext cx="6870700" cy="1061720"/>
            <a:chOff x="-6350" y="6546850"/>
            <a:chExt cx="6870700" cy="1061720"/>
          </a:xfrm>
        </p:grpSpPr>
        <p:sp>
          <p:nvSpPr>
            <p:cNvPr id="31" name="object 18">
              <a:extLst>
                <a:ext uri="{FF2B5EF4-FFF2-40B4-BE49-F238E27FC236}">
                  <a16:creationId xmlns:a16="http://schemas.microsoft.com/office/drawing/2014/main" id="{2E92675C-D166-47C4-8F8B-3CF2E07B6C54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9">
              <a:extLst>
                <a:ext uri="{FF2B5EF4-FFF2-40B4-BE49-F238E27FC236}">
                  <a16:creationId xmlns:a16="http://schemas.microsoft.com/office/drawing/2014/main" id="{536657E5-F575-4D47-A222-4039361B4D71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20">
            <a:extLst>
              <a:ext uri="{FF2B5EF4-FFF2-40B4-BE49-F238E27FC236}">
                <a16:creationId xmlns:a16="http://schemas.microsoft.com/office/drawing/2014/main" id="{43DD82DA-8C05-45FB-AA5D-A21F92A38925}"/>
              </a:ext>
            </a:extLst>
          </p:cNvPr>
          <p:cNvGrpSpPr/>
          <p:nvPr/>
        </p:nvGrpSpPr>
        <p:grpSpPr>
          <a:xfrm rot="10800000">
            <a:off x="12700" y="197901"/>
            <a:ext cx="6864350" cy="1061720"/>
            <a:chOff x="-6350" y="7842250"/>
            <a:chExt cx="6870700" cy="1061720"/>
          </a:xfrm>
        </p:grpSpPr>
        <p:sp>
          <p:nvSpPr>
            <p:cNvPr id="34" name="object 21">
              <a:extLst>
                <a:ext uri="{FF2B5EF4-FFF2-40B4-BE49-F238E27FC236}">
                  <a16:creationId xmlns:a16="http://schemas.microsoft.com/office/drawing/2014/main" id="{15DD96D7-E4DE-44DB-9C65-130BEFC97F36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CC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2">
              <a:extLst>
                <a:ext uri="{FF2B5EF4-FFF2-40B4-BE49-F238E27FC236}">
                  <a16:creationId xmlns:a16="http://schemas.microsoft.com/office/drawing/2014/main" id="{ED63F1F5-B1CD-4C28-B48C-3D0DFA87B49C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CC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2B4BD9D-DE34-4FA7-B1B5-D66F8FCE6DBC}"/>
              </a:ext>
            </a:extLst>
          </p:cNvPr>
          <p:cNvSpPr/>
          <p:nvPr/>
        </p:nvSpPr>
        <p:spPr>
          <a:xfrm>
            <a:off x="260713" y="2680605"/>
            <a:ext cx="6309360" cy="6062530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pic>
        <p:nvPicPr>
          <p:cNvPr id="13" name="Picture 2" descr="Toy Story 4 – LINE Stickers | LINE STORE">
            <a:extLst>
              <a:ext uri="{FF2B5EF4-FFF2-40B4-BE49-F238E27FC236}">
                <a16:creationId xmlns:a16="http://schemas.microsoft.com/office/drawing/2014/main" id="{BBD3B086-C545-4ED4-AAA2-279C6FE53D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7" b="8013"/>
          <a:stretch/>
        </p:blipFill>
        <p:spPr bwMode="auto">
          <a:xfrm>
            <a:off x="723900" y="27143"/>
            <a:ext cx="5115094" cy="432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68D721-87A5-4DEC-AF7E-656D826B332D}"/>
              </a:ext>
            </a:extLst>
          </p:cNvPr>
          <p:cNvSpPr txBox="1"/>
          <p:nvPr/>
        </p:nvSpPr>
        <p:spPr>
          <a:xfrm>
            <a:off x="19044" y="6613706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bg1"/>
                </a:solidFill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89D85B9-C6E6-4A64-A53C-D0BF97FDB19D}"/>
              </a:ext>
            </a:extLst>
          </p:cNvPr>
          <p:cNvSpPr txBox="1"/>
          <p:nvPr/>
        </p:nvSpPr>
        <p:spPr>
          <a:xfrm>
            <a:off x="218268" y="4351424"/>
            <a:ext cx="63093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Modern Love" panose="04090805081005020601" pitchFamily="82" charset="0"/>
                <a:cs typeface="Arial" panose="020B0604020202020204" pitchFamily="34" charset="0"/>
              </a:rPr>
              <a:t>Jardín de Niños Héroes de la libertad </a:t>
            </a:r>
          </a:p>
          <a:p>
            <a:pPr algn="ctr"/>
            <a:endParaRPr lang="es-MX" sz="44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Grado: 2     Sección: B</a:t>
            </a:r>
          </a:p>
          <a:p>
            <a:pPr algn="ctr"/>
            <a:endParaRPr lang="es-MX" sz="20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endParaRPr lang="es-MX" sz="72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Practicante: </a:t>
            </a: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Paola Arisbeth Gutiérrez Cisneros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0D1FDBB-73EB-4D73-9062-518A1CD01CCA}"/>
              </a:ext>
            </a:extLst>
          </p:cNvPr>
          <p:cNvSpPr txBox="1"/>
          <p:nvPr/>
        </p:nvSpPr>
        <p:spPr>
          <a:xfrm>
            <a:off x="-49134" y="6629639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</p:spTree>
    <p:extLst>
      <p:ext uri="{BB962C8B-B14F-4D97-AF65-F5344CB8AC3E}">
        <p14:creationId xmlns:p14="http://schemas.microsoft.com/office/powerpoint/2010/main" val="161596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1"/>
            <a:ext cx="6858000" cy="9143999"/>
            <a:chOff x="0" y="1"/>
            <a:chExt cx="6858000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0725"/>
              <a:ext cx="6858000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0" y="1"/>
              <a:ext cx="6858000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90500" y="786493"/>
            <a:ext cx="6496050" cy="8223069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694781" y="139540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5137153" y="310008"/>
            <a:ext cx="1257076" cy="329299"/>
            <a:chOff x="5550689" y="407596"/>
            <a:chExt cx="1257076" cy="329299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8"/>
              <a:ext cx="12570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18/ 11/ 21</a:t>
              </a:r>
            </a:p>
          </p:txBody>
        </p: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8E9513E-F343-4698-8D0C-3C4D7EDE8650}"/>
              </a:ext>
            </a:extLst>
          </p:cNvPr>
          <p:cNvSpPr txBox="1"/>
          <p:nvPr/>
        </p:nvSpPr>
        <p:spPr>
          <a:xfrm>
            <a:off x="807823" y="793268"/>
            <a:ext cx="5897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Tiene más que….    &amp;     Mi costumbre favorita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DF9537D-3749-4A2E-A304-8EFDEC07F92F}"/>
              </a:ext>
            </a:extLst>
          </p:cNvPr>
          <p:cNvSpPr/>
          <p:nvPr/>
        </p:nvSpPr>
        <p:spPr>
          <a:xfrm>
            <a:off x="74231" y="1314974"/>
            <a:ext cx="6725579" cy="2784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3AD7D4-DCA2-47D7-AB41-5C19FD7A2680}"/>
              </a:ext>
            </a:extLst>
          </p:cNvPr>
          <p:cNvSpPr txBox="1"/>
          <p:nvPr/>
        </p:nvSpPr>
        <p:spPr>
          <a:xfrm>
            <a:off x="0" y="1278794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Campos de formación y/o áreas de desarrollo personal y social a favorecer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762CFDD-A678-47C8-8AA2-397313FAA79A}"/>
              </a:ext>
            </a:extLst>
          </p:cNvPr>
          <p:cNvGrpSpPr/>
          <p:nvPr/>
        </p:nvGrpSpPr>
        <p:grpSpPr>
          <a:xfrm>
            <a:off x="48216" y="1672863"/>
            <a:ext cx="6905698" cy="600167"/>
            <a:chOff x="-503617" y="2107129"/>
            <a:chExt cx="7128602" cy="600167"/>
          </a:xfrm>
        </p:grpSpPr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9796D429-CDE5-40D4-8987-10DC29B36314}"/>
                </a:ext>
              </a:extLst>
            </p:cNvPr>
            <p:cNvGrpSpPr/>
            <p:nvPr/>
          </p:nvGrpSpPr>
          <p:grpSpPr>
            <a:xfrm>
              <a:off x="-503617" y="2117677"/>
              <a:ext cx="1207646" cy="562832"/>
              <a:chOff x="-729877" y="2078156"/>
              <a:chExt cx="1583005" cy="621799"/>
            </a:xfrm>
          </p:grpSpPr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8D84FF32-3DF6-42F1-92D8-C0A993447029}"/>
                  </a:ext>
                </a:extLst>
              </p:cNvPr>
              <p:cNvSpPr/>
              <p:nvPr/>
            </p:nvSpPr>
            <p:spPr>
              <a:xfrm>
                <a:off x="-694675" y="2078156"/>
                <a:ext cx="1483361" cy="62179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FF908F39-D185-4DF1-965C-8594930C20F6}"/>
                  </a:ext>
                </a:extLst>
              </p:cNvPr>
              <p:cNvSpPr txBox="1"/>
              <p:nvPr/>
            </p:nvSpPr>
            <p:spPr>
              <a:xfrm>
                <a:off x="-729877" y="2130007"/>
                <a:ext cx="1583005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Lenguaje y</a:t>
                </a:r>
              </a:p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comunicación</a:t>
                </a:r>
                <a:endParaRPr lang="es-MX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0" name="Grupo 29">
              <a:extLst>
                <a:ext uri="{FF2B5EF4-FFF2-40B4-BE49-F238E27FC236}">
                  <a16:creationId xmlns:a16="http://schemas.microsoft.com/office/drawing/2014/main" id="{61FAE832-0ADF-494D-9E27-1D4FEBC230E5}"/>
                </a:ext>
              </a:extLst>
            </p:cNvPr>
            <p:cNvGrpSpPr/>
            <p:nvPr/>
          </p:nvGrpSpPr>
          <p:grpSpPr>
            <a:xfrm>
              <a:off x="604576" y="2120446"/>
              <a:ext cx="1443895" cy="562832"/>
              <a:chOff x="-849273" y="2081214"/>
              <a:chExt cx="1892685" cy="621799"/>
            </a:xfrm>
          </p:grpSpPr>
          <p:sp>
            <p:nvSpPr>
              <p:cNvPr id="43" name="Rectángulo 42">
                <a:extLst>
                  <a:ext uri="{FF2B5EF4-FFF2-40B4-BE49-F238E27FC236}">
                    <a16:creationId xmlns:a16="http://schemas.microsoft.com/office/drawing/2014/main" id="{B5EDB054-902B-46D7-BE48-74CE7ABC3303}"/>
                  </a:ext>
                </a:extLst>
              </p:cNvPr>
              <p:cNvSpPr/>
              <p:nvPr/>
            </p:nvSpPr>
            <p:spPr>
              <a:xfrm>
                <a:off x="-636601" y="2081214"/>
                <a:ext cx="1483359" cy="621799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DA89632B-3D79-4970-8DFF-0CF0999AC764}"/>
                  </a:ext>
                </a:extLst>
              </p:cNvPr>
              <p:cNvSpPr txBox="1"/>
              <p:nvPr/>
            </p:nvSpPr>
            <p:spPr>
              <a:xfrm>
                <a:off x="-849273" y="2100873"/>
                <a:ext cx="1892685" cy="57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Pensamiento </a:t>
                </a:r>
              </a:p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matemático</a:t>
                </a:r>
                <a:endParaRPr lang="es-MX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E542A013-D681-4CA6-9371-291B2952DBC5}"/>
                </a:ext>
              </a:extLst>
            </p:cNvPr>
            <p:cNvGrpSpPr/>
            <p:nvPr/>
          </p:nvGrpSpPr>
          <p:grpSpPr>
            <a:xfrm>
              <a:off x="1828104" y="2107129"/>
              <a:ext cx="1443895" cy="600167"/>
              <a:chOff x="-797145" y="2066491"/>
              <a:chExt cx="1892685" cy="663042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9644ED42-F912-4B2D-AC90-26AF9012761B}"/>
                  </a:ext>
                </a:extLst>
              </p:cNvPr>
              <p:cNvSpPr/>
              <p:nvPr/>
            </p:nvSpPr>
            <p:spPr>
              <a:xfrm>
                <a:off x="-602863" y="2081226"/>
                <a:ext cx="1483361" cy="621799"/>
              </a:xfrm>
              <a:prstGeom prst="rect">
                <a:avLst/>
              </a:prstGeom>
              <a:solidFill>
                <a:srgbClr val="99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0ADB68EA-68F0-4C4C-8DD6-326CA7C893A2}"/>
                  </a:ext>
                </a:extLst>
              </p:cNvPr>
              <p:cNvSpPr txBox="1"/>
              <p:nvPr/>
            </p:nvSpPr>
            <p:spPr>
              <a:xfrm>
                <a:off x="-797145" y="2066491"/>
                <a:ext cx="1892685" cy="663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Exploración del mundo natural y social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91C0CC13-B03B-4CBE-B790-74C714FDE154}"/>
                </a:ext>
              </a:extLst>
            </p:cNvPr>
            <p:cNvGrpSpPr/>
            <p:nvPr/>
          </p:nvGrpSpPr>
          <p:grpSpPr>
            <a:xfrm>
              <a:off x="3198763" y="2135426"/>
              <a:ext cx="947394" cy="562832"/>
              <a:chOff x="-581066" y="2097764"/>
              <a:chExt cx="1241861" cy="621799"/>
            </a:xfrm>
          </p:grpSpPr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5BE2C355-CA77-4ECD-B4DC-F888C4D03239}"/>
                  </a:ext>
                </a:extLst>
              </p:cNvPr>
              <p:cNvSpPr/>
              <p:nvPr/>
            </p:nvSpPr>
            <p:spPr>
              <a:xfrm>
                <a:off x="-581066" y="2097764"/>
                <a:ext cx="1241861" cy="621799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87A880BB-4F3D-4532-9496-8BC8E75D4EE7}"/>
                  </a:ext>
                </a:extLst>
              </p:cNvPr>
              <p:cNvSpPr txBox="1"/>
              <p:nvPr/>
            </p:nvSpPr>
            <p:spPr>
              <a:xfrm>
                <a:off x="-507856" y="2206412"/>
                <a:ext cx="1041147" cy="34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Artes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43DE1112-AC01-481A-B7F4-C552645FA12C}"/>
                </a:ext>
              </a:extLst>
            </p:cNvPr>
            <p:cNvGrpSpPr/>
            <p:nvPr/>
          </p:nvGrpSpPr>
          <p:grpSpPr>
            <a:xfrm>
              <a:off x="4182176" y="2135637"/>
              <a:ext cx="1070067" cy="568556"/>
              <a:chOff x="-825093" y="2097999"/>
              <a:chExt cx="1402662" cy="628123"/>
            </a:xfrm>
          </p:grpSpPr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D7EC1C61-FA6C-4BAB-8B25-820FCC82B93D}"/>
                  </a:ext>
                </a:extLst>
              </p:cNvPr>
              <p:cNvSpPr/>
              <p:nvPr/>
            </p:nvSpPr>
            <p:spPr>
              <a:xfrm>
                <a:off x="-758510" y="2104323"/>
                <a:ext cx="1336079" cy="621799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DC2739A5-635C-4CC5-8662-F7B381B9067C}"/>
                  </a:ext>
                </a:extLst>
              </p:cNvPr>
              <p:cNvSpPr txBox="1"/>
              <p:nvPr/>
            </p:nvSpPr>
            <p:spPr>
              <a:xfrm>
                <a:off x="-825093" y="2097999"/>
                <a:ext cx="1402662" cy="578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</a:t>
                </a:r>
              </a:p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Física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DFE1F7E6-3045-4803-BB6C-4F65AC8EC16B}"/>
                </a:ext>
              </a:extLst>
            </p:cNvPr>
            <p:cNvGrpSpPr/>
            <p:nvPr/>
          </p:nvGrpSpPr>
          <p:grpSpPr>
            <a:xfrm>
              <a:off x="5181091" y="2132397"/>
              <a:ext cx="1443894" cy="562832"/>
              <a:chOff x="-1096304" y="2085493"/>
              <a:chExt cx="1892684" cy="62179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8E5574D5-D9AD-491E-9A11-065D7DEF162D}"/>
                  </a:ext>
                </a:extLst>
              </p:cNvPr>
              <p:cNvSpPr/>
              <p:nvPr/>
            </p:nvSpPr>
            <p:spPr>
              <a:xfrm>
                <a:off x="-916664" y="2085493"/>
                <a:ext cx="1504522" cy="621799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E86020F-F315-4B73-94C6-FB072039AB59}"/>
                  </a:ext>
                </a:extLst>
              </p:cNvPr>
              <p:cNvSpPr txBox="1"/>
              <p:nvPr/>
            </p:nvSpPr>
            <p:spPr>
              <a:xfrm>
                <a:off x="-1096304" y="2153450"/>
                <a:ext cx="1892684" cy="476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Socioemocional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0B9B3802-84DB-45D8-82F6-F46D9D63B0DF}"/>
              </a:ext>
            </a:extLst>
          </p:cNvPr>
          <p:cNvGrpSpPr/>
          <p:nvPr/>
        </p:nvGrpSpPr>
        <p:grpSpPr>
          <a:xfrm>
            <a:off x="171450" y="2430169"/>
            <a:ext cx="6448442" cy="439133"/>
            <a:chOff x="267573" y="2784923"/>
            <a:chExt cx="6656586" cy="439133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581A9C0F-DBA3-4CB7-A45A-C07E66DC011F}"/>
                </a:ext>
              </a:extLst>
            </p:cNvPr>
            <p:cNvSpPr txBox="1"/>
            <p:nvPr/>
          </p:nvSpPr>
          <p:spPr>
            <a:xfrm>
              <a:off x="267573" y="2857417"/>
              <a:ext cx="25206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La jornada de trabajo fue</a:t>
              </a:r>
              <a:r>
                <a:rPr lang="es-MX" sz="1600" dirty="0"/>
                <a:t>:</a:t>
              </a:r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75CD26FB-DEB2-47DD-8187-41450280CA6E}"/>
                </a:ext>
              </a:extLst>
            </p:cNvPr>
            <p:cNvSpPr/>
            <p:nvPr/>
          </p:nvSpPr>
          <p:spPr>
            <a:xfrm>
              <a:off x="2727259" y="2784923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2" name="Paralelogramo 21">
              <a:extLst>
                <a:ext uri="{FF2B5EF4-FFF2-40B4-BE49-F238E27FC236}">
                  <a16:creationId xmlns:a16="http://schemas.microsoft.com/office/drawing/2014/main" id="{942831C4-D557-4D96-A2EE-DF8B3B9D831F}"/>
                </a:ext>
              </a:extLst>
            </p:cNvPr>
            <p:cNvSpPr/>
            <p:nvPr/>
          </p:nvSpPr>
          <p:spPr>
            <a:xfrm>
              <a:off x="3783995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Paralelogramo 22">
              <a:extLst>
                <a:ext uri="{FF2B5EF4-FFF2-40B4-BE49-F238E27FC236}">
                  <a16:creationId xmlns:a16="http://schemas.microsoft.com/office/drawing/2014/main" id="{40D628D2-6AE3-458F-8089-009413473A27}"/>
                </a:ext>
              </a:extLst>
            </p:cNvPr>
            <p:cNvSpPr/>
            <p:nvPr/>
          </p:nvSpPr>
          <p:spPr>
            <a:xfrm>
              <a:off x="4936360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Paralelogramo 23">
              <a:extLst>
                <a:ext uri="{FF2B5EF4-FFF2-40B4-BE49-F238E27FC236}">
                  <a16:creationId xmlns:a16="http://schemas.microsoft.com/office/drawing/2014/main" id="{1896B610-4BFD-49EB-8144-43C27F101224}"/>
                </a:ext>
              </a:extLst>
            </p:cNvPr>
            <p:cNvSpPr/>
            <p:nvPr/>
          </p:nvSpPr>
          <p:spPr>
            <a:xfrm>
              <a:off x="6009759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3F025FBE-FA37-452D-AAEF-FFA68C00C075}"/>
                </a:ext>
              </a:extLst>
            </p:cNvPr>
            <p:cNvSpPr txBox="1"/>
            <p:nvPr/>
          </p:nvSpPr>
          <p:spPr>
            <a:xfrm>
              <a:off x="2842508" y="2814638"/>
              <a:ext cx="9145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Exitosa</a:t>
              </a: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ACC6D3C0-0063-4675-AA8D-67CDEFFF99D5}"/>
                </a:ext>
              </a:extLst>
            </p:cNvPr>
            <p:cNvSpPr txBox="1"/>
            <p:nvPr/>
          </p:nvSpPr>
          <p:spPr>
            <a:xfrm>
              <a:off x="3902327" y="288421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Buena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64A886D5-7DA1-4D35-BC8D-D7DF368F1DB1}"/>
                </a:ext>
              </a:extLst>
            </p:cNvPr>
            <p:cNvSpPr txBox="1"/>
            <p:nvPr/>
          </p:nvSpPr>
          <p:spPr>
            <a:xfrm>
              <a:off x="4985865" y="284827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Regular</a:t>
              </a:r>
              <a:endParaRPr lang="es-MX" sz="1100" dirty="0"/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3EAB12FC-19BA-43D9-B4E1-3786EBE1087D}"/>
                </a:ext>
              </a:extLst>
            </p:cNvPr>
            <p:cNvSpPr txBox="1"/>
            <p:nvPr/>
          </p:nvSpPr>
          <p:spPr>
            <a:xfrm>
              <a:off x="6176990" y="2881578"/>
              <a:ext cx="6317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Mala</a:t>
              </a:r>
              <a:endParaRPr lang="es-MX" sz="1400" dirty="0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33C2F2B9-93AE-4321-A914-BD8799287F0C}"/>
              </a:ext>
            </a:extLst>
          </p:cNvPr>
          <p:cNvGrpSpPr/>
          <p:nvPr/>
        </p:nvGrpSpPr>
        <p:grpSpPr>
          <a:xfrm>
            <a:off x="1757729" y="3096247"/>
            <a:ext cx="3742179" cy="1614420"/>
            <a:chOff x="140346" y="3134185"/>
            <a:chExt cx="3742179" cy="1522018"/>
          </a:xfrm>
        </p:grpSpPr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96FB0839-C9F8-4AC2-B01C-266A0E4E6D57}"/>
                </a:ext>
              </a:extLst>
            </p:cNvPr>
            <p:cNvGrpSpPr/>
            <p:nvPr/>
          </p:nvGrpSpPr>
          <p:grpSpPr>
            <a:xfrm>
              <a:off x="140346" y="3134185"/>
              <a:ext cx="3570318" cy="312926"/>
              <a:chOff x="48737" y="1711664"/>
              <a:chExt cx="3282980" cy="204072"/>
            </a:xfrm>
          </p:grpSpPr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08A1125C-EB65-4F18-9C44-66FBDF61B0A7}"/>
                  </a:ext>
                </a:extLst>
              </p:cNvPr>
              <p:cNvSpPr/>
              <p:nvPr/>
            </p:nvSpPr>
            <p:spPr>
              <a:xfrm>
                <a:off x="48738" y="1730772"/>
                <a:ext cx="3282979" cy="184964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B06853BB-28D0-4B79-B95C-8101510CF79F}"/>
                  </a:ext>
                </a:extLst>
              </p:cNvPr>
              <p:cNvSpPr txBox="1"/>
              <p:nvPr/>
            </p:nvSpPr>
            <p:spPr>
              <a:xfrm>
                <a:off x="48737" y="1711664"/>
                <a:ext cx="3282979" cy="189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Aspectos de la planeación didáctica </a:t>
                </a:r>
              </a:p>
            </p:txBody>
          </p:sp>
        </p:grpSp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C428308B-BB1C-45E9-AD42-2858EB2508E3}"/>
                </a:ext>
              </a:extLst>
            </p:cNvPr>
            <p:cNvGrpSpPr/>
            <p:nvPr/>
          </p:nvGrpSpPr>
          <p:grpSpPr>
            <a:xfrm>
              <a:off x="171451" y="3536620"/>
              <a:ext cx="3711074" cy="1030071"/>
              <a:chOff x="100124" y="3427902"/>
              <a:chExt cx="2876398" cy="1030071"/>
            </a:xfrm>
          </p:grpSpPr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2895440E-CB86-4B16-BA50-C6DA4459B1C7}"/>
                  </a:ext>
                </a:extLst>
              </p:cNvPr>
              <p:cNvSpPr txBox="1"/>
              <p:nvPr/>
            </p:nvSpPr>
            <p:spPr>
              <a:xfrm>
                <a:off x="100124" y="3427902"/>
                <a:ext cx="2876398" cy="1030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      Llevo a cabo el aprendizaje esperado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Uso de Materiales educativos adecuados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Nivel de complejidad adecuado 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Organización adecuada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Tiempo planeado correctamente</a:t>
                </a:r>
              </a:p>
            </p:txBody>
          </p:sp>
          <p:sp>
            <p:nvSpPr>
              <p:cNvPr id="50" name="Elipse 49">
                <a:extLst>
                  <a:ext uri="{FF2B5EF4-FFF2-40B4-BE49-F238E27FC236}">
                    <a16:creationId xmlns:a16="http://schemas.microsoft.com/office/drawing/2014/main" id="{26559408-6A64-4474-AE8D-E04CA711FA4E}"/>
                  </a:ext>
                </a:extLst>
              </p:cNvPr>
              <p:cNvSpPr/>
              <p:nvPr/>
            </p:nvSpPr>
            <p:spPr>
              <a:xfrm>
                <a:off x="193296" y="3430010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1" name="Elipse 50">
                <a:extLst>
                  <a:ext uri="{FF2B5EF4-FFF2-40B4-BE49-F238E27FC236}">
                    <a16:creationId xmlns:a16="http://schemas.microsoft.com/office/drawing/2014/main" id="{DF2F9F2C-EC5B-44A2-BD0F-5721730178B1}"/>
                  </a:ext>
                </a:extLst>
              </p:cNvPr>
              <p:cNvSpPr/>
              <p:nvPr/>
            </p:nvSpPr>
            <p:spPr>
              <a:xfrm>
                <a:off x="191075" y="3663720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2" name="Elipse 51">
                <a:extLst>
                  <a:ext uri="{FF2B5EF4-FFF2-40B4-BE49-F238E27FC236}">
                    <a16:creationId xmlns:a16="http://schemas.microsoft.com/office/drawing/2014/main" id="{F04FA6FA-2263-4288-98DF-CF3BB70DE0DE}"/>
                  </a:ext>
                </a:extLst>
              </p:cNvPr>
              <p:cNvSpPr/>
              <p:nvPr/>
            </p:nvSpPr>
            <p:spPr>
              <a:xfrm>
                <a:off x="191074" y="3857249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3" name="Elipse 52">
                <a:extLst>
                  <a:ext uri="{FF2B5EF4-FFF2-40B4-BE49-F238E27FC236}">
                    <a16:creationId xmlns:a16="http://schemas.microsoft.com/office/drawing/2014/main" id="{1E731142-6F5C-463E-B11F-152029D1CF16}"/>
                  </a:ext>
                </a:extLst>
              </p:cNvPr>
              <p:cNvSpPr/>
              <p:nvPr/>
            </p:nvSpPr>
            <p:spPr>
              <a:xfrm>
                <a:off x="191074" y="4050779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4" name="Elipse 53">
                <a:extLst>
                  <a:ext uri="{FF2B5EF4-FFF2-40B4-BE49-F238E27FC236}">
                    <a16:creationId xmlns:a16="http://schemas.microsoft.com/office/drawing/2014/main" id="{A1EFFDD2-18AA-496E-973B-AB3C4DBA5BD6}"/>
                  </a:ext>
                </a:extLst>
              </p:cNvPr>
              <p:cNvSpPr/>
              <p:nvPr/>
            </p:nvSpPr>
            <p:spPr>
              <a:xfrm>
                <a:off x="191074" y="42652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</p:grp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A5C74AB9-A8EE-4D7A-90B3-07CFB3BF94E8}"/>
                </a:ext>
              </a:extLst>
            </p:cNvPr>
            <p:cNvSpPr/>
            <p:nvPr/>
          </p:nvSpPr>
          <p:spPr>
            <a:xfrm>
              <a:off x="140347" y="3163487"/>
              <a:ext cx="3570316" cy="1492716"/>
            </a:xfrm>
            <a:prstGeom prst="rect">
              <a:avLst/>
            </a:prstGeom>
            <a:noFill/>
            <a:ln w="38100">
              <a:solidFill>
                <a:srgbClr val="FF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68" name="Rectángulo 67">
            <a:extLst>
              <a:ext uri="{FF2B5EF4-FFF2-40B4-BE49-F238E27FC236}">
                <a16:creationId xmlns:a16="http://schemas.microsoft.com/office/drawing/2014/main" id="{DD9631A9-CE95-48D4-9894-9D54DA13BA96}"/>
              </a:ext>
            </a:extLst>
          </p:cNvPr>
          <p:cNvSpPr/>
          <p:nvPr/>
        </p:nvSpPr>
        <p:spPr>
          <a:xfrm>
            <a:off x="204147" y="4922780"/>
            <a:ext cx="6481739" cy="266693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4052E1A6-A390-4375-827E-F00B741F2ED8}"/>
              </a:ext>
            </a:extLst>
          </p:cNvPr>
          <p:cNvSpPr txBox="1"/>
          <p:nvPr/>
        </p:nvSpPr>
        <p:spPr>
          <a:xfrm>
            <a:off x="1833392" y="4901504"/>
            <a:ext cx="371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Manifestaciones de los alumnos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67579F6-CA0F-4D27-BEA7-F1FBEF21CE4B}"/>
              </a:ext>
            </a:extLst>
          </p:cNvPr>
          <p:cNvSpPr txBox="1"/>
          <p:nvPr/>
        </p:nvSpPr>
        <p:spPr>
          <a:xfrm>
            <a:off x="257400" y="5291324"/>
            <a:ext cx="36857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1300" dirty="0">
              <a:latin typeface="Comic Sans MS" panose="030F0702030302020204" pitchFamily="66" charset="0"/>
            </a:endParaRP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Interés en las actividades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Participación de la manera esperada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Adaptación a la organización establecida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Seguridad y cooperación durante la actividad</a:t>
            </a:r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CFCDB7B1-DC4E-470F-806C-C57C458B970F}"/>
              </a:ext>
            </a:extLst>
          </p:cNvPr>
          <p:cNvGrpSpPr/>
          <p:nvPr/>
        </p:nvGrpSpPr>
        <p:grpSpPr>
          <a:xfrm>
            <a:off x="3242839" y="5212035"/>
            <a:ext cx="3711075" cy="1153425"/>
            <a:chOff x="3645357" y="5221690"/>
            <a:chExt cx="3674654" cy="964388"/>
          </a:xfrm>
        </p:grpSpPr>
        <p:sp>
          <p:nvSpPr>
            <p:cNvPr id="73" name="CuadroTexto 72">
              <a:extLst>
                <a:ext uri="{FF2B5EF4-FFF2-40B4-BE49-F238E27FC236}">
                  <a16:creationId xmlns:a16="http://schemas.microsoft.com/office/drawing/2014/main" id="{B27117F4-AA16-4E19-AFC6-38A3EA72213E}"/>
                </a:ext>
              </a:extLst>
            </p:cNvPr>
            <p:cNvSpPr txBox="1"/>
            <p:nvPr/>
          </p:nvSpPr>
          <p:spPr>
            <a:xfrm>
              <a:off x="3645357" y="5221690"/>
              <a:ext cx="3674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Todos   Algunos  Pocos   Ninguno</a:t>
              </a:r>
            </a:p>
            <a:p>
              <a:pPr algn="ctr"/>
              <a:endParaRPr lang="es-MX" sz="12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0679DED6-B36C-48D9-BCAE-6F848D2A403C}"/>
                </a:ext>
              </a:extLst>
            </p:cNvPr>
            <p:cNvGrpSpPr/>
            <p:nvPr/>
          </p:nvGrpSpPr>
          <p:grpSpPr>
            <a:xfrm>
              <a:off x="4481792" y="5453154"/>
              <a:ext cx="1859730" cy="162160"/>
              <a:chOff x="4481792" y="5453154"/>
              <a:chExt cx="1859730" cy="162160"/>
            </a:xfrm>
          </p:grpSpPr>
          <p:sp>
            <p:nvSpPr>
              <p:cNvPr id="90" name="Elipse 89">
                <a:extLst>
                  <a:ext uri="{FF2B5EF4-FFF2-40B4-BE49-F238E27FC236}">
                    <a16:creationId xmlns:a16="http://schemas.microsoft.com/office/drawing/2014/main" id="{FF63AD49-9A8B-46B7-ADCD-CE18D5EA8E60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847D2729-9CB8-4D53-A606-531D736FA027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Elipse 91">
                <a:extLst>
                  <a:ext uri="{FF2B5EF4-FFF2-40B4-BE49-F238E27FC236}">
                    <a16:creationId xmlns:a16="http://schemas.microsoft.com/office/drawing/2014/main" id="{5F5C2BC4-0E25-4124-B24D-7D128393CCB1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Elipse 92">
                <a:extLst>
                  <a:ext uri="{FF2B5EF4-FFF2-40B4-BE49-F238E27FC236}">
                    <a16:creationId xmlns:a16="http://schemas.microsoft.com/office/drawing/2014/main" id="{0A3EF8E9-D898-4BCB-AEB1-F2C1530623A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E8DEC57F-E2D6-4B00-83C3-D893765614CA}"/>
                </a:ext>
              </a:extLst>
            </p:cNvPr>
            <p:cNvGrpSpPr/>
            <p:nvPr/>
          </p:nvGrpSpPr>
          <p:grpSpPr>
            <a:xfrm>
              <a:off x="4481792" y="5644382"/>
              <a:ext cx="1859730" cy="162160"/>
              <a:chOff x="4481792" y="5453154"/>
              <a:chExt cx="1859730" cy="162160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BD8A43DB-BAEB-47AB-BE80-045B3C51A5B3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7" name="Elipse 86">
                <a:extLst>
                  <a:ext uri="{FF2B5EF4-FFF2-40B4-BE49-F238E27FC236}">
                    <a16:creationId xmlns:a16="http://schemas.microsoft.com/office/drawing/2014/main" id="{BA557D20-8087-43E0-9367-738DD66476CC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Elipse 87">
                <a:extLst>
                  <a:ext uri="{FF2B5EF4-FFF2-40B4-BE49-F238E27FC236}">
                    <a16:creationId xmlns:a16="http://schemas.microsoft.com/office/drawing/2014/main" id="{001C0BE0-A2DC-42D3-9C1D-25A81ABBE6C7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Elipse 88">
                <a:extLst>
                  <a:ext uri="{FF2B5EF4-FFF2-40B4-BE49-F238E27FC236}">
                    <a16:creationId xmlns:a16="http://schemas.microsoft.com/office/drawing/2014/main" id="{ED5240C3-BB33-4746-AA21-F1527A4C826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091FD199-8683-4C31-B3B0-350FAC6C5D93}"/>
                </a:ext>
              </a:extLst>
            </p:cNvPr>
            <p:cNvGrpSpPr/>
            <p:nvPr/>
          </p:nvGrpSpPr>
          <p:grpSpPr>
            <a:xfrm>
              <a:off x="4482433" y="5835610"/>
              <a:ext cx="1859730" cy="162160"/>
              <a:chOff x="4481792" y="5453154"/>
              <a:chExt cx="1859730" cy="162160"/>
            </a:xfrm>
          </p:grpSpPr>
          <p:sp>
            <p:nvSpPr>
              <p:cNvPr id="82" name="Elipse 81">
                <a:extLst>
                  <a:ext uri="{FF2B5EF4-FFF2-40B4-BE49-F238E27FC236}">
                    <a16:creationId xmlns:a16="http://schemas.microsoft.com/office/drawing/2014/main" id="{947A9847-AA68-43AF-B796-D96C2E99DC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8EA67897-16BD-4809-B948-12E175FA3C42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83">
                <a:extLst>
                  <a:ext uri="{FF2B5EF4-FFF2-40B4-BE49-F238E27FC236}">
                    <a16:creationId xmlns:a16="http://schemas.microsoft.com/office/drawing/2014/main" id="{0E55DE0F-A6CA-4BB4-BC8E-6382BAB45436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84">
                <a:extLst>
                  <a:ext uri="{FF2B5EF4-FFF2-40B4-BE49-F238E27FC236}">
                    <a16:creationId xmlns:a16="http://schemas.microsoft.com/office/drawing/2014/main" id="{D0B68E4B-0659-45C8-979E-465087A1EED2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7" name="Grupo 76">
              <a:extLst>
                <a:ext uri="{FF2B5EF4-FFF2-40B4-BE49-F238E27FC236}">
                  <a16:creationId xmlns:a16="http://schemas.microsoft.com/office/drawing/2014/main" id="{18FD6097-CD7B-4890-8980-B6FA1D491B26}"/>
                </a:ext>
              </a:extLst>
            </p:cNvPr>
            <p:cNvGrpSpPr/>
            <p:nvPr/>
          </p:nvGrpSpPr>
          <p:grpSpPr>
            <a:xfrm>
              <a:off x="4482817" y="6023918"/>
              <a:ext cx="1859730" cy="162160"/>
              <a:chOff x="4481792" y="5453154"/>
              <a:chExt cx="1859730" cy="162160"/>
            </a:xfrm>
          </p:grpSpPr>
          <p:sp>
            <p:nvSpPr>
              <p:cNvPr id="78" name="Elipse 77">
                <a:extLst>
                  <a:ext uri="{FF2B5EF4-FFF2-40B4-BE49-F238E27FC236}">
                    <a16:creationId xmlns:a16="http://schemas.microsoft.com/office/drawing/2014/main" id="{7244BE0A-F7D9-45E8-8779-B602229C2F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9" name="Elipse 78">
                <a:extLst>
                  <a:ext uri="{FF2B5EF4-FFF2-40B4-BE49-F238E27FC236}">
                    <a16:creationId xmlns:a16="http://schemas.microsoft.com/office/drawing/2014/main" id="{E6E1089D-0C4E-48F4-8128-34ED4718AEB1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198FE615-C979-404E-BDE2-26B32D7299BA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F1B8874D-ABFE-4C77-A59D-7E840C076A89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48627BE2-6DB9-42AC-9FB8-CE27EA847FC0}"/>
              </a:ext>
            </a:extLst>
          </p:cNvPr>
          <p:cNvGrpSpPr/>
          <p:nvPr/>
        </p:nvGrpSpPr>
        <p:grpSpPr>
          <a:xfrm>
            <a:off x="171451" y="6658865"/>
            <a:ext cx="6514436" cy="338554"/>
            <a:chOff x="-128950" y="1705314"/>
            <a:chExt cx="8066405" cy="418382"/>
          </a:xfrm>
          <a:solidFill>
            <a:srgbClr val="6699FF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BF60E6E5-417C-45CE-A063-F32C5BEFEA45}"/>
                </a:ext>
              </a:extLst>
            </p:cNvPr>
            <p:cNvSpPr/>
            <p:nvPr/>
          </p:nvSpPr>
          <p:spPr>
            <a:xfrm>
              <a:off x="-117778" y="1710038"/>
              <a:ext cx="7844864" cy="35836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CuadroTexto 97">
              <a:extLst>
                <a:ext uri="{FF2B5EF4-FFF2-40B4-BE49-F238E27FC236}">
                  <a16:creationId xmlns:a16="http://schemas.microsoft.com/office/drawing/2014/main" id="{A4496923-0C97-46E8-B301-DBFD9F1224D8}"/>
                </a:ext>
              </a:extLst>
            </p:cNvPr>
            <p:cNvSpPr txBox="1"/>
            <p:nvPr/>
          </p:nvSpPr>
          <p:spPr>
            <a:xfrm>
              <a:off x="-128950" y="1705314"/>
              <a:ext cx="8066405" cy="41838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Mi intervención como Docente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93DFB37A-1038-4627-AB03-D3D6E99E44E2}"/>
              </a:ext>
            </a:extLst>
          </p:cNvPr>
          <p:cNvGrpSpPr/>
          <p:nvPr/>
        </p:nvGrpSpPr>
        <p:grpSpPr>
          <a:xfrm>
            <a:off x="222453" y="7148543"/>
            <a:ext cx="3194748" cy="1730477"/>
            <a:chOff x="222453" y="7148543"/>
            <a:chExt cx="3194748" cy="1730477"/>
          </a:xfrm>
        </p:grpSpPr>
        <p:sp>
          <p:nvSpPr>
            <p:cNvPr id="102" name="Rectángulo: esquinas redondeadas 101">
              <a:extLst>
                <a:ext uri="{FF2B5EF4-FFF2-40B4-BE49-F238E27FC236}">
                  <a16:creationId xmlns:a16="http://schemas.microsoft.com/office/drawing/2014/main" id="{B5DCFDF8-4819-4B34-9C79-C74E4E9FFD8B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3" name="CuadroTexto 102">
              <a:extLst>
                <a:ext uri="{FF2B5EF4-FFF2-40B4-BE49-F238E27FC236}">
                  <a16:creationId xmlns:a16="http://schemas.microsoft.com/office/drawing/2014/main" id="{16870607-2339-4289-8CC1-39E5F137AB1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0C052493-76A1-4C70-83CD-97CFA3DBD18C}"/>
                </a:ext>
              </a:extLst>
            </p:cNvPr>
            <p:cNvSpPr txBox="1"/>
            <p:nvPr/>
          </p:nvSpPr>
          <p:spPr>
            <a:xfrm>
              <a:off x="222453" y="7328576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_________________________________________________________________________________________________________________________________________________________________</a:t>
              </a: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5BAF7664-A714-4104-9A6F-844F78F01DC7}"/>
              </a:ext>
            </a:extLst>
          </p:cNvPr>
          <p:cNvGrpSpPr/>
          <p:nvPr/>
        </p:nvGrpSpPr>
        <p:grpSpPr>
          <a:xfrm>
            <a:off x="3413007" y="7170324"/>
            <a:ext cx="3194748" cy="1730477"/>
            <a:chOff x="222453" y="7148543"/>
            <a:chExt cx="3194748" cy="1730477"/>
          </a:xfrm>
        </p:grpSpPr>
        <p:sp>
          <p:nvSpPr>
            <p:cNvPr id="112" name="Rectángulo: esquinas redondeadas 111">
              <a:extLst>
                <a:ext uri="{FF2B5EF4-FFF2-40B4-BE49-F238E27FC236}">
                  <a16:creationId xmlns:a16="http://schemas.microsoft.com/office/drawing/2014/main" id="{EF6918A7-F02F-4192-8E23-CCE79F4776A9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CuadroTexto 112">
              <a:extLst>
                <a:ext uri="{FF2B5EF4-FFF2-40B4-BE49-F238E27FC236}">
                  <a16:creationId xmlns:a16="http://schemas.microsoft.com/office/drawing/2014/main" id="{6D640B12-AF97-4E98-AE9C-A262B47A56D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14" name="CuadroTexto 113">
              <a:extLst>
                <a:ext uri="{FF2B5EF4-FFF2-40B4-BE49-F238E27FC236}">
                  <a16:creationId xmlns:a16="http://schemas.microsoft.com/office/drawing/2014/main" id="{28D0C5BC-0893-4F37-99EB-3CBEA83935A7}"/>
                </a:ext>
              </a:extLst>
            </p:cNvPr>
            <p:cNvSpPr txBox="1"/>
            <p:nvPr/>
          </p:nvSpPr>
          <p:spPr>
            <a:xfrm>
              <a:off x="222453" y="7321349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 ______________________________________________________________________________________________________________________________</a:t>
              </a:r>
            </a:p>
          </p:txBody>
        </p:sp>
      </p:grpSp>
      <p:sp>
        <p:nvSpPr>
          <p:cNvPr id="67" name="CuadroTexto 66">
            <a:extLst>
              <a:ext uri="{FF2B5EF4-FFF2-40B4-BE49-F238E27FC236}">
                <a16:creationId xmlns:a16="http://schemas.microsoft.com/office/drawing/2014/main" id="{9396E397-4881-4533-A313-A1D6CF3ED4DA}"/>
              </a:ext>
            </a:extLst>
          </p:cNvPr>
          <p:cNvSpPr txBox="1"/>
          <p:nvPr/>
        </p:nvSpPr>
        <p:spPr>
          <a:xfrm>
            <a:off x="175513" y="7359225"/>
            <a:ext cx="309464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Trabajo en conjunto a los padres de familia.</a:t>
            </a: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8E1A882E-10B0-4853-9D95-5087144A98DE}"/>
              </a:ext>
            </a:extLst>
          </p:cNvPr>
          <p:cNvSpPr txBox="1"/>
          <p:nvPr/>
        </p:nvSpPr>
        <p:spPr>
          <a:xfrm>
            <a:off x="3504494" y="7328576"/>
            <a:ext cx="29378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Algunos alumnos aun no han entregado las evidencias solicitadas.</a:t>
            </a:r>
          </a:p>
        </p:txBody>
      </p:sp>
      <p:sp>
        <p:nvSpPr>
          <p:cNvPr id="95" name="Elipse 94">
            <a:extLst>
              <a:ext uri="{FF2B5EF4-FFF2-40B4-BE49-F238E27FC236}">
                <a16:creationId xmlns:a16="http://schemas.microsoft.com/office/drawing/2014/main" id="{A54B5E02-B576-4FEF-90EE-A0CC563068D9}"/>
              </a:ext>
            </a:extLst>
          </p:cNvPr>
          <p:cNvSpPr/>
          <p:nvPr/>
        </p:nvSpPr>
        <p:spPr>
          <a:xfrm>
            <a:off x="1286744" y="1644732"/>
            <a:ext cx="986065" cy="69715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9" name="Elipse 98">
            <a:extLst>
              <a:ext uri="{FF2B5EF4-FFF2-40B4-BE49-F238E27FC236}">
                <a16:creationId xmlns:a16="http://schemas.microsoft.com/office/drawing/2014/main" id="{92348AD6-C313-432F-8742-6E5AC861FC44}"/>
              </a:ext>
            </a:extLst>
          </p:cNvPr>
          <p:cNvSpPr/>
          <p:nvPr/>
        </p:nvSpPr>
        <p:spPr>
          <a:xfrm>
            <a:off x="2438905" y="1611018"/>
            <a:ext cx="986065" cy="69715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674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-7833"/>
            <a:ext cx="6932552" cy="9143999"/>
            <a:chOff x="-74552" y="1"/>
            <a:chExt cx="6932552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4552" y="1990725"/>
              <a:ext cx="6932552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-74552" y="1"/>
              <a:ext cx="6932552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75388" y="873895"/>
            <a:ext cx="6581775" cy="3141088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448028" y="102486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5205932" y="447916"/>
            <a:ext cx="1094728" cy="329300"/>
            <a:chOff x="5550689" y="407596"/>
            <a:chExt cx="1094728" cy="329300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9"/>
              <a:ext cx="10947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18/ 11/ 21</a:t>
              </a:r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A87F361B-513D-4B1A-9704-C3201C61BAAE}"/>
              </a:ext>
            </a:extLst>
          </p:cNvPr>
          <p:cNvSpPr txBox="1"/>
          <p:nvPr/>
        </p:nvSpPr>
        <p:spPr>
          <a:xfrm>
            <a:off x="243854" y="1521992"/>
            <a:ext cx="65660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Comic Sans MS" panose="030F0702030302020204" pitchFamily="66" charset="0"/>
              </a:rPr>
              <a:t>La jornada inicio a las 8:30, en donde brindamos indicaciones para estar listos con lo que se trabajaría durante las sesiones virtuales.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Posteriormente a ello, se modifica el grupo de WhatsApp para que los padres de familia puedan enviar audios/ mensajes con el nombre del alumno para llevar a cabo el pase de lista, ya que el día de hoy no se imparten clases virtuales.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Las actividades a trabajar el día de hoy son 2, por lo cual se les envía la planeación a los padres de familia para que realicen la actividad en conjunto a sus hijos, sin embargo se brinda el tiempo para que los padres hagan cuestionamientos en caso de tener dudas con alguna actividad. 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Sin embargo, no se tuvieron dudas. 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95" name="Rectángulo: esquinas redondeadas 94">
            <a:extLst>
              <a:ext uri="{FF2B5EF4-FFF2-40B4-BE49-F238E27FC236}">
                <a16:creationId xmlns:a16="http://schemas.microsoft.com/office/drawing/2014/main" id="{6CD83128-A554-4664-A931-61B1D7B2D7CB}"/>
              </a:ext>
            </a:extLst>
          </p:cNvPr>
          <p:cNvSpPr/>
          <p:nvPr/>
        </p:nvSpPr>
        <p:spPr>
          <a:xfrm>
            <a:off x="4887611" y="73168"/>
            <a:ext cx="1797471" cy="328548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07C8A63-560D-4808-B8D0-1E04BA22C715}"/>
              </a:ext>
            </a:extLst>
          </p:cNvPr>
          <p:cNvSpPr txBox="1"/>
          <p:nvPr/>
        </p:nvSpPr>
        <p:spPr>
          <a:xfrm>
            <a:off x="4917655" y="81503"/>
            <a:ext cx="1797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Asistencia :  21</a:t>
            </a:r>
            <a:endParaRPr lang="es-MX" sz="1600" u="sng" dirty="0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A538580-8AF7-4EDA-AD42-D7FD59F07302}"/>
              </a:ext>
            </a:extLst>
          </p:cNvPr>
          <p:cNvSpPr/>
          <p:nvPr/>
        </p:nvSpPr>
        <p:spPr>
          <a:xfrm>
            <a:off x="175388" y="4265248"/>
            <a:ext cx="6581774" cy="2060157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790B52B-73D9-4D6E-905B-AAFE7F68F083}"/>
              </a:ext>
            </a:extLst>
          </p:cNvPr>
          <p:cNvSpPr txBox="1"/>
          <p:nvPr/>
        </p:nvSpPr>
        <p:spPr>
          <a:xfrm>
            <a:off x="335308" y="4389592"/>
            <a:ext cx="650593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Comic Sans MS" panose="030F0702030302020204" pitchFamily="66" charset="0"/>
              </a:rPr>
              <a:t>NOTA</a:t>
            </a:r>
            <a:r>
              <a:rPr lang="es-MX" sz="1400" dirty="0">
                <a:latin typeface="Comic Sans MS" panose="030F0702030302020204" pitchFamily="66" charset="0"/>
              </a:rPr>
              <a:t>. </a:t>
            </a:r>
          </a:p>
          <a:p>
            <a:pPr algn="ctr"/>
            <a:r>
              <a:rPr lang="es-MX" sz="1400" dirty="0">
                <a:latin typeface="Comic Sans MS" panose="030F0702030302020204" pitchFamily="66" charset="0"/>
              </a:rPr>
              <a:t>Las actividades en donde se involucran los padres ya sea de manera voluntaria o involuntaria, facilita y mejora el aprendizaje del niño, ya que lo apoyan para complementar sus ideas. </a:t>
            </a:r>
          </a:p>
          <a:p>
            <a:pPr algn="ctr"/>
            <a:endParaRPr lang="es-MX" sz="1400" dirty="0">
              <a:latin typeface="Comic Sans MS" panose="030F0702030302020204" pitchFamily="66" charset="0"/>
            </a:endParaRPr>
          </a:p>
          <a:p>
            <a:pPr algn="ctr"/>
            <a:r>
              <a:rPr lang="es-MX" sz="1400" dirty="0">
                <a:latin typeface="Comic Sans MS" panose="030F0702030302020204" pitchFamily="66" charset="0"/>
              </a:rPr>
              <a:t>Considero oportuno el modificar las actividades, ya que llegue a considerar que es muy repetitivo trabajar con videos y es fundamental innovar la metodología </a:t>
            </a:r>
            <a:r>
              <a:rPr lang="es-MX" sz="1400">
                <a:latin typeface="Comic Sans MS" panose="030F0702030302020204" pitchFamily="66" charset="0"/>
              </a:rPr>
              <a:t>de enseñanza.  </a:t>
            </a:r>
            <a:endParaRPr lang="es-MX" sz="1400" dirty="0">
              <a:latin typeface="Comic Sans MS" panose="030F0702030302020204" pitchFamily="66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DFDBDD-5C71-42F1-99E0-02F8A299616A}"/>
              </a:ext>
            </a:extLst>
          </p:cNvPr>
          <p:cNvSpPr txBox="1"/>
          <p:nvPr/>
        </p:nvSpPr>
        <p:spPr>
          <a:xfrm>
            <a:off x="524621" y="900435"/>
            <a:ext cx="5897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</a:t>
            </a:r>
          </a:p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Puntos de Referencia </a:t>
            </a:r>
          </a:p>
        </p:txBody>
      </p:sp>
    </p:spTree>
    <p:extLst>
      <p:ext uri="{BB962C8B-B14F-4D97-AF65-F5344CB8AC3E}">
        <p14:creationId xmlns:p14="http://schemas.microsoft.com/office/powerpoint/2010/main" val="4165280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1771</TotalTime>
  <Words>393</Words>
  <Application>Microsoft Office PowerPoint</Application>
  <PresentationFormat>Carta (216 x 279 mm)</PresentationFormat>
  <Paragraphs>66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Modern Love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89</cp:revision>
  <dcterms:created xsi:type="dcterms:W3CDTF">2021-08-25T03:51:17Z</dcterms:created>
  <dcterms:modified xsi:type="dcterms:W3CDTF">2021-11-19T05:42:54Z</dcterms:modified>
</cp:coreProperties>
</file>