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4" r:id="rId3"/>
    <p:sldId id="265" r:id="rId4"/>
    <p:sldId id="264" r:id="rId5"/>
    <p:sldId id="272" r:id="rId6"/>
    <p:sldId id="287" r:id="rId7"/>
    <p:sldId id="289" r:id="rId8"/>
    <p:sldId id="266" r:id="rId9"/>
    <p:sldId id="285"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99"/>
    <a:srgbClr val="66FFCC"/>
    <a:srgbClr val="FF9999"/>
    <a:srgbClr val="FFCC99"/>
    <a:srgbClr val="00FF00"/>
    <a:srgbClr val="99FFCC"/>
    <a:srgbClr val="00FFFF"/>
    <a:srgbClr val="00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303E0ECE-0B7C-45DB-80BA-E542F981C1FF}"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114727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03E0ECE-0B7C-45DB-80BA-E542F981C1FF}"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101706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03E0ECE-0B7C-45DB-80BA-E542F981C1FF}"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188331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03E0ECE-0B7C-45DB-80BA-E542F981C1FF}"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322308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03E0ECE-0B7C-45DB-80BA-E542F981C1FF}" type="datetimeFigureOut">
              <a:rPr lang="es-MX" smtClean="0"/>
              <a:t>19/11/2021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312932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03E0ECE-0B7C-45DB-80BA-E542F981C1FF}"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230019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03E0ECE-0B7C-45DB-80BA-E542F981C1FF}" type="datetimeFigureOut">
              <a:rPr lang="es-MX" smtClean="0"/>
              <a:t>19/11/2021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428925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03E0ECE-0B7C-45DB-80BA-E542F981C1FF}" type="datetimeFigureOut">
              <a:rPr lang="es-MX" smtClean="0"/>
              <a:t>19/11/2021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14254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3E0ECE-0B7C-45DB-80BA-E542F981C1FF}" type="datetimeFigureOut">
              <a:rPr lang="es-MX" smtClean="0"/>
              <a:t>19/11/2021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2475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03E0ECE-0B7C-45DB-80BA-E542F981C1FF}"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329719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03E0ECE-0B7C-45DB-80BA-E542F981C1FF}" type="datetimeFigureOut">
              <a:rPr lang="es-MX" smtClean="0"/>
              <a:t>19/11/2021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A035950-C0F7-4048-ABD1-9083E517DA9E}" type="slidenum">
              <a:rPr lang="es-MX" smtClean="0"/>
              <a:t>‹Nº›</a:t>
            </a:fld>
            <a:endParaRPr lang="es-MX"/>
          </a:p>
        </p:txBody>
      </p:sp>
    </p:spTree>
    <p:extLst>
      <p:ext uri="{BB962C8B-B14F-4D97-AF65-F5344CB8AC3E}">
        <p14:creationId xmlns:p14="http://schemas.microsoft.com/office/powerpoint/2010/main" val="347903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E0ECE-0B7C-45DB-80BA-E542F981C1FF}" type="datetimeFigureOut">
              <a:rPr lang="es-MX" smtClean="0"/>
              <a:t>19/11/2021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35950-C0F7-4048-ABD1-9083E517DA9E}" type="slidenum">
              <a:rPr lang="es-MX" smtClean="0"/>
              <a:t>‹Nº›</a:t>
            </a:fld>
            <a:endParaRPr lang="es-MX"/>
          </a:p>
        </p:txBody>
      </p:sp>
    </p:spTree>
    <p:extLst>
      <p:ext uri="{BB962C8B-B14F-4D97-AF65-F5344CB8AC3E}">
        <p14:creationId xmlns:p14="http://schemas.microsoft.com/office/powerpoint/2010/main" val="276888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bit.ly/3nxiVnH" TargetMode="External"/><Relationship Id="rId5" Type="http://schemas.openxmlformats.org/officeDocument/2006/relationships/hyperlink" Target="https://bit.ly/3iAcBdk"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72"/>
            <a:ext cx="12192000" cy="6858000"/>
          </a:xfrm>
          <a:prstGeom prst="rect">
            <a:avLst/>
          </a:prstGeom>
        </p:spPr>
      </p:pic>
      <p:sp>
        <p:nvSpPr>
          <p:cNvPr id="3" name="Elipse 2"/>
          <p:cNvSpPr/>
          <p:nvPr/>
        </p:nvSpPr>
        <p:spPr>
          <a:xfrm>
            <a:off x="3816411" y="1904564"/>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N</a:t>
            </a:r>
            <a:endParaRPr lang="es-MX" sz="2400" b="1" dirty="0">
              <a:solidFill>
                <a:schemeClr val="tx1"/>
              </a:solidFill>
              <a:latin typeface="Century Gothic" panose="020B0502020202020204" pitchFamily="34" charset="0"/>
            </a:endParaRPr>
          </a:p>
        </p:txBody>
      </p:sp>
      <p:sp>
        <p:nvSpPr>
          <p:cNvPr id="5" name="Elipse 4"/>
          <p:cNvSpPr/>
          <p:nvPr/>
        </p:nvSpPr>
        <p:spPr>
          <a:xfrm>
            <a:off x="4797630" y="1904565"/>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O</a:t>
            </a:r>
          </a:p>
        </p:txBody>
      </p:sp>
      <p:sp>
        <p:nvSpPr>
          <p:cNvPr id="6" name="Elipse 5"/>
          <p:cNvSpPr/>
          <p:nvPr/>
        </p:nvSpPr>
        <p:spPr>
          <a:xfrm>
            <a:off x="5764589" y="1904565"/>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T</a:t>
            </a:r>
            <a:endParaRPr lang="es-MX" sz="2400" b="1" dirty="0">
              <a:solidFill>
                <a:schemeClr val="tx1"/>
              </a:solidFill>
              <a:latin typeface="Century Gothic" panose="020B0502020202020204" pitchFamily="34" charset="0"/>
            </a:endParaRPr>
          </a:p>
        </p:txBody>
      </p:sp>
      <p:sp>
        <p:nvSpPr>
          <p:cNvPr id="7" name="Elipse 6"/>
          <p:cNvSpPr/>
          <p:nvPr/>
        </p:nvSpPr>
        <p:spPr>
          <a:xfrm>
            <a:off x="6766077" y="1904565"/>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A</a:t>
            </a:r>
          </a:p>
        </p:txBody>
      </p:sp>
      <p:sp>
        <p:nvSpPr>
          <p:cNvPr id="8" name="Elipse 7"/>
          <p:cNvSpPr/>
          <p:nvPr/>
        </p:nvSpPr>
        <p:spPr>
          <a:xfrm>
            <a:off x="7713798" y="1904565"/>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S</a:t>
            </a:r>
          </a:p>
        </p:txBody>
      </p:sp>
      <p:sp>
        <p:nvSpPr>
          <p:cNvPr id="11" name="Elipse 10"/>
          <p:cNvSpPr/>
          <p:nvPr/>
        </p:nvSpPr>
        <p:spPr>
          <a:xfrm>
            <a:off x="942360" y="2986426"/>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C</a:t>
            </a:r>
          </a:p>
        </p:txBody>
      </p:sp>
      <p:sp>
        <p:nvSpPr>
          <p:cNvPr id="12" name="Elipse 11"/>
          <p:cNvSpPr/>
          <p:nvPr/>
        </p:nvSpPr>
        <p:spPr>
          <a:xfrm>
            <a:off x="1903348" y="2986427"/>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I</a:t>
            </a:r>
          </a:p>
        </p:txBody>
      </p:sp>
      <p:sp>
        <p:nvSpPr>
          <p:cNvPr id="13" name="Elipse 12"/>
          <p:cNvSpPr/>
          <p:nvPr/>
        </p:nvSpPr>
        <p:spPr>
          <a:xfrm>
            <a:off x="2877953" y="2989199"/>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E</a:t>
            </a:r>
            <a:endParaRPr lang="es-MX" sz="2400" b="1" dirty="0">
              <a:solidFill>
                <a:schemeClr val="tx1"/>
              </a:solidFill>
              <a:latin typeface="Century Gothic" panose="020B0502020202020204" pitchFamily="34" charset="0"/>
            </a:endParaRPr>
          </a:p>
        </p:txBody>
      </p:sp>
      <p:sp>
        <p:nvSpPr>
          <p:cNvPr id="14" name="Elipse 13"/>
          <p:cNvSpPr/>
          <p:nvPr/>
        </p:nvSpPr>
        <p:spPr>
          <a:xfrm>
            <a:off x="5764589" y="2989204"/>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Í</a:t>
            </a:r>
          </a:p>
        </p:txBody>
      </p:sp>
      <p:sp>
        <p:nvSpPr>
          <p:cNvPr id="15" name="Elipse 14"/>
          <p:cNvSpPr/>
          <p:nvPr/>
        </p:nvSpPr>
        <p:spPr>
          <a:xfrm>
            <a:off x="4780916" y="2989203"/>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T</a:t>
            </a:r>
          </a:p>
        </p:txBody>
      </p:sp>
      <p:sp>
        <p:nvSpPr>
          <p:cNvPr id="16" name="Elipse 15"/>
          <p:cNvSpPr/>
          <p:nvPr/>
        </p:nvSpPr>
        <p:spPr>
          <a:xfrm>
            <a:off x="3837074" y="2989200"/>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N</a:t>
            </a:r>
          </a:p>
        </p:txBody>
      </p:sp>
      <p:sp>
        <p:nvSpPr>
          <p:cNvPr id="17" name="Elipse 16"/>
          <p:cNvSpPr/>
          <p:nvPr/>
        </p:nvSpPr>
        <p:spPr>
          <a:xfrm>
            <a:off x="6766077" y="2989205"/>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F</a:t>
            </a:r>
            <a:endParaRPr lang="es-MX" sz="2400" b="1" dirty="0">
              <a:solidFill>
                <a:schemeClr val="tx1"/>
              </a:solidFill>
              <a:latin typeface="Century Gothic" panose="020B0502020202020204" pitchFamily="34" charset="0"/>
            </a:endParaRPr>
          </a:p>
        </p:txBody>
      </p:sp>
      <p:sp>
        <p:nvSpPr>
          <p:cNvPr id="18" name="Elipse 17"/>
          <p:cNvSpPr/>
          <p:nvPr/>
        </p:nvSpPr>
        <p:spPr>
          <a:xfrm>
            <a:off x="7713798" y="2989206"/>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I</a:t>
            </a:r>
            <a:endParaRPr lang="es-MX" sz="2400" b="1" dirty="0">
              <a:solidFill>
                <a:schemeClr val="tx1"/>
              </a:solidFill>
              <a:latin typeface="Century Gothic" panose="020B0502020202020204" pitchFamily="34" charset="0"/>
            </a:endParaRPr>
          </a:p>
        </p:txBody>
      </p:sp>
      <p:sp>
        <p:nvSpPr>
          <p:cNvPr id="19" name="Elipse 18"/>
          <p:cNvSpPr/>
          <p:nvPr/>
        </p:nvSpPr>
        <p:spPr>
          <a:xfrm>
            <a:off x="8674786" y="2989206"/>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latin typeface="Century Gothic" panose="020B0502020202020204" pitchFamily="34" charset="0"/>
              </a:rPr>
              <a:t>C</a:t>
            </a:r>
            <a:endParaRPr lang="es-MX" sz="2400" b="1" dirty="0">
              <a:solidFill>
                <a:schemeClr val="tx1"/>
              </a:solidFill>
              <a:latin typeface="Century Gothic" panose="020B0502020202020204" pitchFamily="34" charset="0"/>
            </a:endParaRPr>
          </a:p>
        </p:txBody>
      </p:sp>
      <p:sp>
        <p:nvSpPr>
          <p:cNvPr id="20" name="Elipse 19"/>
          <p:cNvSpPr/>
          <p:nvPr/>
        </p:nvSpPr>
        <p:spPr>
          <a:xfrm>
            <a:off x="9632041" y="2989202"/>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A</a:t>
            </a:r>
          </a:p>
        </p:txBody>
      </p:sp>
      <p:sp>
        <p:nvSpPr>
          <p:cNvPr id="21" name="Elipse 20"/>
          <p:cNvSpPr/>
          <p:nvPr/>
        </p:nvSpPr>
        <p:spPr>
          <a:xfrm>
            <a:off x="10589296" y="2989201"/>
            <a:ext cx="860612" cy="8202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entury Gothic" panose="020B0502020202020204" pitchFamily="34" charset="0"/>
              </a:rPr>
              <a:t>S</a:t>
            </a:r>
          </a:p>
        </p:txBody>
      </p:sp>
      <p:sp>
        <p:nvSpPr>
          <p:cNvPr id="22" name="CuadroTexto 21"/>
          <p:cNvSpPr txBox="1"/>
          <p:nvPr/>
        </p:nvSpPr>
        <p:spPr>
          <a:xfrm>
            <a:off x="4186430" y="369542"/>
            <a:ext cx="3682418" cy="830997"/>
          </a:xfrm>
          <a:prstGeom prst="rect">
            <a:avLst/>
          </a:prstGeom>
          <a:noFill/>
        </p:spPr>
        <p:txBody>
          <a:bodyPr wrap="none" rtlCol="0">
            <a:spAutoFit/>
          </a:bodyPr>
          <a:lstStyle/>
          <a:p>
            <a:r>
              <a:rPr lang="es-MX" sz="4800" b="1" dirty="0" smtClean="0"/>
              <a:t>C  O  N  A  F  E</a:t>
            </a:r>
            <a:endParaRPr lang="es-MX" sz="4800" b="1" dirty="0"/>
          </a:p>
        </p:txBody>
      </p:sp>
      <p:pic>
        <p:nvPicPr>
          <p:cNvPr id="23" name="Imagen 22"/>
          <p:cNvPicPr>
            <a:picLocks noChangeAspect="1"/>
          </p:cNvPicPr>
          <p:nvPr/>
        </p:nvPicPr>
        <p:blipFill>
          <a:blip r:embed="rId3"/>
          <a:stretch>
            <a:fillRect/>
          </a:stretch>
        </p:blipFill>
        <p:spPr>
          <a:xfrm>
            <a:off x="3957867" y="4073836"/>
            <a:ext cx="4139543" cy="1908213"/>
          </a:xfrm>
          <a:prstGeom prst="rect">
            <a:avLst/>
          </a:prstGeom>
        </p:spPr>
      </p:pic>
      <p:sp>
        <p:nvSpPr>
          <p:cNvPr id="24" name="CuadroTexto 23"/>
          <p:cNvSpPr txBox="1"/>
          <p:nvPr/>
        </p:nvSpPr>
        <p:spPr>
          <a:xfrm>
            <a:off x="3186906" y="5958395"/>
            <a:ext cx="6290505" cy="461665"/>
          </a:xfrm>
          <a:prstGeom prst="rect">
            <a:avLst/>
          </a:prstGeom>
          <a:noFill/>
        </p:spPr>
        <p:txBody>
          <a:bodyPr wrap="none" rtlCol="0">
            <a:spAutoFit/>
          </a:bodyPr>
          <a:lstStyle/>
          <a:p>
            <a:r>
              <a:rPr lang="es-MX" sz="2400" b="1" dirty="0" smtClean="0">
                <a:latin typeface="Century Gothic" panose="020B0502020202020204" pitchFamily="34" charset="0"/>
              </a:rPr>
              <a:t>ADANARY AVIGAIL RODRÍGUEZ MORENO</a:t>
            </a:r>
            <a:endParaRPr lang="es-MX" sz="2400" b="1" dirty="0">
              <a:latin typeface="Century Gothic" panose="020B0502020202020204" pitchFamily="34" charset="0"/>
            </a:endParaRPr>
          </a:p>
        </p:txBody>
      </p:sp>
      <p:sp>
        <p:nvSpPr>
          <p:cNvPr id="2" name="CuadroTexto 1"/>
          <p:cNvSpPr txBox="1"/>
          <p:nvPr/>
        </p:nvSpPr>
        <p:spPr>
          <a:xfrm>
            <a:off x="3434706" y="6436254"/>
            <a:ext cx="5322587" cy="523220"/>
          </a:xfrm>
          <a:prstGeom prst="rect">
            <a:avLst/>
          </a:prstGeom>
          <a:noFill/>
        </p:spPr>
        <p:txBody>
          <a:bodyPr wrap="square" rtlCol="0">
            <a:spAutoFit/>
          </a:bodyPr>
          <a:lstStyle/>
          <a:p>
            <a:pPr algn="ctr"/>
            <a:r>
              <a:rPr lang="es-MX" sz="1400" b="1" dirty="0" smtClean="0">
                <a:latin typeface="Century Gothic" panose="020B0502020202020204" pitchFamily="34" charset="0"/>
              </a:rPr>
              <a:t>16</a:t>
            </a:r>
            <a:r>
              <a:rPr lang="es-MX" sz="1400" b="1" dirty="0" smtClean="0">
                <a:latin typeface="Century Gothic" panose="020B0502020202020204" pitchFamily="34" charset="0"/>
              </a:rPr>
              <a:t> </a:t>
            </a:r>
            <a:r>
              <a:rPr lang="es-MX" sz="1400" b="1" dirty="0">
                <a:latin typeface="Century Gothic" panose="020B0502020202020204" pitchFamily="34" charset="0"/>
              </a:rPr>
              <a:t>DE </a:t>
            </a:r>
            <a:r>
              <a:rPr lang="es-MX" sz="1400" b="1" dirty="0" smtClean="0">
                <a:latin typeface="Century Gothic" panose="020B0502020202020204" pitchFamily="34" charset="0"/>
              </a:rPr>
              <a:t>NOVI</a:t>
            </a:r>
            <a:r>
              <a:rPr lang="es-MX" sz="1400" b="1" dirty="0" smtClean="0">
                <a:latin typeface="Century Gothic" panose="020B0502020202020204" pitchFamily="34" charset="0"/>
              </a:rPr>
              <a:t>MBRE </a:t>
            </a:r>
            <a:r>
              <a:rPr lang="es-MX" sz="1400" b="1" dirty="0">
                <a:latin typeface="Century Gothic" panose="020B0502020202020204" pitchFamily="34" charset="0"/>
              </a:rPr>
              <a:t>AL </a:t>
            </a:r>
            <a:r>
              <a:rPr lang="es-MX" sz="1400" b="1" dirty="0" smtClean="0">
                <a:latin typeface="Century Gothic" panose="020B0502020202020204" pitchFamily="34" charset="0"/>
              </a:rPr>
              <a:t>18</a:t>
            </a:r>
            <a:r>
              <a:rPr lang="es-MX" sz="1400" b="1" dirty="0" smtClean="0">
                <a:latin typeface="Century Gothic" panose="020B0502020202020204" pitchFamily="34" charset="0"/>
              </a:rPr>
              <a:t> </a:t>
            </a:r>
            <a:r>
              <a:rPr lang="es-MX" sz="1400" b="1" dirty="0">
                <a:latin typeface="Century Gothic" panose="020B0502020202020204" pitchFamily="34" charset="0"/>
              </a:rPr>
              <a:t>DE </a:t>
            </a:r>
            <a:r>
              <a:rPr lang="es-MX" sz="1400" b="1" dirty="0" smtClean="0">
                <a:latin typeface="Century Gothic" panose="020B0502020202020204" pitchFamily="34" charset="0"/>
              </a:rPr>
              <a:t>NOVI</a:t>
            </a:r>
            <a:r>
              <a:rPr lang="es-MX" sz="1400" b="1" dirty="0" smtClean="0">
                <a:latin typeface="Century Gothic" panose="020B0502020202020204" pitchFamily="34" charset="0"/>
              </a:rPr>
              <a:t>MBRE </a:t>
            </a:r>
            <a:r>
              <a:rPr lang="es-MX" sz="1400" b="1" dirty="0">
                <a:latin typeface="Century Gothic" panose="020B0502020202020204" pitchFamily="34" charset="0"/>
              </a:rPr>
              <a:t>DEL 2021</a:t>
            </a:r>
          </a:p>
          <a:p>
            <a:pPr algn="ctr"/>
            <a:endParaRPr lang="es-MX" sz="1400" b="1" dirty="0">
              <a:latin typeface="Century Gothic" panose="020B0502020202020204" pitchFamily="34" charset="0"/>
            </a:endParaRPr>
          </a:p>
        </p:txBody>
      </p:sp>
    </p:spTree>
    <p:extLst>
      <p:ext uri="{BB962C8B-B14F-4D97-AF65-F5344CB8AC3E}">
        <p14:creationId xmlns:p14="http://schemas.microsoft.com/office/powerpoint/2010/main" val="2276084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CuadroTexto 2"/>
          <p:cNvSpPr txBox="1"/>
          <p:nvPr/>
        </p:nvSpPr>
        <p:spPr>
          <a:xfrm>
            <a:off x="3913351" y="941293"/>
            <a:ext cx="4365298" cy="338554"/>
          </a:xfrm>
          <a:prstGeom prst="rect">
            <a:avLst/>
          </a:prstGeom>
          <a:noFill/>
        </p:spPr>
        <p:txBody>
          <a:bodyPr wrap="none" rtlCol="0">
            <a:spAutoFit/>
          </a:bodyPr>
          <a:lstStyle/>
          <a:p>
            <a:pPr algn="ctr"/>
            <a:r>
              <a:rPr lang="es-MX" sz="1600" b="1" dirty="0" smtClean="0">
                <a:solidFill>
                  <a:prstClr val="black"/>
                </a:solidFill>
                <a:latin typeface="Century Gothic" panose="020B0502020202020204" pitchFamily="34" charset="0"/>
              </a:rPr>
              <a:t>L E N G U A J E   Y  C O M U N I C A C I O N</a:t>
            </a:r>
            <a:endParaRPr lang="es-MX" sz="1600" b="1" dirty="0">
              <a:solidFill>
                <a:prstClr val="black"/>
              </a:solidFill>
              <a:latin typeface="Century Gothic" panose="020B0502020202020204" pitchFamily="34" charset="0"/>
            </a:endParaRPr>
          </a:p>
        </p:txBody>
      </p:sp>
      <p:pic>
        <p:nvPicPr>
          <p:cNvPr id="4" name="Imagen 3"/>
          <p:cNvPicPr>
            <a:picLocks noChangeAspect="1"/>
          </p:cNvPicPr>
          <p:nvPr/>
        </p:nvPicPr>
        <p:blipFill>
          <a:blip r:embed="rId3"/>
          <a:stretch>
            <a:fillRect/>
          </a:stretch>
        </p:blipFill>
        <p:spPr>
          <a:xfrm>
            <a:off x="1178685" y="330255"/>
            <a:ext cx="1967927" cy="1222075"/>
          </a:xfrm>
          <a:prstGeom prst="rect">
            <a:avLst/>
          </a:prstGeom>
        </p:spPr>
      </p:pic>
      <p:sp>
        <p:nvSpPr>
          <p:cNvPr id="7" name="Elipse 6"/>
          <p:cNvSpPr/>
          <p:nvPr/>
        </p:nvSpPr>
        <p:spPr>
          <a:xfrm>
            <a:off x="5016011" y="221877"/>
            <a:ext cx="618308" cy="63201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L</a:t>
            </a:r>
            <a:endParaRPr lang="es-MX" sz="2800" b="1" dirty="0">
              <a:solidFill>
                <a:prstClr val="black"/>
              </a:solidFill>
              <a:latin typeface="Century Gothic" panose="020B0502020202020204" pitchFamily="34" charset="0"/>
            </a:endParaRPr>
          </a:p>
        </p:txBody>
      </p:sp>
      <p:sp>
        <p:nvSpPr>
          <p:cNvPr id="8" name="Elipse 7"/>
          <p:cNvSpPr/>
          <p:nvPr/>
        </p:nvSpPr>
        <p:spPr>
          <a:xfrm>
            <a:off x="5786846" y="221877"/>
            <a:ext cx="618308" cy="63201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Y</a:t>
            </a:r>
          </a:p>
        </p:txBody>
      </p:sp>
      <p:sp>
        <p:nvSpPr>
          <p:cNvPr id="9" name="Elipse 8"/>
          <p:cNvSpPr/>
          <p:nvPr/>
        </p:nvSpPr>
        <p:spPr>
          <a:xfrm>
            <a:off x="6557681" y="221876"/>
            <a:ext cx="618308" cy="6320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C</a:t>
            </a:r>
          </a:p>
        </p:txBody>
      </p:sp>
      <p:sp>
        <p:nvSpPr>
          <p:cNvPr id="10" name="CuadroTexto 9"/>
          <p:cNvSpPr txBox="1"/>
          <p:nvPr/>
        </p:nvSpPr>
        <p:spPr>
          <a:xfrm>
            <a:off x="4779395" y="1292434"/>
            <a:ext cx="4174879" cy="400110"/>
          </a:xfrm>
          <a:prstGeom prst="rect">
            <a:avLst/>
          </a:prstGeom>
          <a:noFill/>
        </p:spPr>
        <p:txBody>
          <a:bodyPr wrap="square" rtlCol="0">
            <a:spAutoFit/>
          </a:bodyPr>
          <a:lstStyle/>
          <a:p>
            <a:r>
              <a:rPr lang="es-MX" sz="2000" b="1" dirty="0" smtClean="0">
                <a:solidFill>
                  <a:prstClr val="black"/>
                </a:solidFill>
                <a:latin typeface="Century Gothic" panose="020B0502020202020204" pitchFamily="34" charset="0"/>
              </a:rPr>
              <a:t>Fundamento teórico:</a:t>
            </a:r>
            <a:endParaRPr lang="es-MX" sz="2000" b="1" dirty="0">
              <a:solidFill>
                <a:prstClr val="black"/>
              </a:solidFill>
              <a:latin typeface="Century Gothic" panose="020B0502020202020204" pitchFamily="34" charset="0"/>
            </a:endParaRPr>
          </a:p>
        </p:txBody>
      </p:sp>
      <p:pic>
        <p:nvPicPr>
          <p:cNvPr id="11" name="Imagen 10"/>
          <p:cNvPicPr>
            <a:picLocks noChangeAspect="1"/>
          </p:cNvPicPr>
          <p:nvPr/>
        </p:nvPicPr>
        <p:blipFill>
          <a:blip r:embed="rId4"/>
          <a:stretch>
            <a:fillRect/>
          </a:stretch>
        </p:blipFill>
        <p:spPr>
          <a:xfrm>
            <a:off x="3404864" y="521870"/>
            <a:ext cx="890092" cy="496840"/>
          </a:xfrm>
          <a:prstGeom prst="rect">
            <a:avLst/>
          </a:prstGeom>
        </p:spPr>
      </p:pic>
      <p:sp>
        <p:nvSpPr>
          <p:cNvPr id="5" name="CuadroTexto 4"/>
          <p:cNvSpPr txBox="1"/>
          <p:nvPr/>
        </p:nvSpPr>
        <p:spPr>
          <a:xfrm>
            <a:off x="208997" y="1951886"/>
            <a:ext cx="5335523" cy="4616648"/>
          </a:xfrm>
          <a:prstGeom prst="rect">
            <a:avLst/>
          </a:prstGeom>
          <a:solidFill>
            <a:srgbClr val="FFFF99"/>
          </a:solidFill>
        </p:spPr>
        <p:txBody>
          <a:bodyPr wrap="square" rtlCol="0">
            <a:spAutoFit/>
          </a:bodyPr>
          <a:lstStyle/>
          <a:p>
            <a:pPr algn="ctr"/>
            <a:r>
              <a:rPr lang="es-ES" sz="1400" b="1" dirty="0" smtClean="0">
                <a:solidFill>
                  <a:prstClr val="black"/>
                </a:solidFill>
                <a:latin typeface="Century Gothic" panose="020B0502020202020204" pitchFamily="34" charset="0"/>
              </a:rPr>
              <a:t>DESCRIPCIÓN FÁBULA</a:t>
            </a:r>
          </a:p>
          <a:p>
            <a:r>
              <a:rPr lang="es-ES" sz="1400" dirty="0" smtClean="0">
                <a:solidFill>
                  <a:prstClr val="black"/>
                </a:solidFill>
                <a:latin typeface="Century Gothic" panose="020B0502020202020204" pitchFamily="34" charset="0"/>
              </a:rPr>
              <a:t>Según Álvarez</a:t>
            </a:r>
            <a:r>
              <a:rPr lang="es-ES" sz="1400" dirty="0">
                <a:solidFill>
                  <a:prstClr val="black"/>
                </a:solidFill>
                <a:latin typeface="Century Gothic" panose="020B0502020202020204" pitchFamily="34" charset="0"/>
              </a:rPr>
              <a:t>, T. (1999</a:t>
            </a:r>
            <a:r>
              <a:rPr lang="es-ES" sz="1400" dirty="0" smtClean="0">
                <a:solidFill>
                  <a:prstClr val="black"/>
                </a:solidFill>
                <a:latin typeface="Century Gothic" panose="020B0502020202020204" pitchFamily="34" charset="0"/>
              </a:rPr>
              <a:t>), la descripción es </a:t>
            </a:r>
            <a:r>
              <a:rPr lang="es-ES" sz="1400" dirty="0">
                <a:solidFill>
                  <a:prstClr val="black"/>
                </a:solidFill>
                <a:latin typeface="Century Gothic" panose="020B0502020202020204" pitchFamily="34" charset="0"/>
              </a:rPr>
              <a:t>un tipo de texto poco estudiado desde una </a:t>
            </a:r>
            <a:r>
              <a:rPr lang="es-ES" sz="1400" dirty="0" smtClean="0">
                <a:solidFill>
                  <a:prstClr val="black"/>
                </a:solidFill>
                <a:latin typeface="Century Gothic" panose="020B0502020202020204" pitchFamily="34" charset="0"/>
              </a:rPr>
              <a:t>perspectiva didáctica</a:t>
            </a:r>
            <a:r>
              <a:rPr lang="es-ES" sz="1400" dirty="0">
                <a:solidFill>
                  <a:prstClr val="black"/>
                </a:solidFill>
                <a:latin typeface="Century Gothic" panose="020B0502020202020204" pitchFamily="34" charset="0"/>
              </a:rPr>
              <a:t>, </a:t>
            </a:r>
            <a:r>
              <a:rPr lang="es-ES" sz="1400" dirty="0" smtClean="0">
                <a:solidFill>
                  <a:prstClr val="black"/>
                </a:solidFill>
                <a:latin typeface="Century Gothic" panose="020B0502020202020204" pitchFamily="34" charset="0"/>
              </a:rPr>
              <a:t>por otro lado desde </a:t>
            </a:r>
            <a:r>
              <a:rPr lang="es-ES" sz="1400" dirty="0">
                <a:solidFill>
                  <a:prstClr val="black"/>
                </a:solidFill>
                <a:latin typeface="Century Gothic" panose="020B0502020202020204" pitchFamily="34" charset="0"/>
              </a:rPr>
              <a:t>el punto de vista escolar, la descripción constituye una categoría</a:t>
            </a:r>
          </a:p>
          <a:p>
            <a:r>
              <a:rPr lang="es-ES" sz="1400" dirty="0">
                <a:solidFill>
                  <a:prstClr val="black"/>
                </a:solidFill>
                <a:latin typeface="Century Gothic" panose="020B0502020202020204" pitchFamily="34" charset="0"/>
              </a:rPr>
              <a:t>importante desde hace mucho tiempo, hasta el punto que su legitimación está </a:t>
            </a:r>
            <a:r>
              <a:rPr lang="es-ES" sz="1400" dirty="0" smtClean="0">
                <a:solidFill>
                  <a:prstClr val="black"/>
                </a:solidFill>
                <a:latin typeface="Century Gothic" panose="020B0502020202020204" pitchFamily="34" charset="0"/>
              </a:rPr>
              <a:t>en gran </a:t>
            </a:r>
            <a:r>
              <a:rPr lang="es-ES" sz="1400" dirty="0">
                <a:solidFill>
                  <a:prstClr val="black"/>
                </a:solidFill>
                <a:latin typeface="Century Gothic" panose="020B0502020202020204" pitchFamily="34" charset="0"/>
              </a:rPr>
              <a:t>parte vinculada a la escuela en la medida en que se considera como un fragmento elegido por excelencia, separado para explicar el texto, y como uno de los</a:t>
            </a:r>
          </a:p>
          <a:p>
            <a:r>
              <a:rPr lang="es-ES" sz="1400" dirty="0">
                <a:solidFill>
                  <a:prstClr val="black"/>
                </a:solidFill>
                <a:latin typeface="Century Gothic" panose="020B0502020202020204" pitchFamily="34" charset="0"/>
              </a:rPr>
              <a:t>lugares textuales en los que se cristaliza el valor artístico y el saber-hacer estético.</a:t>
            </a:r>
          </a:p>
          <a:p>
            <a:r>
              <a:rPr lang="es-ES" sz="1400" dirty="0">
                <a:solidFill>
                  <a:prstClr val="black"/>
                </a:solidFill>
                <a:latin typeface="Century Gothic" panose="020B0502020202020204" pitchFamily="34" charset="0"/>
              </a:rPr>
              <a:t>No obstante, en el contexto escolar funciona no sólo como ejercicio literario, </a:t>
            </a:r>
            <a:r>
              <a:rPr lang="es-ES" sz="1400" dirty="0" smtClean="0">
                <a:solidFill>
                  <a:prstClr val="black"/>
                </a:solidFill>
                <a:latin typeface="Century Gothic" panose="020B0502020202020204" pitchFamily="34" charset="0"/>
              </a:rPr>
              <a:t>sino que </a:t>
            </a:r>
            <a:r>
              <a:rPr lang="es-ES" sz="1400" dirty="0">
                <a:solidFill>
                  <a:prstClr val="black"/>
                </a:solidFill>
                <a:latin typeface="Century Gothic" panose="020B0502020202020204" pitchFamily="34" charset="0"/>
              </a:rPr>
              <a:t>es un recurso habitual en la asignatura de </a:t>
            </a:r>
            <a:r>
              <a:rPr lang="es-ES" sz="1400" dirty="0" smtClean="0">
                <a:solidFill>
                  <a:prstClr val="black"/>
                </a:solidFill>
                <a:latin typeface="Century Gothic" panose="020B0502020202020204" pitchFamily="34" charset="0"/>
              </a:rPr>
              <a:t>lengua.</a:t>
            </a:r>
          </a:p>
          <a:p>
            <a:r>
              <a:rPr lang="es-ES" sz="1400" dirty="0" smtClean="0">
                <a:solidFill>
                  <a:prstClr val="black"/>
                </a:solidFill>
                <a:latin typeface="Century Gothic" panose="020B0502020202020204" pitchFamily="34" charset="0"/>
              </a:rPr>
              <a:t> </a:t>
            </a:r>
          </a:p>
          <a:p>
            <a:r>
              <a:rPr lang="es-ES" sz="1400" dirty="0" smtClean="0">
                <a:solidFill>
                  <a:prstClr val="black"/>
                </a:solidFill>
                <a:latin typeface="Century Gothic" panose="020B0502020202020204" pitchFamily="34" charset="0"/>
              </a:rPr>
              <a:t>Asimismo Rodríguez (2010) afirma que </a:t>
            </a:r>
            <a:r>
              <a:rPr lang="es-ES" sz="1400" dirty="0">
                <a:solidFill>
                  <a:prstClr val="black"/>
                </a:solidFill>
                <a:latin typeface="Century Gothic" panose="020B0502020202020204" pitchFamily="34" charset="0"/>
              </a:rPr>
              <a:t>la fábula es un </a:t>
            </a:r>
            <a:r>
              <a:rPr lang="es-ES" sz="1400" dirty="0" smtClean="0">
                <a:solidFill>
                  <a:prstClr val="black"/>
                </a:solidFill>
                <a:latin typeface="Century Gothic" panose="020B0502020202020204" pitchFamily="34" charset="0"/>
              </a:rPr>
              <a:t>breve relato </a:t>
            </a:r>
            <a:r>
              <a:rPr lang="es-ES" sz="1400" dirty="0">
                <a:solidFill>
                  <a:prstClr val="black"/>
                </a:solidFill>
                <a:latin typeface="Century Gothic" panose="020B0502020202020204" pitchFamily="34" charset="0"/>
              </a:rPr>
              <a:t>literario ficticio, en prosa o verso, con intención didáctica </a:t>
            </a:r>
            <a:r>
              <a:rPr lang="es-ES" sz="1400" dirty="0" smtClean="0">
                <a:solidFill>
                  <a:prstClr val="black"/>
                </a:solidFill>
                <a:latin typeface="Century Gothic" panose="020B0502020202020204" pitchFamily="34" charset="0"/>
              </a:rPr>
              <a:t>frecuentemente manifestada </a:t>
            </a:r>
            <a:r>
              <a:rPr lang="es-ES" sz="1400" dirty="0">
                <a:solidFill>
                  <a:prstClr val="black"/>
                </a:solidFill>
                <a:latin typeface="Century Gothic" panose="020B0502020202020204" pitchFamily="34" charset="0"/>
              </a:rPr>
              <a:t>en una moraleja final, y en el que pueden intervenir personas, animales </a:t>
            </a:r>
            <a:r>
              <a:rPr lang="es-ES" sz="1400" dirty="0" smtClean="0">
                <a:solidFill>
                  <a:prstClr val="black"/>
                </a:solidFill>
                <a:latin typeface="Century Gothic" panose="020B0502020202020204" pitchFamily="34" charset="0"/>
              </a:rPr>
              <a:t>y otros </a:t>
            </a:r>
            <a:r>
              <a:rPr lang="es-ES" sz="1400" dirty="0">
                <a:solidFill>
                  <a:prstClr val="black"/>
                </a:solidFill>
                <a:latin typeface="Century Gothic" panose="020B0502020202020204" pitchFamily="34" charset="0"/>
              </a:rPr>
              <a:t>seres animados o inanimados. </a:t>
            </a:r>
          </a:p>
        </p:txBody>
      </p:sp>
      <p:sp>
        <p:nvSpPr>
          <p:cNvPr id="13" name="CuadroTexto 12"/>
          <p:cNvSpPr txBox="1"/>
          <p:nvPr/>
        </p:nvSpPr>
        <p:spPr>
          <a:xfrm>
            <a:off x="5786846" y="1692544"/>
            <a:ext cx="6100922" cy="5016758"/>
          </a:xfrm>
          <a:prstGeom prst="rect">
            <a:avLst/>
          </a:prstGeom>
          <a:solidFill>
            <a:srgbClr val="99FFCC"/>
          </a:solidFill>
        </p:spPr>
        <p:txBody>
          <a:bodyPr wrap="square" rtlCol="0">
            <a:spAutoFit/>
          </a:bodyPr>
          <a:lstStyle/>
          <a:p>
            <a:pPr algn="ctr"/>
            <a:r>
              <a:rPr lang="es-ES" sz="1400" b="1" dirty="0" smtClean="0">
                <a:solidFill>
                  <a:prstClr val="black"/>
                </a:solidFill>
                <a:latin typeface="Century Gothic" panose="020B0502020202020204" pitchFamily="34" charset="0"/>
              </a:rPr>
              <a:t>Lengua indígena</a:t>
            </a:r>
          </a:p>
          <a:p>
            <a:r>
              <a:rPr lang="es-ES" sz="1400" dirty="0">
                <a:solidFill>
                  <a:prstClr val="black"/>
                </a:solidFill>
                <a:latin typeface="Century Gothic" panose="020B0502020202020204" pitchFamily="34" charset="0"/>
              </a:rPr>
              <a:t>La diversidad lingüística que observamos es una muestra de la evolución de la facultad del lenguaje humano y de la variedad en las estructuras de las lenguas. Son miles las lenguas que han existido y son cientos de ellas las que han desaparecido como consecuencia de factores históricos, políticos, económicos y sociales (Castillo Hernández, M. A. 2010). Es por eso que desde que entran a la educación preescolar se les debe hablar sobre el tema, para que comprendan que hay más lenguas y diversas culturas dentro de su país y de esta manera se les estará fomentando el respeto hacia las diferencias de cada uno de los individuos, que no lo vean como algo raro, sino que se sientan orgullosos de su diversidad cultural y lingüística. </a:t>
            </a:r>
          </a:p>
          <a:p>
            <a:r>
              <a:rPr lang="es-ES" sz="1400" dirty="0">
                <a:solidFill>
                  <a:prstClr val="black"/>
                </a:solidFill>
                <a:latin typeface="Century Gothic" panose="020B0502020202020204" pitchFamily="34" charset="0"/>
              </a:rPr>
              <a:t>Diversidad lingüística: La diversidad lingüística es la coexistencia de una multiplicidad de lenguas dentro de un determinado espacio geográfico. Como tal, el concepto de diversidad lingüística se emplea para hacer referencia a situaciones de convivencia de un conjunto de comunidades que hablan lenguas distintas y que comparten determinadas regiones o territorios. De allí que la diversidad lingüística implique también que existan condiciones que propicien y faciliten la preservación y el respeto mutuo de las lenguas coexistentes</a:t>
            </a:r>
            <a:r>
              <a:rPr lang="es-ES" sz="1400" dirty="0" smtClean="0">
                <a:solidFill>
                  <a:prstClr val="black"/>
                </a:solidFill>
                <a:latin typeface="Century Gothic" panose="020B0502020202020204" pitchFamily="34" charset="0"/>
              </a:rPr>
              <a:t>.</a:t>
            </a:r>
          </a:p>
        </p:txBody>
      </p:sp>
    </p:spTree>
    <p:extLst>
      <p:ext uri="{BB962C8B-B14F-4D97-AF65-F5344CB8AC3E}">
        <p14:creationId xmlns:p14="http://schemas.microsoft.com/office/powerpoint/2010/main" val="102776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4" name="CuadroTexto 3"/>
          <p:cNvSpPr txBox="1"/>
          <p:nvPr/>
        </p:nvSpPr>
        <p:spPr>
          <a:xfrm>
            <a:off x="4008560" y="575063"/>
            <a:ext cx="4174879" cy="400110"/>
          </a:xfrm>
          <a:prstGeom prst="rect">
            <a:avLst/>
          </a:prstGeom>
          <a:noFill/>
        </p:spPr>
        <p:txBody>
          <a:bodyPr wrap="square" rtlCol="0">
            <a:spAutoFit/>
          </a:bodyPr>
          <a:lstStyle/>
          <a:p>
            <a:pPr algn="ctr"/>
            <a:r>
              <a:rPr lang="es-MX" sz="2000" b="1" dirty="0" smtClean="0">
                <a:solidFill>
                  <a:prstClr val="black"/>
                </a:solidFill>
                <a:latin typeface="Century Gothic" panose="020B0502020202020204" pitchFamily="34" charset="0"/>
              </a:rPr>
              <a:t>Explicación al alumno:</a:t>
            </a:r>
            <a:endParaRPr lang="es-MX" sz="2000" b="1" dirty="0">
              <a:solidFill>
                <a:prstClr val="black"/>
              </a:solidFill>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2649070" y="0"/>
            <a:ext cx="1752600" cy="1752600"/>
          </a:xfrm>
          <a:prstGeom prst="rect">
            <a:avLst/>
          </a:prstGeom>
        </p:spPr>
      </p:pic>
      <p:pic>
        <p:nvPicPr>
          <p:cNvPr id="6" name="Imagen 5"/>
          <p:cNvPicPr>
            <a:picLocks noChangeAspect="1"/>
          </p:cNvPicPr>
          <p:nvPr/>
        </p:nvPicPr>
        <p:blipFill>
          <a:blip r:embed="rId4"/>
          <a:stretch>
            <a:fillRect/>
          </a:stretch>
        </p:blipFill>
        <p:spPr>
          <a:xfrm>
            <a:off x="7859395" y="100192"/>
            <a:ext cx="1552216" cy="1552216"/>
          </a:xfrm>
          <a:prstGeom prst="rect">
            <a:avLst/>
          </a:prstGeom>
        </p:spPr>
      </p:pic>
      <p:pic>
        <p:nvPicPr>
          <p:cNvPr id="7" name="Imagen 6"/>
          <p:cNvPicPr>
            <a:picLocks noChangeAspect="1"/>
          </p:cNvPicPr>
          <p:nvPr/>
        </p:nvPicPr>
        <p:blipFill>
          <a:blip r:embed="rId5"/>
          <a:stretch>
            <a:fillRect/>
          </a:stretch>
        </p:blipFill>
        <p:spPr>
          <a:xfrm>
            <a:off x="8183439" y="4604686"/>
            <a:ext cx="3249141" cy="2021911"/>
          </a:xfrm>
          <a:prstGeom prst="rect">
            <a:avLst/>
          </a:prstGeom>
        </p:spPr>
      </p:pic>
      <p:sp>
        <p:nvSpPr>
          <p:cNvPr id="8" name="CuadroTexto 7"/>
          <p:cNvSpPr txBox="1"/>
          <p:nvPr/>
        </p:nvSpPr>
        <p:spPr>
          <a:xfrm>
            <a:off x="967987" y="1997838"/>
            <a:ext cx="10036319" cy="2862322"/>
          </a:xfrm>
          <a:prstGeom prst="rect">
            <a:avLst/>
          </a:prstGeom>
          <a:noFill/>
        </p:spPr>
        <p:txBody>
          <a:bodyPr wrap="square" rtlCol="0">
            <a:spAutoFit/>
          </a:bodyPr>
          <a:lstStyle/>
          <a:p>
            <a:r>
              <a:rPr lang="es-MX" dirty="0" smtClean="0"/>
              <a:t>A los alumnos se les dará a conocer a través </a:t>
            </a:r>
            <a:r>
              <a:rPr lang="es-MX" dirty="0" smtClean="0"/>
              <a:t>de la narración de una fábula y con imágenes para que se adentren al contexto y conozcan a los animales de esta fábula, después realizarán un dibujo en donde hagan referencia de lo que aprendieron, y posteriormente lo expongan.</a:t>
            </a:r>
          </a:p>
          <a:p>
            <a:r>
              <a:rPr lang="es-MX" dirty="0" smtClean="0"/>
              <a:t>Dentro de esta actividad reforzarán el campo de mundo natural, en donde comentarán características de los animales. </a:t>
            </a:r>
            <a:endParaRPr lang="es-MX" dirty="0" smtClean="0"/>
          </a:p>
          <a:p>
            <a:endParaRPr lang="es-MX" dirty="0"/>
          </a:p>
          <a:p>
            <a:endParaRPr lang="es-MX" dirty="0" smtClean="0"/>
          </a:p>
          <a:p>
            <a:r>
              <a:rPr lang="es-ES" dirty="0" smtClean="0"/>
              <a:t>Para la lengua indígena al alumno se le dará a conocer </a:t>
            </a:r>
            <a:r>
              <a:rPr lang="es-ES" dirty="0"/>
              <a:t>medio de una actividad en la que conocerán la forma en que se escriben y cómo se mencionan </a:t>
            </a:r>
            <a:r>
              <a:rPr lang="es-ES" dirty="0" smtClean="0"/>
              <a:t>-  pronuncian </a:t>
            </a:r>
            <a:r>
              <a:rPr lang="es-ES" dirty="0"/>
              <a:t>una serie de palabras en la lengua </a:t>
            </a:r>
            <a:r>
              <a:rPr lang="es-ES" dirty="0" smtClean="0"/>
              <a:t>náhuatl, y van a relacionar, imagen, sonido, y texto para que encuentren un significado.  </a:t>
            </a:r>
            <a:endParaRPr lang="es-MX" dirty="0" smtClean="0"/>
          </a:p>
        </p:txBody>
      </p:sp>
    </p:spTree>
    <p:extLst>
      <p:ext uri="{BB962C8B-B14F-4D97-AF65-F5344CB8AC3E}">
        <p14:creationId xmlns:p14="http://schemas.microsoft.com/office/powerpoint/2010/main" val="25680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12192000" cy="6857999"/>
          </a:xfrm>
          <a:prstGeom prst="rect">
            <a:avLst/>
          </a:prstGeom>
        </p:spPr>
      </p:pic>
      <p:sp>
        <p:nvSpPr>
          <p:cNvPr id="3" name="CuadroTexto 2"/>
          <p:cNvSpPr txBox="1"/>
          <p:nvPr/>
        </p:nvSpPr>
        <p:spPr>
          <a:xfrm>
            <a:off x="4027172" y="941293"/>
            <a:ext cx="4137671" cy="338554"/>
          </a:xfrm>
          <a:prstGeom prst="rect">
            <a:avLst/>
          </a:prstGeom>
          <a:noFill/>
        </p:spPr>
        <p:txBody>
          <a:bodyPr wrap="none" rtlCol="0">
            <a:spAutoFit/>
          </a:bodyPr>
          <a:lstStyle/>
          <a:p>
            <a:pPr algn="ctr"/>
            <a:r>
              <a:rPr lang="es-MX" sz="1600" b="1" dirty="0" smtClean="0">
                <a:solidFill>
                  <a:prstClr val="black"/>
                </a:solidFill>
                <a:latin typeface="Century Gothic" panose="020B0502020202020204" pitchFamily="34" charset="0"/>
              </a:rPr>
              <a:t>P E N S A M I E N T O  M A T E M A T I C O</a:t>
            </a:r>
            <a:endParaRPr lang="es-MX" sz="1600" b="1" dirty="0">
              <a:solidFill>
                <a:prstClr val="black"/>
              </a:solidFill>
              <a:latin typeface="Century Gothic" panose="020B0502020202020204" pitchFamily="34" charset="0"/>
            </a:endParaRPr>
          </a:p>
        </p:txBody>
      </p:sp>
      <p:sp>
        <p:nvSpPr>
          <p:cNvPr id="7" name="Elipse 6"/>
          <p:cNvSpPr/>
          <p:nvPr/>
        </p:nvSpPr>
        <p:spPr>
          <a:xfrm>
            <a:off x="5325165" y="221876"/>
            <a:ext cx="618308" cy="632011"/>
          </a:xfrm>
          <a:prstGeom prst="ellipse">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P</a:t>
            </a:r>
            <a:endParaRPr lang="es-MX" sz="2800" b="1" dirty="0">
              <a:solidFill>
                <a:prstClr val="black"/>
              </a:solidFill>
              <a:latin typeface="Century Gothic" panose="020B0502020202020204" pitchFamily="34" charset="0"/>
            </a:endParaRPr>
          </a:p>
        </p:txBody>
      </p:sp>
      <p:sp>
        <p:nvSpPr>
          <p:cNvPr id="8" name="Elipse 7"/>
          <p:cNvSpPr/>
          <p:nvPr/>
        </p:nvSpPr>
        <p:spPr>
          <a:xfrm>
            <a:off x="6096000" y="221876"/>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M</a:t>
            </a:r>
            <a:endParaRPr lang="es-MX" sz="2800" b="1" dirty="0">
              <a:solidFill>
                <a:prstClr val="black"/>
              </a:solidFill>
              <a:latin typeface="Century Gothic" panose="020B0502020202020204" pitchFamily="34" charset="0"/>
            </a:endParaRPr>
          </a:p>
        </p:txBody>
      </p:sp>
      <p:sp>
        <p:nvSpPr>
          <p:cNvPr id="10" name="CuadroTexto 9"/>
          <p:cNvSpPr txBox="1"/>
          <p:nvPr/>
        </p:nvSpPr>
        <p:spPr>
          <a:xfrm>
            <a:off x="4494945" y="1395069"/>
            <a:ext cx="4174879" cy="400110"/>
          </a:xfrm>
          <a:prstGeom prst="rect">
            <a:avLst/>
          </a:prstGeom>
          <a:noFill/>
        </p:spPr>
        <p:txBody>
          <a:bodyPr wrap="square" rtlCol="0">
            <a:spAutoFit/>
          </a:bodyPr>
          <a:lstStyle/>
          <a:p>
            <a:r>
              <a:rPr lang="es-MX" sz="2000" b="1" dirty="0" smtClean="0">
                <a:solidFill>
                  <a:prstClr val="black"/>
                </a:solidFill>
                <a:latin typeface="Century Gothic" panose="020B0502020202020204" pitchFamily="34" charset="0"/>
              </a:rPr>
              <a:t>Fundamento teórico</a:t>
            </a:r>
            <a:r>
              <a:rPr lang="es-MX" sz="1600" b="1" dirty="0" smtClean="0">
                <a:solidFill>
                  <a:prstClr val="black"/>
                </a:solidFill>
                <a:latin typeface="Century Gothic" panose="020B0502020202020204" pitchFamily="34" charset="0"/>
              </a:rPr>
              <a:t>:</a:t>
            </a:r>
            <a:endParaRPr lang="es-MX" sz="1600" b="1" dirty="0">
              <a:solidFill>
                <a:prstClr val="black"/>
              </a:solidFill>
              <a:latin typeface="Century Gothic" panose="020B0502020202020204" pitchFamily="34" charset="0"/>
            </a:endParaRPr>
          </a:p>
        </p:txBody>
      </p:sp>
      <p:pic>
        <p:nvPicPr>
          <p:cNvPr id="11" name="Imagen 10"/>
          <p:cNvPicPr>
            <a:picLocks noChangeAspect="1"/>
          </p:cNvPicPr>
          <p:nvPr/>
        </p:nvPicPr>
        <p:blipFill>
          <a:blip r:embed="rId3"/>
          <a:stretch>
            <a:fillRect/>
          </a:stretch>
        </p:blipFill>
        <p:spPr>
          <a:xfrm>
            <a:off x="3931718" y="1367254"/>
            <a:ext cx="766632" cy="427926"/>
          </a:xfrm>
          <a:prstGeom prst="rect">
            <a:avLst/>
          </a:prstGeom>
        </p:spPr>
      </p:pic>
      <p:pic>
        <p:nvPicPr>
          <p:cNvPr id="6" name="Imagen 5"/>
          <p:cNvPicPr>
            <a:picLocks noChangeAspect="1"/>
          </p:cNvPicPr>
          <p:nvPr/>
        </p:nvPicPr>
        <p:blipFill>
          <a:blip r:embed="rId4"/>
          <a:stretch>
            <a:fillRect/>
          </a:stretch>
        </p:blipFill>
        <p:spPr>
          <a:xfrm>
            <a:off x="1236925" y="406786"/>
            <a:ext cx="1969179" cy="1219306"/>
          </a:xfrm>
          <a:prstGeom prst="rect">
            <a:avLst/>
          </a:prstGeom>
        </p:spPr>
      </p:pic>
      <p:sp>
        <p:nvSpPr>
          <p:cNvPr id="4" name="CuadroTexto 3"/>
          <p:cNvSpPr txBox="1"/>
          <p:nvPr/>
        </p:nvSpPr>
        <p:spPr>
          <a:xfrm>
            <a:off x="5839651" y="1835442"/>
            <a:ext cx="6020958" cy="4616648"/>
          </a:xfrm>
          <a:prstGeom prst="rect">
            <a:avLst/>
          </a:prstGeom>
          <a:solidFill>
            <a:srgbClr val="66FFCC"/>
          </a:solidFill>
        </p:spPr>
        <p:txBody>
          <a:bodyPr wrap="square" rtlCol="0">
            <a:spAutoFit/>
          </a:bodyPr>
          <a:lstStyle/>
          <a:p>
            <a:pPr algn="ctr"/>
            <a:r>
              <a:rPr lang="es-ES" sz="1400" b="1" dirty="0" smtClean="0">
                <a:latin typeface="Century Gothic" panose="020B0502020202020204" pitchFamily="34" charset="0"/>
              </a:rPr>
              <a:t>FIGURAS GEOMÉTRICAS</a:t>
            </a:r>
          </a:p>
          <a:p>
            <a:r>
              <a:rPr lang="es-ES" sz="1400" dirty="0">
                <a:latin typeface="Century Gothic" panose="020B0502020202020204" pitchFamily="34" charset="0"/>
              </a:rPr>
              <a:t>Los niños, en estas edades, suelen percibir las figuras de forma global. No analizan separadamente elementos de las figuras como los lados, ángulos y vértices, ni las relaciones de paralelismo o perpendicularidad entre los lados, </a:t>
            </a:r>
            <a:r>
              <a:rPr lang="es-ES" sz="1400" dirty="0" err="1">
                <a:latin typeface="Century Gothic" panose="020B0502020202020204" pitchFamily="34" charset="0"/>
              </a:rPr>
              <a:t>etc</a:t>
            </a:r>
            <a:r>
              <a:rPr lang="es-ES" sz="1400" dirty="0">
                <a:latin typeface="Century Gothic" panose="020B0502020202020204" pitchFamily="34" charset="0"/>
              </a:rPr>
              <a:t>, tampoco se hacen explícitas, en este nivel educativo, las propiedades que definen las figuras y sirven para distinguir el cuadrado del rombo o el rectángulo. </a:t>
            </a:r>
          </a:p>
          <a:p>
            <a:r>
              <a:rPr lang="es-ES" sz="1400" dirty="0">
                <a:latin typeface="Century Gothic" panose="020B0502020202020204" pitchFamily="34" charset="0"/>
              </a:rPr>
              <a:t>Según Escorial (2006), los niños suelen tener un prototipo del concepto de cada figura geométrica (una imagen mental de un ejemplo concreto del concepto) y no suelen reconocer una figura cuando ésta no se parece al prototipo de la figura que ellos han formado, por tanto este prototipo suele coincidir con la imagen típica de la figura, con la orientación con la que aparece representada más frecuentemente, además los pequeños inmediatamente relacionan la figura abstracta con el objeto cercano.</a:t>
            </a:r>
          </a:p>
          <a:p>
            <a:r>
              <a:rPr lang="es-ES" sz="1400" dirty="0">
                <a:latin typeface="Century Gothic" panose="020B0502020202020204" pitchFamily="34" charset="0"/>
              </a:rPr>
              <a:t>Alsina et. al (1999), recalca que “las representaciones mentales de los objetos físicos son el resultado de construcciones que se apoyan sobre las acciones con los objetos” (p. 85), por eso es crucial dar un espacio para que el alumnado manipule y haga su creación. </a:t>
            </a:r>
            <a:endParaRPr lang="es-ES" sz="1400" b="1" dirty="0" smtClean="0">
              <a:latin typeface="Century Gothic" panose="020B0502020202020204" pitchFamily="34" charset="0"/>
            </a:endParaRPr>
          </a:p>
        </p:txBody>
      </p:sp>
      <p:sp>
        <p:nvSpPr>
          <p:cNvPr id="12" name="CuadroTexto 11"/>
          <p:cNvSpPr txBox="1"/>
          <p:nvPr/>
        </p:nvSpPr>
        <p:spPr>
          <a:xfrm>
            <a:off x="576030" y="2149165"/>
            <a:ext cx="4687591" cy="3970318"/>
          </a:xfrm>
          <a:prstGeom prst="rect">
            <a:avLst/>
          </a:prstGeom>
          <a:solidFill>
            <a:srgbClr val="00FF00"/>
          </a:solidFill>
        </p:spPr>
        <p:txBody>
          <a:bodyPr wrap="square" rtlCol="0">
            <a:spAutoFit/>
          </a:bodyPr>
          <a:lstStyle/>
          <a:p>
            <a:pPr algn="ctr"/>
            <a:r>
              <a:rPr lang="es-ES" sz="1400" b="1" dirty="0" smtClean="0">
                <a:latin typeface="Century Gothic" panose="020B0502020202020204" pitchFamily="34" charset="0"/>
              </a:rPr>
              <a:t>Análisis de Datos</a:t>
            </a:r>
          </a:p>
          <a:p>
            <a:r>
              <a:rPr lang="es-ES" sz="1400" dirty="0">
                <a:latin typeface="Century Gothic" panose="020B0502020202020204" pitchFamily="34" charset="0"/>
              </a:rPr>
              <a:t>El análisis de datos consiste en la realización de las operaciones a las que el investigador someterá los datos con la finalidad de alcanzar los objetivos del </a:t>
            </a:r>
            <a:r>
              <a:rPr lang="es-ES" sz="1400" dirty="0" smtClean="0">
                <a:latin typeface="Century Gothic" panose="020B0502020202020204" pitchFamily="34" charset="0"/>
              </a:rPr>
              <a:t>estudio, en este caso son datos sencillos para el nivel preescolar, según </a:t>
            </a:r>
          </a:p>
          <a:p>
            <a:r>
              <a:rPr lang="es-ES" sz="1400" dirty="0" smtClean="0">
                <a:latin typeface="Century Gothic" panose="020B0502020202020204" pitchFamily="34" charset="0"/>
              </a:rPr>
              <a:t>Por otro lado la </a:t>
            </a:r>
            <a:r>
              <a:rPr lang="es-ES" sz="1400" dirty="0">
                <a:latin typeface="Century Gothic" panose="020B0502020202020204" pitchFamily="34" charset="0"/>
              </a:rPr>
              <a:t>presentación de datos se define como un ensamble organizado y reducido de información que permite llegar a conclusiones y/o realizar </a:t>
            </a:r>
            <a:r>
              <a:rPr lang="es-ES" sz="1400" dirty="0" smtClean="0">
                <a:latin typeface="Century Gothic" panose="020B0502020202020204" pitchFamily="34" charset="0"/>
              </a:rPr>
              <a:t>acciones, y según </a:t>
            </a:r>
            <a:r>
              <a:rPr lang="es-ES" sz="1400" dirty="0" err="1" smtClean="0">
                <a:latin typeface="Century Gothic" panose="020B0502020202020204" pitchFamily="34" charset="0"/>
              </a:rPr>
              <a:t>Onwuegbuzie</a:t>
            </a:r>
            <a:r>
              <a:rPr lang="es-ES" sz="1400" dirty="0" smtClean="0">
                <a:latin typeface="Century Gothic" panose="020B0502020202020204" pitchFamily="34" charset="0"/>
              </a:rPr>
              <a:t> et. al. (2011), menciona que desde </a:t>
            </a:r>
            <a:r>
              <a:rPr lang="es-ES" sz="1400" dirty="0">
                <a:latin typeface="Century Gothic" panose="020B0502020202020204" pitchFamily="34" charset="0"/>
              </a:rPr>
              <a:t>el primer momento en que empezamos a trabajar nuestros datos, </a:t>
            </a:r>
            <a:r>
              <a:rPr lang="es-ES" sz="1400" dirty="0" smtClean="0">
                <a:latin typeface="Century Gothic" panose="020B0502020202020204" pitchFamily="34" charset="0"/>
              </a:rPr>
              <a:t>estamos haciendo </a:t>
            </a:r>
            <a:r>
              <a:rPr lang="es-ES" sz="1400" dirty="0">
                <a:latin typeface="Century Gothic" panose="020B0502020202020204" pitchFamily="34" charset="0"/>
              </a:rPr>
              <a:t>análisis, estamos abstrayendo y estamos dejando parte de nuestra subjetividad en el</a:t>
            </a:r>
          </a:p>
          <a:p>
            <a:r>
              <a:rPr lang="es-ES" sz="1400" dirty="0">
                <a:latin typeface="Century Gothic" panose="020B0502020202020204" pitchFamily="34" charset="0"/>
              </a:rPr>
              <a:t>proceso de emerger los significados a partir de los datos. </a:t>
            </a:r>
            <a:endParaRPr lang="es-ES" sz="1400" dirty="0" smtClean="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smtClean="0">
              <a:latin typeface="Century Gothic" panose="020B0502020202020204" pitchFamily="34" charset="0"/>
            </a:endParaRPr>
          </a:p>
        </p:txBody>
      </p:sp>
    </p:spTree>
    <p:extLst>
      <p:ext uri="{BB962C8B-B14F-4D97-AF65-F5344CB8AC3E}">
        <p14:creationId xmlns:p14="http://schemas.microsoft.com/office/powerpoint/2010/main" val="343212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4" name="CuadroTexto 3"/>
          <p:cNvSpPr txBox="1"/>
          <p:nvPr/>
        </p:nvSpPr>
        <p:spPr>
          <a:xfrm>
            <a:off x="4008560" y="575063"/>
            <a:ext cx="4174879" cy="400110"/>
          </a:xfrm>
          <a:prstGeom prst="rect">
            <a:avLst/>
          </a:prstGeom>
          <a:noFill/>
        </p:spPr>
        <p:txBody>
          <a:bodyPr wrap="square" rtlCol="0">
            <a:spAutoFit/>
          </a:bodyPr>
          <a:lstStyle/>
          <a:p>
            <a:pPr algn="ctr"/>
            <a:r>
              <a:rPr lang="es-MX" sz="2000" b="1" dirty="0" smtClean="0">
                <a:solidFill>
                  <a:prstClr val="black"/>
                </a:solidFill>
                <a:latin typeface="Century Gothic" panose="020B0502020202020204" pitchFamily="34" charset="0"/>
              </a:rPr>
              <a:t>Explicación al alumno:</a:t>
            </a:r>
            <a:endParaRPr lang="es-MX" sz="2000" b="1" dirty="0">
              <a:solidFill>
                <a:prstClr val="black"/>
              </a:solidFill>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2649070" y="0"/>
            <a:ext cx="1752600" cy="1752600"/>
          </a:xfrm>
          <a:prstGeom prst="rect">
            <a:avLst/>
          </a:prstGeom>
        </p:spPr>
      </p:pic>
      <p:pic>
        <p:nvPicPr>
          <p:cNvPr id="6" name="Imagen 5"/>
          <p:cNvPicPr>
            <a:picLocks noChangeAspect="1"/>
          </p:cNvPicPr>
          <p:nvPr/>
        </p:nvPicPr>
        <p:blipFill>
          <a:blip r:embed="rId4"/>
          <a:stretch>
            <a:fillRect/>
          </a:stretch>
        </p:blipFill>
        <p:spPr>
          <a:xfrm>
            <a:off x="7859395" y="100192"/>
            <a:ext cx="1552216" cy="1552216"/>
          </a:xfrm>
          <a:prstGeom prst="rect">
            <a:avLst/>
          </a:prstGeom>
        </p:spPr>
      </p:pic>
      <p:pic>
        <p:nvPicPr>
          <p:cNvPr id="3" name="Imagen 2"/>
          <p:cNvPicPr>
            <a:picLocks noChangeAspect="1"/>
          </p:cNvPicPr>
          <p:nvPr/>
        </p:nvPicPr>
        <p:blipFill>
          <a:blip r:embed="rId5"/>
          <a:stretch>
            <a:fillRect/>
          </a:stretch>
        </p:blipFill>
        <p:spPr>
          <a:xfrm>
            <a:off x="6954411" y="4929107"/>
            <a:ext cx="4285088" cy="1477616"/>
          </a:xfrm>
          <a:prstGeom prst="rect">
            <a:avLst/>
          </a:prstGeom>
        </p:spPr>
      </p:pic>
      <p:pic>
        <p:nvPicPr>
          <p:cNvPr id="8" name="Imagen 7"/>
          <p:cNvPicPr>
            <a:picLocks noChangeAspect="1"/>
          </p:cNvPicPr>
          <p:nvPr/>
        </p:nvPicPr>
        <p:blipFill rotWithShape="1">
          <a:blip r:embed="rId6"/>
          <a:srcRect r="20111" b="55785"/>
          <a:stretch/>
        </p:blipFill>
        <p:spPr>
          <a:xfrm>
            <a:off x="1338192" y="4921874"/>
            <a:ext cx="4663718" cy="1482438"/>
          </a:xfrm>
          <a:prstGeom prst="rect">
            <a:avLst/>
          </a:prstGeom>
        </p:spPr>
      </p:pic>
      <p:sp>
        <p:nvSpPr>
          <p:cNvPr id="9" name="CuadroTexto 8"/>
          <p:cNvSpPr txBox="1"/>
          <p:nvPr/>
        </p:nvSpPr>
        <p:spPr>
          <a:xfrm>
            <a:off x="2447365" y="2196567"/>
            <a:ext cx="184731" cy="369332"/>
          </a:xfrm>
          <a:prstGeom prst="rect">
            <a:avLst/>
          </a:prstGeom>
          <a:noFill/>
        </p:spPr>
        <p:txBody>
          <a:bodyPr wrap="none" rtlCol="0">
            <a:spAutoFit/>
          </a:bodyPr>
          <a:lstStyle/>
          <a:p>
            <a:endParaRPr lang="es-MX" dirty="0"/>
          </a:p>
        </p:txBody>
      </p:sp>
      <p:sp>
        <p:nvSpPr>
          <p:cNvPr id="10" name="CuadroTexto 9"/>
          <p:cNvSpPr txBox="1"/>
          <p:nvPr/>
        </p:nvSpPr>
        <p:spPr>
          <a:xfrm>
            <a:off x="952499" y="1827235"/>
            <a:ext cx="10737753" cy="2585323"/>
          </a:xfrm>
          <a:prstGeom prst="rect">
            <a:avLst/>
          </a:prstGeom>
          <a:noFill/>
        </p:spPr>
        <p:txBody>
          <a:bodyPr wrap="square" rtlCol="0">
            <a:spAutoFit/>
          </a:bodyPr>
          <a:lstStyle/>
          <a:p>
            <a:r>
              <a:rPr lang="es-MX" dirty="0" smtClean="0"/>
              <a:t>Para el análisis de datos </a:t>
            </a:r>
            <a:r>
              <a:rPr lang="es-MX" dirty="0" smtClean="0"/>
              <a:t>los alumnos </a:t>
            </a:r>
            <a:r>
              <a:rPr lang="es-MX" dirty="0" smtClean="0"/>
              <a:t>primero comentarán </a:t>
            </a:r>
            <a:r>
              <a:rPr lang="es-ES" dirty="0" smtClean="0"/>
              <a:t>ideas </a:t>
            </a:r>
            <a:r>
              <a:rPr lang="es-ES" dirty="0"/>
              <a:t>sobre lo que se ha visto en el mes, </a:t>
            </a:r>
            <a:r>
              <a:rPr lang="es-ES" dirty="0" smtClean="0"/>
              <a:t>y conversarán sobre el desafío que </a:t>
            </a:r>
            <a:r>
              <a:rPr lang="es-ES" dirty="0"/>
              <a:t>les pareció más interesante</a:t>
            </a:r>
            <a:r>
              <a:rPr lang="es-ES" dirty="0" smtClean="0"/>
              <a:t>, harán una </a:t>
            </a:r>
            <a:r>
              <a:rPr lang="es-ES" dirty="0"/>
              <a:t>votación de su desafío favorito con ayuda de </a:t>
            </a:r>
            <a:r>
              <a:rPr lang="es-ES" dirty="0" smtClean="0"/>
              <a:t>una tabla y </a:t>
            </a:r>
            <a:r>
              <a:rPr lang="es-ES" dirty="0"/>
              <a:t>analizan los resultados. </a:t>
            </a:r>
            <a:r>
              <a:rPr lang="es-MX" dirty="0" smtClean="0"/>
              <a:t> Esta actividad también les ayudará a reforzar el conteo. </a:t>
            </a:r>
          </a:p>
          <a:p>
            <a:endParaRPr lang="es-MX" dirty="0"/>
          </a:p>
          <a:p>
            <a:r>
              <a:rPr lang="es-MX" dirty="0" smtClean="0"/>
              <a:t> </a:t>
            </a:r>
            <a:endParaRPr lang="es-MX" dirty="0" smtClean="0"/>
          </a:p>
          <a:p>
            <a:r>
              <a:rPr lang="es-MX" dirty="0" smtClean="0"/>
              <a:t>Actividad reforzamiento:</a:t>
            </a:r>
          </a:p>
          <a:p>
            <a:r>
              <a:rPr lang="es-MX" dirty="0" smtClean="0"/>
              <a:t>Las </a:t>
            </a:r>
            <a:r>
              <a:rPr lang="es-MX" dirty="0" smtClean="0"/>
              <a:t>figuras geométricas de darán a conocer a través de cuestiones y de la observación, </a:t>
            </a:r>
            <a:r>
              <a:rPr lang="es-MX" dirty="0" smtClean="0"/>
              <a:t>se les preguntará el nombre de ellas,  observarán las figuras y adentro de cada una pegarán recortes que tengan la misma form</a:t>
            </a:r>
            <a:r>
              <a:rPr lang="es-MX" dirty="0" smtClean="0"/>
              <a:t>a, finalizando con decir características de cada una. </a:t>
            </a:r>
            <a:endParaRPr lang="es-MX" dirty="0"/>
          </a:p>
        </p:txBody>
      </p:sp>
    </p:spTree>
    <p:extLst>
      <p:ext uri="{BB962C8B-B14F-4D97-AF65-F5344CB8AC3E}">
        <p14:creationId xmlns:p14="http://schemas.microsoft.com/office/powerpoint/2010/main" val="3449873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CuadroTexto 2"/>
          <p:cNvSpPr txBox="1"/>
          <p:nvPr/>
        </p:nvSpPr>
        <p:spPr>
          <a:xfrm>
            <a:off x="1899463" y="1039050"/>
            <a:ext cx="9015610" cy="584775"/>
          </a:xfrm>
          <a:prstGeom prst="rect">
            <a:avLst/>
          </a:prstGeom>
          <a:noFill/>
        </p:spPr>
        <p:txBody>
          <a:bodyPr wrap="none" rtlCol="0">
            <a:spAutoFit/>
          </a:bodyPr>
          <a:lstStyle/>
          <a:p>
            <a:pPr algn="ctr"/>
            <a:r>
              <a:rPr lang="es-MX" sz="1600" b="1" dirty="0" smtClean="0">
                <a:solidFill>
                  <a:prstClr val="black"/>
                </a:solidFill>
                <a:latin typeface="Century Gothic" panose="020B0502020202020204" pitchFamily="34" charset="0"/>
              </a:rPr>
              <a:t>E X P L O R A C I O N  </a:t>
            </a:r>
            <a:r>
              <a:rPr lang="es-MX" sz="1600" b="1" dirty="0">
                <a:solidFill>
                  <a:prstClr val="black"/>
                </a:solidFill>
                <a:latin typeface="Century Gothic" panose="020B0502020202020204" pitchFamily="34" charset="0"/>
              </a:rPr>
              <a:t>Y </a:t>
            </a:r>
            <a:r>
              <a:rPr lang="es-MX" sz="1600" b="1" dirty="0" smtClean="0">
                <a:solidFill>
                  <a:prstClr val="black"/>
                </a:solidFill>
                <a:latin typeface="Century Gothic" panose="020B0502020202020204" pitchFamily="34" charset="0"/>
              </a:rPr>
              <a:t> C O M P R E N S I O N  D E L  M U N D O  N A T U R A L  Y  S O C I A L</a:t>
            </a:r>
            <a:endParaRPr lang="es-MX" sz="1600" b="1" dirty="0">
              <a:solidFill>
                <a:prstClr val="black"/>
              </a:solidFill>
              <a:latin typeface="Century Gothic" panose="020B0502020202020204" pitchFamily="34" charset="0"/>
            </a:endParaRPr>
          </a:p>
          <a:p>
            <a:pPr algn="ctr"/>
            <a:r>
              <a:rPr lang="es-MX" sz="1600" b="1" dirty="0" smtClean="0">
                <a:solidFill>
                  <a:prstClr val="black"/>
                </a:solidFill>
                <a:latin typeface="Century Gothic" panose="020B0502020202020204" pitchFamily="34" charset="0"/>
                <a:cs typeface="Times New Roman" panose="02020603050405020304" pitchFamily="18" charset="0"/>
              </a:rPr>
              <a:t>  </a:t>
            </a:r>
            <a:endParaRPr lang="es-MX" sz="1600" b="1" dirty="0">
              <a:solidFill>
                <a:prstClr val="black"/>
              </a:solidFill>
              <a:latin typeface="Century Gothic" panose="020B0502020202020204" pitchFamily="34" charset="0"/>
            </a:endParaRPr>
          </a:p>
        </p:txBody>
      </p:sp>
      <p:sp>
        <p:nvSpPr>
          <p:cNvPr id="7" name="Elipse 6"/>
          <p:cNvSpPr/>
          <p:nvPr/>
        </p:nvSpPr>
        <p:spPr>
          <a:xfrm>
            <a:off x="4234610" y="175185"/>
            <a:ext cx="618308" cy="632011"/>
          </a:xfrm>
          <a:prstGeom prst="ellipse">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E</a:t>
            </a:r>
            <a:endParaRPr lang="es-MX" sz="2800" b="1" dirty="0">
              <a:solidFill>
                <a:prstClr val="black"/>
              </a:solidFill>
              <a:latin typeface="Century Gothic" panose="020B0502020202020204" pitchFamily="34" charset="0"/>
            </a:endParaRPr>
          </a:p>
        </p:txBody>
      </p:sp>
      <p:sp>
        <p:nvSpPr>
          <p:cNvPr id="8" name="Elipse 7"/>
          <p:cNvSpPr/>
          <p:nvPr/>
        </p:nvSpPr>
        <p:spPr>
          <a:xfrm>
            <a:off x="5788958" y="175186"/>
            <a:ext cx="618308" cy="632011"/>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C</a:t>
            </a:r>
            <a:endParaRPr lang="es-MX" sz="2800" b="1" dirty="0">
              <a:solidFill>
                <a:prstClr val="black"/>
              </a:solidFill>
              <a:latin typeface="Century Gothic" panose="020B0502020202020204" pitchFamily="34" charset="0"/>
            </a:endParaRPr>
          </a:p>
        </p:txBody>
      </p:sp>
      <p:sp>
        <p:nvSpPr>
          <p:cNvPr id="10" name="CuadroTexto 9"/>
          <p:cNvSpPr txBox="1"/>
          <p:nvPr/>
        </p:nvSpPr>
        <p:spPr>
          <a:xfrm>
            <a:off x="4852918" y="1580409"/>
            <a:ext cx="4174879" cy="400110"/>
          </a:xfrm>
          <a:prstGeom prst="rect">
            <a:avLst/>
          </a:prstGeom>
          <a:noFill/>
        </p:spPr>
        <p:txBody>
          <a:bodyPr wrap="square" rtlCol="0">
            <a:spAutoFit/>
          </a:bodyPr>
          <a:lstStyle/>
          <a:p>
            <a:r>
              <a:rPr lang="es-MX" sz="2000" b="1" dirty="0" smtClean="0">
                <a:solidFill>
                  <a:prstClr val="black"/>
                </a:solidFill>
                <a:latin typeface="Century Gothic" panose="020B0502020202020204" pitchFamily="34" charset="0"/>
              </a:rPr>
              <a:t>Fundamento teórico</a:t>
            </a:r>
            <a:r>
              <a:rPr lang="es-MX" sz="1600" b="1" dirty="0" smtClean="0">
                <a:solidFill>
                  <a:prstClr val="black"/>
                </a:solidFill>
                <a:latin typeface="Century Gothic" panose="020B0502020202020204" pitchFamily="34" charset="0"/>
              </a:rPr>
              <a:t>:</a:t>
            </a:r>
            <a:endParaRPr lang="es-MX" sz="1600" b="1" dirty="0">
              <a:solidFill>
                <a:prstClr val="black"/>
              </a:solidFill>
              <a:latin typeface="Century Gothic" panose="020B0502020202020204" pitchFamily="34" charset="0"/>
            </a:endParaRPr>
          </a:p>
        </p:txBody>
      </p:sp>
      <p:pic>
        <p:nvPicPr>
          <p:cNvPr id="11" name="Imagen 10"/>
          <p:cNvPicPr>
            <a:picLocks noChangeAspect="1"/>
          </p:cNvPicPr>
          <p:nvPr/>
        </p:nvPicPr>
        <p:blipFill>
          <a:blip r:embed="rId3"/>
          <a:stretch>
            <a:fillRect/>
          </a:stretch>
        </p:blipFill>
        <p:spPr>
          <a:xfrm>
            <a:off x="4159841" y="1497179"/>
            <a:ext cx="951521" cy="531129"/>
          </a:xfrm>
          <a:prstGeom prst="rect">
            <a:avLst/>
          </a:prstGeom>
        </p:spPr>
      </p:pic>
      <p:sp>
        <p:nvSpPr>
          <p:cNvPr id="13" name="Elipse 12"/>
          <p:cNvSpPr/>
          <p:nvPr/>
        </p:nvSpPr>
        <p:spPr>
          <a:xfrm>
            <a:off x="5020657" y="175184"/>
            <a:ext cx="618308" cy="6320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Y</a:t>
            </a:r>
            <a:endParaRPr lang="es-MX" sz="2800" b="1" dirty="0">
              <a:solidFill>
                <a:prstClr val="black"/>
              </a:solidFill>
              <a:latin typeface="Century Gothic" panose="020B0502020202020204" pitchFamily="34" charset="0"/>
            </a:endParaRPr>
          </a:p>
        </p:txBody>
      </p:sp>
      <p:sp>
        <p:nvSpPr>
          <p:cNvPr id="14" name="Elipse 13"/>
          <p:cNvSpPr/>
          <p:nvPr/>
        </p:nvSpPr>
        <p:spPr>
          <a:xfrm>
            <a:off x="6557259" y="175183"/>
            <a:ext cx="618308" cy="632011"/>
          </a:xfrm>
          <a:prstGeom prst="ellipse">
            <a:avLst/>
          </a:prstGeom>
          <a:solidFill>
            <a:srgbClr val="0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M</a:t>
            </a:r>
            <a:endParaRPr lang="es-MX" sz="2800" b="1" dirty="0">
              <a:solidFill>
                <a:prstClr val="black"/>
              </a:solidFill>
              <a:latin typeface="Century Gothic" panose="020B0502020202020204" pitchFamily="34" charset="0"/>
            </a:endParaRPr>
          </a:p>
        </p:txBody>
      </p:sp>
      <p:sp>
        <p:nvSpPr>
          <p:cNvPr id="15" name="Elipse 14"/>
          <p:cNvSpPr/>
          <p:nvPr/>
        </p:nvSpPr>
        <p:spPr>
          <a:xfrm>
            <a:off x="7325560" y="184640"/>
            <a:ext cx="618308" cy="632011"/>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N</a:t>
            </a:r>
            <a:endParaRPr lang="es-MX" sz="2800" b="1" dirty="0">
              <a:solidFill>
                <a:prstClr val="black"/>
              </a:solidFill>
              <a:latin typeface="Century Gothic" panose="020B0502020202020204" pitchFamily="34" charset="0"/>
            </a:endParaRPr>
          </a:p>
        </p:txBody>
      </p:sp>
      <p:sp>
        <p:nvSpPr>
          <p:cNvPr id="4" name="CuadroTexto 3"/>
          <p:cNvSpPr txBox="1"/>
          <p:nvPr/>
        </p:nvSpPr>
        <p:spPr>
          <a:xfrm>
            <a:off x="484144" y="1980519"/>
            <a:ext cx="11223712" cy="4478149"/>
          </a:xfrm>
          <a:prstGeom prst="rect">
            <a:avLst/>
          </a:prstGeom>
          <a:solidFill>
            <a:srgbClr val="66FFCC"/>
          </a:solidFill>
        </p:spPr>
        <p:txBody>
          <a:bodyPr wrap="square" rtlCol="0">
            <a:spAutoFit/>
          </a:bodyPr>
          <a:lstStyle/>
          <a:p>
            <a:pPr algn="ctr"/>
            <a:r>
              <a:rPr lang="es-ES" sz="1500" b="1" dirty="0" smtClean="0">
                <a:solidFill>
                  <a:prstClr val="black"/>
                </a:solidFill>
                <a:latin typeface="Century Gothic" panose="020B0502020202020204" pitchFamily="34" charset="0"/>
              </a:rPr>
              <a:t>Salud:</a:t>
            </a:r>
          </a:p>
          <a:p>
            <a:r>
              <a:rPr lang="es-ES" sz="1500" dirty="0">
                <a:solidFill>
                  <a:prstClr val="black"/>
                </a:solidFill>
                <a:latin typeface="Century Gothic" panose="020B0502020202020204" pitchFamily="34" charset="0"/>
              </a:rPr>
              <a:t>La noción de educación para la salud es considerada como una estrategia básica de promoción de salud, de su mejora, a través de la cual la persona se hace cargo del cuidado y la protección de su propia salud por medio de la adopción de conductas y comportamientos.</a:t>
            </a:r>
          </a:p>
          <a:p>
            <a:r>
              <a:rPr lang="es-ES" sz="1500" dirty="0">
                <a:solidFill>
                  <a:prstClr val="black"/>
                </a:solidFill>
                <a:latin typeface="Century Gothic" panose="020B0502020202020204" pitchFamily="34" charset="0"/>
              </a:rPr>
              <a:t>La educación para la salud facilita prácticas sanas ya que a través de ella se puede promover su aprendizaje tanto en niños y jóvenes como en personas adultas. La promoción de la salud, a su vez, se concibe como un proceso amplio por medio del cual individuos, grupos y comunidades mejoran su control sobre los determinantes personales y ambientales de la salud</a:t>
            </a:r>
          </a:p>
          <a:p>
            <a:r>
              <a:rPr lang="es-ES" sz="1500" dirty="0">
                <a:solidFill>
                  <a:prstClr val="black"/>
                </a:solidFill>
                <a:latin typeface="Century Gothic" panose="020B0502020202020204" pitchFamily="34" charset="0"/>
              </a:rPr>
              <a:t>La Organización Mundial de la Salud (OMS) (1998) precisa que “la educación para la salud comprende las oportunidades de aprendizaje creadas conscientemente que suponen una forma de comunicación destinada a la alfabetización sanitaria, incluida la mejora del conocimiento de la población en relación con la salud y el desarrollo de habilidades personales que conduzcan a la salud individual y de la comunidad</a:t>
            </a:r>
            <a:r>
              <a:rPr lang="es-ES" sz="1500" dirty="0" smtClean="0">
                <a:solidFill>
                  <a:prstClr val="black"/>
                </a:solidFill>
                <a:latin typeface="Century Gothic" panose="020B0502020202020204" pitchFamily="34" charset="0"/>
              </a:rPr>
              <a:t>.</a:t>
            </a:r>
          </a:p>
          <a:p>
            <a:endParaRPr lang="es-ES" sz="1500" dirty="0">
              <a:solidFill>
                <a:prstClr val="black"/>
              </a:solidFill>
              <a:latin typeface="Century Gothic" panose="020B0502020202020204" pitchFamily="34" charset="0"/>
            </a:endParaRPr>
          </a:p>
          <a:p>
            <a:r>
              <a:rPr lang="es-ES" sz="1500" b="1" dirty="0" smtClean="0">
                <a:solidFill>
                  <a:prstClr val="black"/>
                </a:solidFill>
                <a:latin typeface="Century Gothic" panose="020B0502020202020204" pitchFamily="34" charset="0"/>
              </a:rPr>
              <a:t>Revolución mexicana:</a:t>
            </a:r>
          </a:p>
          <a:p>
            <a:r>
              <a:rPr lang="es-ES" sz="1500" dirty="0">
                <a:solidFill>
                  <a:prstClr val="black"/>
                </a:solidFill>
                <a:latin typeface="Century Gothic" panose="020B0502020202020204" pitchFamily="34" charset="0"/>
              </a:rPr>
              <a:t>La Revolución Mexicana es el movimiento armado iniciado </a:t>
            </a:r>
            <a:r>
              <a:rPr lang="es-ES" sz="1500" dirty="0" smtClean="0">
                <a:solidFill>
                  <a:prstClr val="black"/>
                </a:solidFill>
                <a:latin typeface="Century Gothic" panose="020B0502020202020204" pitchFamily="34" charset="0"/>
              </a:rPr>
              <a:t>en 1910 </a:t>
            </a:r>
            <a:r>
              <a:rPr lang="es-ES" sz="1500" dirty="0">
                <a:solidFill>
                  <a:prstClr val="black"/>
                </a:solidFill>
                <a:latin typeface="Century Gothic" panose="020B0502020202020204" pitchFamily="34" charset="0"/>
              </a:rPr>
              <a:t>para terminar la dictadura de Porfirio Díaz y que </a:t>
            </a:r>
            <a:r>
              <a:rPr lang="es-ES" sz="1500" dirty="0" smtClean="0">
                <a:solidFill>
                  <a:prstClr val="black"/>
                </a:solidFill>
                <a:latin typeface="Century Gothic" panose="020B0502020202020204" pitchFamily="34" charset="0"/>
              </a:rPr>
              <a:t>culminó oficialmente </a:t>
            </a:r>
            <a:r>
              <a:rPr lang="es-ES" sz="1500" dirty="0">
                <a:solidFill>
                  <a:prstClr val="black"/>
                </a:solidFill>
                <a:latin typeface="Century Gothic" panose="020B0502020202020204" pitchFamily="34" charset="0"/>
              </a:rPr>
              <a:t>con la promulgación de la nueva Constitución Política </a:t>
            </a:r>
            <a:r>
              <a:rPr lang="es-ES" sz="1500" dirty="0" smtClean="0">
                <a:solidFill>
                  <a:prstClr val="black"/>
                </a:solidFill>
                <a:latin typeface="Century Gothic" panose="020B0502020202020204" pitchFamily="34" charset="0"/>
              </a:rPr>
              <a:t>de los </a:t>
            </a:r>
            <a:r>
              <a:rPr lang="es-ES" sz="1500" dirty="0">
                <a:solidFill>
                  <a:prstClr val="black"/>
                </a:solidFill>
                <a:latin typeface="Century Gothic" panose="020B0502020202020204" pitchFamily="34" charset="0"/>
              </a:rPr>
              <a:t>Estados Unidos Mexicanos de 1917, siendo ésta la primera a </a:t>
            </a:r>
            <a:r>
              <a:rPr lang="es-ES" sz="1500" dirty="0" smtClean="0">
                <a:solidFill>
                  <a:prstClr val="black"/>
                </a:solidFill>
                <a:latin typeface="Century Gothic" panose="020B0502020202020204" pitchFamily="34" charset="0"/>
              </a:rPr>
              <a:t>nivel mundial </a:t>
            </a:r>
            <a:r>
              <a:rPr lang="es-ES" sz="1500" dirty="0">
                <a:solidFill>
                  <a:prstClr val="black"/>
                </a:solidFill>
                <a:latin typeface="Century Gothic" panose="020B0502020202020204" pitchFamily="34" charset="0"/>
              </a:rPr>
              <a:t>en reconocer las garantías sociales y los derechos laborales</a:t>
            </a:r>
          </a:p>
          <a:p>
            <a:r>
              <a:rPr lang="es-ES" sz="1500" dirty="0">
                <a:solidFill>
                  <a:prstClr val="black"/>
                </a:solidFill>
                <a:latin typeface="Century Gothic" panose="020B0502020202020204" pitchFamily="34" charset="0"/>
              </a:rPr>
              <a:t>colectivos. </a:t>
            </a:r>
          </a:p>
          <a:p>
            <a:endParaRPr lang="es-ES" sz="1500" dirty="0">
              <a:solidFill>
                <a:prstClr val="black"/>
              </a:solidFill>
              <a:latin typeface="Century Gothic" panose="020B0502020202020204" pitchFamily="34" charset="0"/>
            </a:endParaRPr>
          </a:p>
        </p:txBody>
      </p:sp>
      <p:pic>
        <p:nvPicPr>
          <p:cNvPr id="5" name="Imagen 4"/>
          <p:cNvPicPr>
            <a:picLocks noChangeAspect="1"/>
          </p:cNvPicPr>
          <p:nvPr/>
        </p:nvPicPr>
        <p:blipFill>
          <a:blip r:embed="rId4"/>
          <a:stretch>
            <a:fillRect/>
          </a:stretch>
        </p:blipFill>
        <p:spPr>
          <a:xfrm>
            <a:off x="9665349" y="5981614"/>
            <a:ext cx="2042507" cy="703111"/>
          </a:xfrm>
          <a:prstGeom prst="rect">
            <a:avLst/>
          </a:prstGeom>
        </p:spPr>
      </p:pic>
      <p:sp>
        <p:nvSpPr>
          <p:cNvPr id="16" name="Elipse 15"/>
          <p:cNvSpPr/>
          <p:nvPr/>
        </p:nvSpPr>
        <p:spPr>
          <a:xfrm>
            <a:off x="8091603" y="193786"/>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S</a:t>
            </a:r>
          </a:p>
        </p:txBody>
      </p:sp>
    </p:spTree>
    <p:extLst>
      <p:ext uri="{BB962C8B-B14F-4D97-AF65-F5344CB8AC3E}">
        <p14:creationId xmlns:p14="http://schemas.microsoft.com/office/powerpoint/2010/main" val="1858516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4" name="CuadroTexto 3"/>
          <p:cNvSpPr txBox="1"/>
          <p:nvPr/>
        </p:nvSpPr>
        <p:spPr>
          <a:xfrm>
            <a:off x="4008560" y="575063"/>
            <a:ext cx="4174879" cy="400110"/>
          </a:xfrm>
          <a:prstGeom prst="rect">
            <a:avLst/>
          </a:prstGeom>
          <a:noFill/>
        </p:spPr>
        <p:txBody>
          <a:bodyPr wrap="square" rtlCol="0">
            <a:spAutoFit/>
          </a:bodyPr>
          <a:lstStyle/>
          <a:p>
            <a:pPr algn="ctr"/>
            <a:r>
              <a:rPr lang="es-MX" sz="2000" b="1" dirty="0" smtClean="0">
                <a:solidFill>
                  <a:prstClr val="black"/>
                </a:solidFill>
                <a:latin typeface="Century Gothic" panose="020B0502020202020204" pitchFamily="34" charset="0"/>
              </a:rPr>
              <a:t>Explicación al alumno:</a:t>
            </a:r>
            <a:endParaRPr lang="es-MX" sz="2000" b="1" dirty="0">
              <a:solidFill>
                <a:prstClr val="black"/>
              </a:solidFill>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2649070" y="0"/>
            <a:ext cx="1752600" cy="1752600"/>
          </a:xfrm>
          <a:prstGeom prst="rect">
            <a:avLst/>
          </a:prstGeom>
        </p:spPr>
      </p:pic>
      <p:pic>
        <p:nvPicPr>
          <p:cNvPr id="6" name="Imagen 5"/>
          <p:cNvPicPr>
            <a:picLocks noChangeAspect="1"/>
          </p:cNvPicPr>
          <p:nvPr/>
        </p:nvPicPr>
        <p:blipFill>
          <a:blip r:embed="rId4"/>
          <a:stretch>
            <a:fillRect/>
          </a:stretch>
        </p:blipFill>
        <p:spPr>
          <a:xfrm>
            <a:off x="7859395" y="100192"/>
            <a:ext cx="1552216" cy="1552216"/>
          </a:xfrm>
          <a:prstGeom prst="rect">
            <a:avLst/>
          </a:prstGeom>
        </p:spPr>
      </p:pic>
      <p:pic>
        <p:nvPicPr>
          <p:cNvPr id="3" name="Imagen 2"/>
          <p:cNvPicPr>
            <a:picLocks noChangeAspect="1"/>
          </p:cNvPicPr>
          <p:nvPr/>
        </p:nvPicPr>
        <p:blipFill>
          <a:blip r:embed="rId5"/>
          <a:stretch>
            <a:fillRect/>
          </a:stretch>
        </p:blipFill>
        <p:spPr>
          <a:xfrm>
            <a:off x="6954411" y="4929107"/>
            <a:ext cx="4285088" cy="1477616"/>
          </a:xfrm>
          <a:prstGeom prst="rect">
            <a:avLst/>
          </a:prstGeom>
        </p:spPr>
      </p:pic>
      <p:pic>
        <p:nvPicPr>
          <p:cNvPr id="8" name="Imagen 7"/>
          <p:cNvPicPr>
            <a:picLocks noChangeAspect="1"/>
          </p:cNvPicPr>
          <p:nvPr/>
        </p:nvPicPr>
        <p:blipFill rotWithShape="1">
          <a:blip r:embed="rId6"/>
          <a:srcRect r="20111" b="55785"/>
          <a:stretch/>
        </p:blipFill>
        <p:spPr>
          <a:xfrm>
            <a:off x="1338192" y="4921874"/>
            <a:ext cx="4663718" cy="1482438"/>
          </a:xfrm>
          <a:prstGeom prst="rect">
            <a:avLst/>
          </a:prstGeom>
        </p:spPr>
      </p:pic>
      <p:sp>
        <p:nvSpPr>
          <p:cNvPr id="9" name="CuadroTexto 8"/>
          <p:cNvSpPr txBox="1"/>
          <p:nvPr/>
        </p:nvSpPr>
        <p:spPr>
          <a:xfrm>
            <a:off x="2447365" y="2196567"/>
            <a:ext cx="184731" cy="369332"/>
          </a:xfrm>
          <a:prstGeom prst="rect">
            <a:avLst/>
          </a:prstGeom>
          <a:noFill/>
        </p:spPr>
        <p:txBody>
          <a:bodyPr wrap="none" rtlCol="0">
            <a:spAutoFit/>
          </a:bodyPr>
          <a:lstStyle/>
          <a:p>
            <a:endParaRPr lang="es-MX" dirty="0">
              <a:solidFill>
                <a:prstClr val="black"/>
              </a:solidFill>
            </a:endParaRPr>
          </a:p>
        </p:txBody>
      </p:sp>
      <p:sp>
        <p:nvSpPr>
          <p:cNvPr id="11" name="CuadroTexto 10"/>
          <p:cNvSpPr txBox="1"/>
          <p:nvPr/>
        </p:nvSpPr>
        <p:spPr>
          <a:xfrm>
            <a:off x="991135" y="2266558"/>
            <a:ext cx="10737753" cy="1477328"/>
          </a:xfrm>
          <a:prstGeom prst="rect">
            <a:avLst/>
          </a:prstGeom>
          <a:noFill/>
        </p:spPr>
        <p:txBody>
          <a:bodyPr wrap="square" rtlCol="0">
            <a:spAutoFit/>
          </a:bodyPr>
          <a:lstStyle/>
          <a:p>
            <a:r>
              <a:rPr lang="es-MX" dirty="0" smtClean="0"/>
              <a:t>Para la actividad de la salud, los alumnos tendrán que comentar que conocen y realizaran un mural, en donde harán uso de acuarelas y recortes, exponiendo su aprendizaje y la importancia de cuidar la salud. </a:t>
            </a:r>
          </a:p>
          <a:p>
            <a:endParaRPr lang="es-MX" dirty="0"/>
          </a:p>
          <a:p>
            <a:r>
              <a:rPr lang="es-MX" dirty="0" smtClean="0"/>
              <a:t>Para el reconocimiento de la revolución mexicana, se les dará a conocer a través de un cuento, y con imágenes, además de una canción. </a:t>
            </a:r>
            <a:endParaRPr lang="es-MX" dirty="0"/>
          </a:p>
        </p:txBody>
      </p:sp>
    </p:spTree>
    <p:extLst>
      <p:ext uri="{BB962C8B-B14F-4D97-AF65-F5344CB8AC3E}">
        <p14:creationId xmlns:p14="http://schemas.microsoft.com/office/powerpoint/2010/main" val="4021630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Elipse 2"/>
          <p:cNvSpPr/>
          <p:nvPr/>
        </p:nvSpPr>
        <p:spPr>
          <a:xfrm>
            <a:off x="2099674" y="298060"/>
            <a:ext cx="618308" cy="632011"/>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R</a:t>
            </a:r>
          </a:p>
        </p:txBody>
      </p:sp>
      <p:sp>
        <p:nvSpPr>
          <p:cNvPr id="4" name="Elipse 3"/>
          <p:cNvSpPr/>
          <p:nvPr/>
        </p:nvSpPr>
        <p:spPr>
          <a:xfrm>
            <a:off x="2825720" y="268924"/>
            <a:ext cx="618308" cy="632011"/>
          </a:xfrm>
          <a:prstGeom prst="ellipse">
            <a:avLst/>
          </a:prstGeom>
          <a:solidFill>
            <a:srgbClr val="66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E</a:t>
            </a:r>
            <a:endParaRPr lang="es-MX" sz="2800" b="1" dirty="0">
              <a:solidFill>
                <a:prstClr val="black"/>
              </a:solidFill>
              <a:latin typeface="Century Gothic" panose="020B0502020202020204" pitchFamily="34" charset="0"/>
            </a:endParaRPr>
          </a:p>
        </p:txBody>
      </p:sp>
      <p:sp>
        <p:nvSpPr>
          <p:cNvPr id="5" name="Elipse 4"/>
          <p:cNvSpPr/>
          <p:nvPr/>
        </p:nvSpPr>
        <p:spPr>
          <a:xfrm>
            <a:off x="4264922" y="268926"/>
            <a:ext cx="618308" cy="632011"/>
          </a:xfrm>
          <a:prstGeom prst="ellipse">
            <a:avLst/>
          </a:prstGeom>
          <a:solidFill>
            <a:srgbClr val="66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E</a:t>
            </a:r>
            <a:endParaRPr lang="es-MX" sz="2800" b="1" dirty="0">
              <a:solidFill>
                <a:prstClr val="black"/>
              </a:solidFill>
              <a:latin typeface="Century Gothic" panose="020B0502020202020204" pitchFamily="34" charset="0"/>
            </a:endParaRPr>
          </a:p>
        </p:txBody>
      </p:sp>
      <p:sp>
        <p:nvSpPr>
          <p:cNvPr id="6" name="Elipse 5"/>
          <p:cNvSpPr/>
          <p:nvPr/>
        </p:nvSpPr>
        <p:spPr>
          <a:xfrm>
            <a:off x="3551766" y="268925"/>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F</a:t>
            </a:r>
          </a:p>
        </p:txBody>
      </p:sp>
      <p:sp>
        <p:nvSpPr>
          <p:cNvPr id="7" name="Elipse 6"/>
          <p:cNvSpPr/>
          <p:nvPr/>
        </p:nvSpPr>
        <p:spPr>
          <a:xfrm>
            <a:off x="6481975" y="296949"/>
            <a:ext cx="618308" cy="632011"/>
          </a:xfrm>
          <a:prstGeom prst="ellipse">
            <a:avLst/>
          </a:prstGeom>
          <a:solidFill>
            <a:srgbClr val="66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N</a:t>
            </a:r>
          </a:p>
        </p:txBody>
      </p:sp>
      <p:sp>
        <p:nvSpPr>
          <p:cNvPr id="8" name="Elipse 7"/>
          <p:cNvSpPr/>
          <p:nvPr/>
        </p:nvSpPr>
        <p:spPr>
          <a:xfrm>
            <a:off x="7174436" y="290597"/>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C</a:t>
            </a:r>
          </a:p>
        </p:txBody>
      </p:sp>
      <p:sp>
        <p:nvSpPr>
          <p:cNvPr id="9" name="Elipse 8"/>
          <p:cNvSpPr/>
          <p:nvPr/>
        </p:nvSpPr>
        <p:spPr>
          <a:xfrm>
            <a:off x="5765710" y="296948"/>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solidFill>
                <a:latin typeface="Century Gothic" panose="020B0502020202020204" pitchFamily="34" charset="0"/>
              </a:rPr>
              <a:t>E</a:t>
            </a:r>
            <a:endParaRPr lang="es-MX" sz="2800" b="1" dirty="0">
              <a:solidFill>
                <a:prstClr val="black"/>
              </a:solidFill>
              <a:latin typeface="Century Gothic" panose="020B0502020202020204" pitchFamily="34" charset="0"/>
            </a:endParaRPr>
          </a:p>
        </p:txBody>
      </p:sp>
      <p:sp>
        <p:nvSpPr>
          <p:cNvPr id="10" name="Elipse 9"/>
          <p:cNvSpPr/>
          <p:nvPr/>
        </p:nvSpPr>
        <p:spPr>
          <a:xfrm>
            <a:off x="5000746" y="277895"/>
            <a:ext cx="618308" cy="632011"/>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R</a:t>
            </a:r>
          </a:p>
        </p:txBody>
      </p:sp>
      <p:sp>
        <p:nvSpPr>
          <p:cNvPr id="11" name="Elipse 10"/>
          <p:cNvSpPr/>
          <p:nvPr/>
        </p:nvSpPr>
        <p:spPr>
          <a:xfrm>
            <a:off x="9374064" y="274531"/>
            <a:ext cx="618308" cy="632011"/>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S</a:t>
            </a:r>
          </a:p>
        </p:txBody>
      </p:sp>
      <p:sp>
        <p:nvSpPr>
          <p:cNvPr id="12" name="Elipse 11"/>
          <p:cNvSpPr/>
          <p:nvPr/>
        </p:nvSpPr>
        <p:spPr>
          <a:xfrm>
            <a:off x="8639058" y="278641"/>
            <a:ext cx="618308" cy="632011"/>
          </a:xfrm>
          <a:prstGeom prst="ellipse">
            <a:avLst/>
          </a:prstGeom>
          <a:solidFill>
            <a:srgbClr val="66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A</a:t>
            </a:r>
          </a:p>
        </p:txBody>
      </p:sp>
      <p:sp>
        <p:nvSpPr>
          <p:cNvPr id="13" name="Elipse 12"/>
          <p:cNvSpPr/>
          <p:nvPr/>
        </p:nvSpPr>
        <p:spPr>
          <a:xfrm>
            <a:off x="7953808" y="284246"/>
            <a:ext cx="618308" cy="632011"/>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Century Gothic" panose="020B0502020202020204" pitchFamily="34" charset="0"/>
              </a:rPr>
              <a:t>I</a:t>
            </a:r>
          </a:p>
        </p:txBody>
      </p:sp>
      <p:pic>
        <p:nvPicPr>
          <p:cNvPr id="14" name="Imagen 13"/>
          <p:cNvPicPr>
            <a:picLocks noChangeAspect="1"/>
          </p:cNvPicPr>
          <p:nvPr/>
        </p:nvPicPr>
        <p:blipFill>
          <a:blip r:embed="rId3"/>
          <a:stretch>
            <a:fillRect/>
          </a:stretch>
        </p:blipFill>
        <p:spPr>
          <a:xfrm>
            <a:off x="10668000" y="5352836"/>
            <a:ext cx="1295400" cy="1295400"/>
          </a:xfrm>
          <a:prstGeom prst="rect">
            <a:avLst/>
          </a:prstGeom>
        </p:spPr>
      </p:pic>
      <p:pic>
        <p:nvPicPr>
          <p:cNvPr id="15" name="Imagen 14"/>
          <p:cNvPicPr>
            <a:picLocks noChangeAspect="1"/>
          </p:cNvPicPr>
          <p:nvPr/>
        </p:nvPicPr>
        <p:blipFill>
          <a:blip r:embed="rId4"/>
          <a:stretch>
            <a:fillRect/>
          </a:stretch>
        </p:blipFill>
        <p:spPr>
          <a:xfrm>
            <a:off x="380743" y="3353"/>
            <a:ext cx="1851212" cy="1851212"/>
          </a:xfrm>
          <a:prstGeom prst="rect">
            <a:avLst/>
          </a:prstGeom>
        </p:spPr>
      </p:pic>
      <p:sp>
        <p:nvSpPr>
          <p:cNvPr id="17" name="Rectangle 1"/>
          <p:cNvSpPr>
            <a:spLocks noChangeArrowheads="1"/>
          </p:cNvSpPr>
          <p:nvPr/>
        </p:nvSpPr>
        <p:spPr bwMode="auto">
          <a:xfrm>
            <a:off x="562278" y="1790968"/>
            <a:ext cx="10753422" cy="412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smtClean="0">
                <a:ln>
                  <a:noFill/>
                </a:ln>
                <a:solidFill>
                  <a:srgbClr val="2E74B5"/>
                </a:solidFill>
                <a:effectLst/>
                <a:latin typeface="Century Gothic" panose="020B0502020202020204" pitchFamily="34" charset="0"/>
                <a:ea typeface="Times New Roman" panose="02020603050405020304" pitchFamily="18" charset="0"/>
                <a:cs typeface="Times New Roman" panose="02020603050405020304" pitchFamily="18" charset="0"/>
              </a:rPr>
              <a:t>Referencias</a:t>
            </a:r>
          </a:p>
          <a:p>
            <a:pPr marL="285750" lvl="0" indent="-285750">
              <a:buFontTx/>
              <a:buChar char="-"/>
            </a:pP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Álvarez</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T. (1999). La descripción en la enseñanza de la lengua. Didáctica (Lengua y Literatura), 11, </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15-42.</a:t>
            </a:r>
            <a:endParaRPr lang="es-ES" altLang="es-MX" sz="16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buFontTx/>
              <a:buChar char="-"/>
            </a:pP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Alsina</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C., Burgués, C., y </a:t>
            </a:r>
            <a:r>
              <a:rPr lang="es-ES" altLang="es-MX" sz="1600" dirty="0" err="1">
                <a:latin typeface="Century Gothic" panose="020B0502020202020204" pitchFamily="34" charset="0"/>
                <a:ea typeface="Times New Roman" panose="02020603050405020304" pitchFamily="18" charset="0"/>
                <a:cs typeface="Times New Roman" panose="02020603050405020304" pitchFamily="18" charset="0"/>
              </a:rPr>
              <a:t>Fortuny</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J. M. (1992). Invitación a la didáctica de la geometría. Madrid</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es-ES" altLang="es-MX" sz="1600" dirty="0" err="1">
                <a:latin typeface="Century Gothic" panose="020B0502020202020204" pitchFamily="34" charset="0"/>
                <a:ea typeface="Times New Roman" panose="02020603050405020304" pitchFamily="18" charset="0"/>
                <a:cs typeface="Times New Roman" panose="02020603050405020304" pitchFamily="18" charset="0"/>
              </a:rPr>
              <a:t>Síntesi</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hlinkClick r:id="rId5"/>
              </a:rPr>
              <a:t>https://</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hlinkClick r:id="rId5"/>
              </a:rPr>
              <a:t>bit.ly/3iAcBdk</a:t>
            </a:r>
            <a:endParaRPr lang="es-ES" altLang="es-MX" sz="16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Tx/>
              <a:buChar char="-"/>
            </a:pP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Escorial </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González, B., &amp; De Castro Hernández, C. (2006). Las figuras geométricas a los cinco años: exploraciones a través de la literatura </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infantil</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285750" indent="-285750">
              <a:buFontTx/>
              <a:buChar char="-"/>
            </a:pP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Instituto mexicano del seguro social . (s.f.). Nutrición. Obtenido de http://www.imss.gob.mx/sites/all/statics/salud/guias_salud/adolescentes/guiaadolesc_nutricion.pd</a:t>
            </a:r>
            <a:endPar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Tx/>
              <a:buChar char="-"/>
            </a:pPr>
            <a:r>
              <a:rPr lang="es-ES" altLang="es-MX" sz="1600" dirty="0" err="1" smtClean="0">
                <a:latin typeface="Century Gothic" panose="020B0502020202020204" pitchFamily="34" charset="0"/>
                <a:ea typeface="Times New Roman" panose="02020603050405020304" pitchFamily="18" charset="0"/>
                <a:cs typeface="Times New Roman" panose="02020603050405020304" pitchFamily="18" charset="0"/>
              </a:rPr>
              <a:t>Onwuegbuzie</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A. J., </a:t>
            </a:r>
            <a:r>
              <a:rPr lang="es-ES" altLang="es-MX" sz="1600" dirty="0" err="1">
                <a:latin typeface="Century Gothic" panose="020B0502020202020204" pitchFamily="34" charset="0"/>
                <a:ea typeface="Times New Roman" panose="02020603050405020304" pitchFamily="18" charset="0"/>
                <a:cs typeface="Times New Roman" panose="02020603050405020304" pitchFamily="18" charset="0"/>
              </a:rPr>
              <a:t>Leech</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N. L., </a:t>
            </a:r>
            <a:r>
              <a:rPr lang="es-ES" altLang="es-MX" sz="1600" dirty="0" err="1">
                <a:latin typeface="Century Gothic" panose="020B0502020202020204" pitchFamily="34" charset="0"/>
                <a:ea typeface="Times New Roman" panose="02020603050405020304" pitchFamily="18" charset="0"/>
                <a:cs typeface="Times New Roman" panose="02020603050405020304" pitchFamily="18" charset="0"/>
              </a:rPr>
              <a:t>Dickinson</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W. B., &amp; </a:t>
            </a:r>
            <a:r>
              <a:rPr lang="es-ES" altLang="es-MX" sz="1600" dirty="0" err="1">
                <a:latin typeface="Century Gothic" panose="020B0502020202020204" pitchFamily="34" charset="0"/>
                <a:ea typeface="Times New Roman" panose="02020603050405020304" pitchFamily="18" charset="0"/>
                <a:cs typeface="Times New Roman" panose="02020603050405020304" pitchFamily="18" charset="0"/>
              </a:rPr>
              <a:t>Zoran</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A. G. (2011). Un marco cualitativo para la recolección y análisis de datos en la investigación basada en grupos focales. Paradigmas: una revista disciplinar de investigación, 3(2), 127-157</a:t>
            </a:r>
            <a:r>
              <a:rPr lang="es-ES" altLang="es-MX" sz="1600" dirty="0" smtClean="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a:t>
            </a:r>
          </a:p>
          <a:p>
            <a:pPr marL="285750" indent="-285750">
              <a:buFontTx/>
              <a:buChar char="-"/>
            </a:pP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rPr>
              <a:t>Recuperado de</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rPr>
              <a:t>: </a:t>
            </a:r>
            <a:r>
              <a:rPr lang="es-ES" altLang="es-MX" sz="1600" dirty="0">
                <a:latin typeface="Century Gothic" panose="020B0502020202020204" pitchFamily="34" charset="0"/>
                <a:ea typeface="Times New Roman" panose="02020603050405020304" pitchFamily="18" charset="0"/>
                <a:cs typeface="Times New Roman" panose="02020603050405020304" pitchFamily="18" charset="0"/>
                <a:hlinkClick r:id="rId6"/>
              </a:rPr>
              <a:t>https://</a:t>
            </a:r>
            <a:r>
              <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hlinkClick r:id="rId6"/>
              </a:rPr>
              <a:t>bit.ly/3nxiVnH</a:t>
            </a:r>
            <a:endParaRPr lang="es-ES" altLang="es-MX"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Tx/>
              <a:buChar char="-"/>
            </a:pPr>
            <a:endParaRPr lang="es-ES" altLang="es-MX" sz="16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buFontTx/>
              <a:buChar char="-"/>
            </a:pPr>
            <a:endParaRPr kumimoji="0" lang="es-MX" altLang="es-MX" sz="1600" b="0" i="0" u="none" strike="noStrike" cap="none" normalizeH="0" baseline="0" dirty="0" smtClean="0">
              <a:ln>
                <a:noFill/>
              </a:ln>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023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CuadroTexto 2"/>
          <p:cNvSpPr txBox="1"/>
          <p:nvPr/>
        </p:nvSpPr>
        <p:spPr>
          <a:xfrm>
            <a:off x="3085521" y="1642259"/>
            <a:ext cx="6020958" cy="2893100"/>
          </a:xfrm>
          <a:prstGeom prst="rect">
            <a:avLst/>
          </a:prstGeom>
          <a:solidFill>
            <a:srgbClr val="66FFCC"/>
          </a:solidFill>
        </p:spPr>
        <p:txBody>
          <a:bodyPr wrap="square" rtlCol="0">
            <a:spAutoFit/>
          </a:bodyPr>
          <a:lstStyle/>
          <a:p>
            <a:pPr algn="ctr"/>
            <a:r>
              <a:rPr lang="es-ES" sz="1400" b="1" dirty="0" smtClean="0">
                <a:latin typeface="Century Gothic" panose="020B0502020202020204" pitchFamily="34" charset="0"/>
              </a:rPr>
              <a:t>Mes de Noviembre.</a:t>
            </a:r>
          </a:p>
          <a:p>
            <a:pPr algn="ctr"/>
            <a:endParaRPr lang="es-ES" sz="1400" b="1" dirty="0" smtClean="0">
              <a:latin typeface="Century Gothic" panose="020B0502020202020204" pitchFamily="34" charset="0"/>
            </a:endParaRPr>
          </a:p>
          <a:p>
            <a:pPr algn="ctr"/>
            <a:r>
              <a:rPr lang="es-ES" sz="1400" dirty="0" smtClean="0">
                <a:latin typeface="Century Gothic" panose="020B0502020202020204" pitchFamily="34" charset="0"/>
              </a:rPr>
              <a:t>Por indicaciones de mi Académica de Acompañamiento (AA), cada mes se trabaja con una unidad de aprendizaje autónomo, por lo que se le da más prioridad a un campo y a un tema, en este mes la unidad que se retomó fue la de Cuentos y algo más.</a:t>
            </a:r>
          </a:p>
          <a:p>
            <a:pPr algn="ctr"/>
            <a:endParaRPr lang="es-ES" sz="1400" b="1" dirty="0">
              <a:latin typeface="Century Gothic" panose="020B0502020202020204" pitchFamily="34" charset="0"/>
            </a:endParaRPr>
          </a:p>
          <a:p>
            <a:pPr algn="ctr"/>
            <a:r>
              <a:rPr lang="es-ES" sz="1400" dirty="0" smtClean="0">
                <a:latin typeface="Century Gothic" panose="020B0502020202020204" pitchFamily="34" charset="0"/>
              </a:rPr>
              <a:t>En los demás campos si se vieron actividades pero aisladas, y algunas en relación a los cuentos, es por eso que algunos sustentos teóricos se repiten.</a:t>
            </a:r>
          </a:p>
          <a:p>
            <a:pPr algn="ctr"/>
            <a:endParaRPr lang="es-ES" sz="1400" dirty="0">
              <a:latin typeface="Century Gothic" panose="020B0502020202020204" pitchFamily="34" charset="0"/>
            </a:endParaRPr>
          </a:p>
          <a:p>
            <a:pPr algn="ctr"/>
            <a:endParaRPr lang="es-ES" sz="1400" dirty="0" smtClean="0">
              <a:latin typeface="Century Gothic" panose="020B0502020202020204" pitchFamily="34" charset="0"/>
            </a:endParaRPr>
          </a:p>
          <a:p>
            <a:pPr algn="ctr"/>
            <a:endParaRPr lang="es-ES" sz="1400" dirty="0">
              <a:latin typeface="Century Gothic" panose="020B0502020202020204" pitchFamily="34" charset="0"/>
            </a:endParaRPr>
          </a:p>
        </p:txBody>
      </p:sp>
    </p:spTree>
    <p:extLst>
      <p:ext uri="{BB962C8B-B14F-4D97-AF65-F5344CB8AC3E}">
        <p14:creationId xmlns:p14="http://schemas.microsoft.com/office/powerpoint/2010/main" val="20585676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1702</Words>
  <Application>Microsoft Office PowerPoint</Application>
  <PresentationFormat>Panorámica</PresentationFormat>
  <Paragraphs>104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ADANARY</dc:creator>
  <cp:lastModifiedBy>ADANARY</cp:lastModifiedBy>
  <cp:revision>92</cp:revision>
  <dcterms:created xsi:type="dcterms:W3CDTF">2021-08-23T15:22:17Z</dcterms:created>
  <dcterms:modified xsi:type="dcterms:W3CDTF">2021-11-20T00:54:14Z</dcterms:modified>
</cp:coreProperties>
</file>