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6"/>
  </p:notesMasterIdLst>
  <p:sldIdLst>
    <p:sldId id="317" r:id="rId2"/>
    <p:sldId id="318" r:id="rId3"/>
    <p:sldId id="319" r:id="rId4"/>
    <p:sldId id="320" r:id="rId5"/>
  </p:sldIdLst>
  <p:sldSz cx="5143500" cy="9144000" type="screen16x9"/>
  <p:notesSz cx="6858000" cy="9144000"/>
  <p:embeddedFontLst>
    <p:embeddedFont>
      <p:font typeface="Bahnschrift" panose="020B0502040204020203" pitchFamily="34" charset="0"/>
      <p:regular r:id="rId7"/>
      <p:bold r:id="rId8"/>
    </p:embeddedFont>
    <p:embeddedFont>
      <p:font typeface="Bahnschrift Condensed" panose="020B0502040204020203" pitchFamily="34" charset="0"/>
      <p:regular r:id="rId9"/>
      <p:bold r:id="rId10"/>
    </p:embeddedFont>
    <p:embeddedFont>
      <p:font typeface="Gloria Hallelujah" panose="020B0604020202020204" charset="0"/>
      <p:regular r:id="rId11"/>
    </p:embeddedFont>
    <p:embeddedFont>
      <p:font typeface="Raleway Thin" panose="020B060402020202020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8A19596-ECFF-432C-99D3-183B196C75AC}">
  <a:tblStyle styleId="{68A19596-ECFF-432C-99D3-183B196C75A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2123" autoAdjust="0"/>
  </p:normalViewPr>
  <p:slideViewPr>
    <p:cSldViewPr snapToGrid="0">
      <p:cViewPr>
        <p:scale>
          <a:sx n="99" d="100"/>
          <a:sy n="99" d="100"/>
        </p:scale>
        <p:origin x="1304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viewProps" Target="viewProp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2938" y="1496484"/>
            <a:ext cx="3857625" cy="3183467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42938" y="4802717"/>
            <a:ext cx="3857625" cy="2207683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93" indent="0" algn="ctr">
              <a:buNone/>
              <a:defRPr sz="844"/>
            </a:lvl2pPr>
            <a:lvl3pPr marL="385785" indent="0" algn="ctr">
              <a:buNone/>
              <a:defRPr sz="759"/>
            </a:lvl3pPr>
            <a:lvl4pPr marL="578678" indent="0" algn="ctr">
              <a:buNone/>
              <a:defRPr sz="675"/>
            </a:lvl4pPr>
            <a:lvl5pPr marL="771571" indent="0" algn="ctr">
              <a:buNone/>
              <a:defRPr sz="675"/>
            </a:lvl5pPr>
            <a:lvl6pPr marL="964463" indent="0" algn="ctr">
              <a:buNone/>
              <a:defRPr sz="675"/>
            </a:lvl6pPr>
            <a:lvl7pPr marL="1157356" indent="0" algn="ctr">
              <a:buNone/>
              <a:defRPr sz="675"/>
            </a:lvl7pPr>
            <a:lvl8pPr marL="1350249" indent="0" algn="ctr">
              <a:buNone/>
              <a:defRPr sz="675"/>
            </a:lvl8pPr>
            <a:lvl9pPr marL="1543141" indent="0" algn="ctr">
              <a:buNone/>
              <a:defRPr sz="675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5099-9C02-4398-A960-93F0ECEF11A5}" type="datetimeFigureOut">
              <a:rPr lang="es-ES" smtClean="0"/>
              <a:t>16/11/2021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9A0A-2F08-433C-93F2-607DFD1B84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449713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5099-9C02-4398-A960-93F0ECEF11A5}" type="datetimeFigureOut">
              <a:rPr lang="es-ES" smtClean="0"/>
              <a:t>16/11/2021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9A0A-2F08-433C-93F2-607DFD1B84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221539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680817" y="486834"/>
            <a:ext cx="1109067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53616" y="486834"/>
            <a:ext cx="3262908" cy="77491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5099-9C02-4398-A960-93F0ECEF11A5}" type="datetimeFigureOut">
              <a:rPr lang="es-ES" smtClean="0"/>
              <a:t>16/11/2021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9A0A-2F08-433C-93F2-607DFD1B84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822361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1623797" y="1778400"/>
            <a:ext cx="1895906" cy="14965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9pPr>
          </a:lstStyle>
          <a:p>
            <a:endParaRPr/>
          </a:p>
        </p:txBody>
      </p:sp>
      <p:sp>
        <p:nvSpPr>
          <p:cNvPr id="78" name="Google Shape;78;p3">
            <a:hlinkClick r:id=""/>
          </p:cNvPr>
          <p:cNvSpPr txBox="1">
            <a:spLocks noGrp="1"/>
          </p:cNvSpPr>
          <p:nvPr>
            <p:ph type="subTitle" idx="1"/>
          </p:nvPr>
        </p:nvSpPr>
        <p:spPr>
          <a:xfrm>
            <a:off x="2206814" y="5990755"/>
            <a:ext cx="730013" cy="1052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1125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118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118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118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118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118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118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118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118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subTitle" idx="2"/>
          </p:nvPr>
        </p:nvSpPr>
        <p:spPr>
          <a:xfrm>
            <a:off x="1710830" y="4106711"/>
            <a:ext cx="1721925" cy="1052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Thin"/>
              <a:buNone/>
              <a:defRPr sz="9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118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118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118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118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118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118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118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118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143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5099-9C02-4398-A960-93F0ECEF11A5}" type="datetimeFigureOut">
              <a:rPr lang="es-ES" smtClean="0"/>
              <a:t>16/11/2021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9A0A-2F08-433C-93F2-607DFD1B84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232694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0937" y="2279652"/>
            <a:ext cx="4436269" cy="3803649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50937" y="6119285"/>
            <a:ext cx="4436269" cy="2000249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93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85" indent="0">
              <a:buNone/>
              <a:defRPr sz="759">
                <a:solidFill>
                  <a:schemeClr val="tx1">
                    <a:tint val="75000"/>
                  </a:schemeClr>
                </a:solidFill>
              </a:defRPr>
            </a:lvl3pPr>
            <a:lvl4pPr marL="57867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71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63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35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24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141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5099-9C02-4398-A960-93F0ECEF11A5}" type="datetimeFigureOut">
              <a:rPr lang="es-ES" smtClean="0"/>
              <a:t>16/11/2021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9A0A-2F08-433C-93F2-607DFD1B84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10271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53615" y="2434167"/>
            <a:ext cx="2185988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603897" y="2434167"/>
            <a:ext cx="2185988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5099-9C02-4398-A960-93F0ECEF11A5}" type="datetimeFigureOut">
              <a:rPr lang="es-ES" smtClean="0"/>
              <a:t>16/11/2021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9A0A-2F08-433C-93F2-607DFD1B84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563243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285" y="486834"/>
            <a:ext cx="4436269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54286" y="2241551"/>
            <a:ext cx="2175941" cy="1098549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93" indent="0">
              <a:buNone/>
              <a:defRPr sz="844" b="1"/>
            </a:lvl2pPr>
            <a:lvl3pPr marL="385785" indent="0">
              <a:buNone/>
              <a:defRPr sz="759" b="1"/>
            </a:lvl3pPr>
            <a:lvl4pPr marL="578678" indent="0">
              <a:buNone/>
              <a:defRPr sz="675" b="1"/>
            </a:lvl4pPr>
            <a:lvl5pPr marL="771571" indent="0">
              <a:buNone/>
              <a:defRPr sz="675" b="1"/>
            </a:lvl5pPr>
            <a:lvl6pPr marL="964463" indent="0">
              <a:buNone/>
              <a:defRPr sz="675" b="1"/>
            </a:lvl6pPr>
            <a:lvl7pPr marL="1157356" indent="0">
              <a:buNone/>
              <a:defRPr sz="675" b="1"/>
            </a:lvl7pPr>
            <a:lvl8pPr marL="1350249" indent="0">
              <a:buNone/>
              <a:defRPr sz="675" b="1"/>
            </a:lvl8pPr>
            <a:lvl9pPr marL="1543141" indent="0">
              <a:buNone/>
              <a:defRPr sz="675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54286" y="3340100"/>
            <a:ext cx="2175941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2603897" y="2241551"/>
            <a:ext cx="2186657" cy="1098549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93" indent="0">
              <a:buNone/>
              <a:defRPr sz="844" b="1"/>
            </a:lvl2pPr>
            <a:lvl3pPr marL="385785" indent="0">
              <a:buNone/>
              <a:defRPr sz="759" b="1"/>
            </a:lvl3pPr>
            <a:lvl4pPr marL="578678" indent="0">
              <a:buNone/>
              <a:defRPr sz="675" b="1"/>
            </a:lvl4pPr>
            <a:lvl5pPr marL="771571" indent="0">
              <a:buNone/>
              <a:defRPr sz="675" b="1"/>
            </a:lvl5pPr>
            <a:lvl6pPr marL="964463" indent="0">
              <a:buNone/>
              <a:defRPr sz="675" b="1"/>
            </a:lvl6pPr>
            <a:lvl7pPr marL="1157356" indent="0">
              <a:buNone/>
              <a:defRPr sz="675" b="1"/>
            </a:lvl7pPr>
            <a:lvl8pPr marL="1350249" indent="0">
              <a:buNone/>
              <a:defRPr sz="675" b="1"/>
            </a:lvl8pPr>
            <a:lvl9pPr marL="1543141" indent="0">
              <a:buNone/>
              <a:defRPr sz="675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2603897" y="3340100"/>
            <a:ext cx="2186657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5099-9C02-4398-A960-93F0ECEF11A5}" type="datetimeFigureOut">
              <a:rPr lang="es-ES" smtClean="0"/>
              <a:t>16/11/2021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9A0A-2F08-433C-93F2-607DFD1B84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652529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5099-9C02-4398-A960-93F0ECEF11A5}" type="datetimeFigureOut">
              <a:rPr lang="es-ES" smtClean="0"/>
              <a:t>16/11/2021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9A0A-2F08-433C-93F2-607DFD1B84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15127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5099-9C02-4398-A960-93F0ECEF11A5}" type="datetimeFigureOut">
              <a:rPr lang="es-ES" smtClean="0"/>
              <a:t>16/11/2021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9A0A-2F08-433C-93F2-607DFD1B84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767521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286" y="609600"/>
            <a:ext cx="1658912" cy="21336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86657" y="1316567"/>
            <a:ext cx="2603897" cy="6498167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54286" y="2743200"/>
            <a:ext cx="1658912" cy="5082117"/>
          </a:xfrm>
        </p:spPr>
        <p:txBody>
          <a:bodyPr/>
          <a:lstStyle>
            <a:lvl1pPr marL="0" indent="0">
              <a:buNone/>
              <a:defRPr sz="675"/>
            </a:lvl1pPr>
            <a:lvl2pPr marL="192893" indent="0">
              <a:buNone/>
              <a:defRPr sz="591"/>
            </a:lvl2pPr>
            <a:lvl3pPr marL="385785" indent="0">
              <a:buNone/>
              <a:defRPr sz="506"/>
            </a:lvl3pPr>
            <a:lvl4pPr marL="578678" indent="0">
              <a:buNone/>
              <a:defRPr sz="422"/>
            </a:lvl4pPr>
            <a:lvl5pPr marL="771571" indent="0">
              <a:buNone/>
              <a:defRPr sz="422"/>
            </a:lvl5pPr>
            <a:lvl6pPr marL="964463" indent="0">
              <a:buNone/>
              <a:defRPr sz="422"/>
            </a:lvl6pPr>
            <a:lvl7pPr marL="1157356" indent="0">
              <a:buNone/>
              <a:defRPr sz="422"/>
            </a:lvl7pPr>
            <a:lvl8pPr marL="1350249" indent="0">
              <a:buNone/>
              <a:defRPr sz="422"/>
            </a:lvl8pPr>
            <a:lvl9pPr marL="1543141" indent="0">
              <a:buNone/>
              <a:defRPr sz="422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5099-9C02-4398-A960-93F0ECEF11A5}" type="datetimeFigureOut">
              <a:rPr lang="es-ES" smtClean="0"/>
              <a:t>16/11/2021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9A0A-2F08-433C-93F2-607DFD1B84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701243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286" y="609600"/>
            <a:ext cx="1658912" cy="21336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186657" y="1316567"/>
            <a:ext cx="2603897" cy="6498167"/>
          </a:xfrm>
        </p:spPr>
        <p:txBody>
          <a:bodyPr/>
          <a:lstStyle>
            <a:lvl1pPr marL="0" indent="0">
              <a:buNone/>
              <a:defRPr sz="1350"/>
            </a:lvl1pPr>
            <a:lvl2pPr marL="192893" indent="0">
              <a:buNone/>
              <a:defRPr sz="1181"/>
            </a:lvl2pPr>
            <a:lvl3pPr marL="385785" indent="0">
              <a:buNone/>
              <a:defRPr sz="1013"/>
            </a:lvl3pPr>
            <a:lvl4pPr marL="578678" indent="0">
              <a:buNone/>
              <a:defRPr sz="844"/>
            </a:lvl4pPr>
            <a:lvl5pPr marL="771571" indent="0">
              <a:buNone/>
              <a:defRPr sz="844"/>
            </a:lvl5pPr>
            <a:lvl6pPr marL="964463" indent="0">
              <a:buNone/>
              <a:defRPr sz="844"/>
            </a:lvl6pPr>
            <a:lvl7pPr marL="1157356" indent="0">
              <a:buNone/>
              <a:defRPr sz="844"/>
            </a:lvl7pPr>
            <a:lvl8pPr marL="1350249" indent="0">
              <a:buNone/>
              <a:defRPr sz="844"/>
            </a:lvl8pPr>
            <a:lvl9pPr marL="1543141" indent="0">
              <a:buNone/>
              <a:defRPr sz="844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54286" y="2743200"/>
            <a:ext cx="1658912" cy="5082117"/>
          </a:xfrm>
        </p:spPr>
        <p:txBody>
          <a:bodyPr/>
          <a:lstStyle>
            <a:lvl1pPr marL="0" indent="0">
              <a:buNone/>
              <a:defRPr sz="675"/>
            </a:lvl1pPr>
            <a:lvl2pPr marL="192893" indent="0">
              <a:buNone/>
              <a:defRPr sz="591"/>
            </a:lvl2pPr>
            <a:lvl3pPr marL="385785" indent="0">
              <a:buNone/>
              <a:defRPr sz="506"/>
            </a:lvl3pPr>
            <a:lvl4pPr marL="578678" indent="0">
              <a:buNone/>
              <a:defRPr sz="422"/>
            </a:lvl4pPr>
            <a:lvl5pPr marL="771571" indent="0">
              <a:buNone/>
              <a:defRPr sz="422"/>
            </a:lvl5pPr>
            <a:lvl6pPr marL="964463" indent="0">
              <a:buNone/>
              <a:defRPr sz="422"/>
            </a:lvl6pPr>
            <a:lvl7pPr marL="1157356" indent="0">
              <a:buNone/>
              <a:defRPr sz="422"/>
            </a:lvl7pPr>
            <a:lvl8pPr marL="1350249" indent="0">
              <a:buNone/>
              <a:defRPr sz="422"/>
            </a:lvl8pPr>
            <a:lvl9pPr marL="1543141" indent="0">
              <a:buNone/>
              <a:defRPr sz="422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5099-9C02-4398-A960-93F0ECEF11A5}" type="datetimeFigureOut">
              <a:rPr lang="es-ES" smtClean="0"/>
              <a:t>16/11/2021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9A0A-2F08-433C-93F2-607DFD1B84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061346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353616" y="486834"/>
            <a:ext cx="4436269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53616" y="2434167"/>
            <a:ext cx="4436269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353615" y="8475134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55099-9C02-4398-A960-93F0ECEF11A5}" type="datetimeFigureOut">
              <a:rPr lang="es-ES" smtClean="0"/>
              <a:t>16/11/2021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03785" y="8475134"/>
            <a:ext cx="173593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3632597" y="8475134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99A0A-2F08-433C-93F2-607DFD1B84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747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hf sldNum="0" hdr="0" ftr="0" dt="0"/>
  <p:txStyles>
    <p:titleStyle>
      <a:lvl1pPr algn="l" defTabSz="385785" rtl="0" eaLnBrk="1" latinLnBrk="0" hangingPunct="1">
        <a:lnSpc>
          <a:spcPct val="90000"/>
        </a:lnSpc>
        <a:spcBef>
          <a:spcPct val="0"/>
        </a:spcBef>
        <a:buNone/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6" indent="-96446" algn="l" defTabSz="385785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39" indent="-96446" algn="l" defTabSz="385785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482232" indent="-96446" algn="l" defTabSz="385785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124" indent="-96446" algn="l" defTabSz="385785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4pPr>
      <a:lvl5pPr marL="868017" indent="-96446" algn="l" defTabSz="385785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5pPr>
      <a:lvl6pPr marL="1060910" indent="-96446" algn="l" defTabSz="385785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6pPr>
      <a:lvl7pPr marL="1253802" indent="-96446" algn="l" defTabSz="385785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7pPr>
      <a:lvl8pPr marL="1446695" indent="-96446" algn="l" defTabSz="385785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8pPr>
      <a:lvl9pPr marL="1639588" indent="-96446" algn="l" defTabSz="385785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385785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1pPr>
      <a:lvl2pPr marL="192893" algn="l" defTabSz="385785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2pPr>
      <a:lvl3pPr marL="385785" algn="l" defTabSz="385785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3pPr>
      <a:lvl4pPr marL="578678" algn="l" defTabSz="385785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4pPr>
      <a:lvl5pPr marL="771571" algn="l" defTabSz="385785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5pPr>
      <a:lvl6pPr marL="964463" algn="l" defTabSz="385785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6pPr>
      <a:lvl7pPr marL="1157356" algn="l" defTabSz="385785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7pPr>
      <a:lvl8pPr marL="1350249" algn="l" defTabSz="385785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8pPr>
      <a:lvl9pPr marL="1543141" algn="l" defTabSz="385785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53915" y="0"/>
            <a:ext cx="5143500" cy="8299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9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ESCUELA NORMAL DE EDUCACIÓN PREESCOLAR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s-ES_tradnl" sz="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s-ES_tradnl" sz="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s-ES_tradnl" sz="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s-ES_tradnl" sz="9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Curso: Aprendizaje en el Servicio. 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s-ES_tradnl" sz="9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Docente: Elizabeth Guadalupe Ramos Suarez. 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s-ES_tradnl" sz="9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Alumna: </a:t>
            </a:r>
            <a:r>
              <a:rPr lang="es-ES_tradnl" sz="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Montserrat Rodriguez Rivera 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s-ES_tradnl" sz="9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Séptimo Semestre Sección A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900" b="1" dirty="0" smtClean="0"/>
              <a:t>Competencias</a:t>
            </a:r>
            <a:r>
              <a:rPr lang="es-ES" sz="900" b="1" dirty="0"/>
              <a:t>:</a:t>
            </a:r>
          </a:p>
          <a:p>
            <a:r>
              <a:rPr lang="es-ES" sz="900" dirty="0"/>
              <a:t>	Plantea las necesidades formativas de los alumnos de acuerdo con sus procesos de desarrollo y de aprendizaje, con base en los nuevos enfoques pedagógicos.</a:t>
            </a:r>
          </a:p>
          <a:p>
            <a:r>
              <a:rPr lang="es-ES" sz="900" dirty="0"/>
              <a:t>	Establece relaciones entre los principios, conceptos disciplinarios y contenidos del plan y programas de estudio en función del logro de aprendizaje de sus alumnos, asegurando la coherencia y continuidad entre los distintos grados y niveles educativos.</a:t>
            </a:r>
          </a:p>
          <a:p>
            <a:pPr marL="192881" lvl="0" indent="-192881">
              <a:lnSpc>
                <a:spcPct val="150000"/>
              </a:lnSpc>
              <a:buFont typeface="Symbol" panose="05050102010706020507" pitchFamily="18" charset="2"/>
              <a:buChar char=""/>
            </a:pPr>
            <a:r>
              <a:rPr lang="es-ES_tradnl" sz="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Incorpora los recursos y medios didácticos idóneos para favorecer el aprendizaje de acuerdo con el conocimiento de los procesos de desarrollo cognitivo y socioemocional de los alumnos.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2881" lvl="0" indent="-192881">
              <a:lnSpc>
                <a:spcPct val="150000"/>
              </a:lnSpc>
              <a:buFont typeface="Symbol" panose="05050102010706020507" pitchFamily="18" charset="2"/>
              <a:buChar char=""/>
            </a:pPr>
            <a:r>
              <a:rPr lang="es-ES_tradnl" sz="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Elabora diagnósticos de los intereses, motivaciones y necesidades formativas de los alumnos para organizar las actividades de aprendizaje, así como las adecuaciones curriculares y didácticas pertinentes.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2881" lvl="0" indent="-192881">
              <a:lnSpc>
                <a:spcPct val="150000"/>
              </a:lnSpc>
              <a:buFont typeface="Symbol" panose="05050102010706020507" pitchFamily="18" charset="2"/>
              <a:buChar char=""/>
            </a:pPr>
            <a:r>
              <a:rPr lang="es-ES_tradnl" sz="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Selecciona estrategias que favorecen el desarrollo intelectual, físico, social y emocional de los alumnos para procurar el logro de los aprendizajes.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2881" lvl="0" indent="-192881">
              <a:lnSpc>
                <a:spcPct val="150000"/>
              </a:lnSpc>
              <a:buFont typeface="Symbol" panose="05050102010706020507" pitchFamily="18" charset="2"/>
              <a:buChar char=""/>
            </a:pPr>
            <a:r>
              <a:rPr lang="es-ES_tradnl" sz="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Emplea los medios tecnológicos y las fuentes de información científica disponibles para mantenerse actualizado respecto a los diversos campos de conocimiento que intervienen en su trabajo docente.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2881" lvl="0" indent="-192881">
              <a:lnSpc>
                <a:spcPct val="150000"/>
              </a:lnSpc>
              <a:buFont typeface="Symbol" panose="05050102010706020507" pitchFamily="18" charset="2"/>
              <a:buChar char=""/>
            </a:pPr>
            <a:r>
              <a:rPr lang="es-ES_tradnl" sz="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Construye escenarios y experiencias de aprendizaje utilizando diversos recursos metodológicos y tecnológicos para favorecer la educación inclusiva.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2881" lvl="0" indent="-192881">
              <a:lnSpc>
                <a:spcPct val="150000"/>
              </a:lnSpc>
              <a:buFont typeface="Symbol" panose="05050102010706020507" pitchFamily="18" charset="2"/>
              <a:buChar char=""/>
            </a:pPr>
            <a:r>
              <a:rPr lang="es-ES_tradnl" sz="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Evalúa el aprendizaje de sus alumnos mediante la aplicación de distintas teorías, métodos e instrumentos considerando las áreas, campos y ámbitos de conocimiento, así como los saberes correspondientes al grado y nivel educativo.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2881" lvl="0" indent="-192881">
              <a:lnSpc>
                <a:spcPct val="150000"/>
              </a:lnSpc>
              <a:buFont typeface="Symbol" panose="05050102010706020507" pitchFamily="18" charset="2"/>
              <a:buChar char=""/>
            </a:pPr>
            <a:r>
              <a:rPr lang="es-ES_tradnl" sz="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Elabora propuestas para mejorar los resultados de su enseñanza y los aprendizajes de sus alumnos.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2881" lvl="0" indent="-192881">
              <a:lnSpc>
                <a:spcPct val="150000"/>
              </a:lnSpc>
              <a:buFont typeface="Symbol" panose="05050102010706020507" pitchFamily="18" charset="2"/>
              <a:buChar char=""/>
            </a:pPr>
            <a:r>
              <a:rPr lang="es-ES_tradnl" sz="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Utiliza los recursos metodológicos y técnicos de la investigación para explicar, comprender situaciones educativas y mejorar su docencia.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2881" lvl="0" indent="-192881">
              <a:lnSpc>
                <a:spcPct val="150000"/>
              </a:lnSpc>
              <a:buFont typeface="Symbol" panose="05050102010706020507" pitchFamily="18" charset="2"/>
              <a:buChar char=""/>
            </a:pPr>
            <a:r>
              <a:rPr lang="es-ES_tradnl" sz="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Orienta su actuación profesional con sentido ético-valoral y asume los diversos principios y reglas que aseguran una mejor convivencia institucional y social, en beneficio de los alumnos y de la comunidad escolar.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2881" lvl="0" indent="-192881">
              <a:lnSpc>
                <a:spcPct val="150000"/>
              </a:lnSpc>
              <a:buFont typeface="Symbol" panose="05050102010706020507" pitchFamily="18" charset="2"/>
              <a:buChar char=""/>
            </a:pPr>
            <a:r>
              <a:rPr lang="es-ES_tradnl" sz="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Decide las estrategias pedagógicas para minimizar o eliminar las barreras para el aprendizaje y la participación asegurando una educación inclusiva.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es-ES_tradnl" sz="9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es-ES_tradnl" sz="9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es-ES_tradnl" sz="9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s-ES_tradnl" sz="900" dirty="0">
                <a:latin typeface="Arial" panose="020B0604020202020204" pitchFamily="34" charset="0"/>
                <a:ea typeface="Times New Roman" panose="02020603050405020304" pitchFamily="18" charset="0"/>
              </a:rPr>
              <a:t>Saltillo, Coahuila de Zaragoza                                                                                           </a:t>
            </a:r>
            <a:endParaRPr lang="es-ES_tradnl" sz="9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es-ES_tradnl" sz="9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_tradnl" sz="9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16 de noviembre</a:t>
            </a:r>
            <a:r>
              <a:rPr lang="es-ES_tradnl" sz="9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_tradnl" sz="900" dirty="0">
                <a:latin typeface="Arial" panose="020B0604020202020204" pitchFamily="34" charset="0"/>
                <a:ea typeface="Times New Roman" panose="02020603050405020304" pitchFamily="18" charset="0"/>
              </a:rPr>
              <a:t>del 2021</a:t>
            </a:r>
            <a:endParaRPr lang="es-ES" sz="900" dirty="0"/>
          </a:p>
          <a:p>
            <a:endParaRPr lang="es-ES" sz="500" dirty="0"/>
          </a:p>
        </p:txBody>
      </p:sp>
      <p:pic>
        <p:nvPicPr>
          <p:cNvPr id="9" name="image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331878" y="223540"/>
            <a:ext cx="587573" cy="63650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99633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" b="28113"/>
          <a:stretch/>
        </p:blipFill>
        <p:spPr>
          <a:xfrm>
            <a:off x="0" y="0"/>
            <a:ext cx="5313872" cy="9144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 rot="16200000">
            <a:off x="-1599793" y="3359229"/>
            <a:ext cx="4685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Bahnschrift Condensed" panose="020B0502040204020203" pitchFamily="34" charset="0"/>
              </a:rPr>
              <a:t>Montserrat 4 A</a:t>
            </a:r>
            <a:endParaRPr lang="es-ES" sz="48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744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8" r="4738" b="20377"/>
          <a:stretch/>
        </p:blipFill>
        <p:spPr>
          <a:xfrm>
            <a:off x="0" y="120770"/>
            <a:ext cx="5143500" cy="902323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466491" y="3881887"/>
            <a:ext cx="3191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smtClean="0">
                <a:latin typeface="Bahnschrift" panose="020B0502040204020203" pitchFamily="34" charset="0"/>
              </a:rPr>
              <a:t>Montserrat Rodriguez Rivera</a:t>
            </a:r>
            <a:endParaRPr lang="es-ES" sz="1800" dirty="0">
              <a:latin typeface="Bahnschrift" panose="020B0502040204020203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656272" y="4710023"/>
            <a:ext cx="3157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smtClean="0">
                <a:latin typeface="Bahnschrift" panose="020B0502040204020203" pitchFamily="34" charset="0"/>
              </a:rPr>
              <a:t>J.N Francisco I Madero T.M</a:t>
            </a:r>
            <a:endParaRPr lang="es-ES" sz="1800" dirty="0">
              <a:latin typeface="Bahnschrift" panose="020B0502040204020203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656272" y="5503653"/>
            <a:ext cx="603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smtClean="0">
                <a:latin typeface="Bahnschrift" panose="020B0502040204020203" pitchFamily="34" charset="0"/>
              </a:rPr>
              <a:t>3</a:t>
            </a:r>
            <a:endParaRPr lang="es-ES" sz="1800" dirty="0">
              <a:latin typeface="Bahnschrift" panose="020B0502040204020203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899140" y="5503653"/>
            <a:ext cx="500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smtClean="0">
                <a:latin typeface="Bahnschrift" panose="020B0502040204020203" pitchFamily="34" charset="0"/>
              </a:rPr>
              <a:t>B</a:t>
            </a:r>
            <a:endParaRPr lang="es-ES" sz="1800" dirty="0">
              <a:latin typeface="Bahnschrift" panose="020B0502040204020203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493448" y="6345530"/>
            <a:ext cx="2156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smtClean="0">
                <a:latin typeface="Bahnschrift" panose="020B0502040204020203" pitchFamily="34" charset="0"/>
              </a:rPr>
              <a:t>143</a:t>
            </a:r>
            <a:endParaRPr lang="es-ES" sz="1800" dirty="0">
              <a:latin typeface="Bahnschrift" panose="020B0502040204020203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83079" y="7125419"/>
            <a:ext cx="707366" cy="362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1741788" y="7101143"/>
            <a:ext cx="2165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800" dirty="0">
                <a:latin typeface="Bahnschrift" panose="020B0502040204020203" pitchFamily="34" charset="0"/>
              </a:rPr>
              <a:t>Clave: 05DJN02325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114671" y="6354004"/>
            <a:ext cx="2517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800" dirty="0">
                <a:latin typeface="Bahnschrift" panose="020B0502040204020203" pitchFamily="34" charset="0"/>
              </a:rPr>
              <a:t>Sostenimiento Federal</a:t>
            </a:r>
          </a:p>
        </p:txBody>
      </p:sp>
    </p:spTree>
    <p:extLst>
      <p:ext uri="{BB962C8B-B14F-4D97-AF65-F5344CB8AC3E}">
        <p14:creationId xmlns:p14="http://schemas.microsoft.com/office/powerpoint/2010/main" val="3501360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" t="25472" r="3732" b="2453"/>
          <a:stretch/>
        </p:blipFill>
        <p:spPr>
          <a:xfrm>
            <a:off x="0" y="0"/>
            <a:ext cx="5143500" cy="9144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418260" y="491631"/>
            <a:ext cx="20190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16</a:t>
            </a:r>
            <a:r>
              <a:rPr lang="es-ES" sz="1100" dirty="0" smtClean="0"/>
              <a:t>  noviembre  </a:t>
            </a:r>
            <a:r>
              <a:rPr lang="es-ES" sz="1100" dirty="0" smtClean="0"/>
              <a:t>2021</a:t>
            </a:r>
            <a:endParaRPr lang="es-ES" sz="1100" dirty="0"/>
          </a:p>
        </p:txBody>
      </p:sp>
      <p:sp>
        <p:nvSpPr>
          <p:cNvPr id="4" name="Estrella de 5 puntas 3"/>
          <p:cNvSpPr/>
          <p:nvPr/>
        </p:nvSpPr>
        <p:spPr>
          <a:xfrm>
            <a:off x="3698058" y="847931"/>
            <a:ext cx="245476" cy="276161"/>
          </a:xfrm>
          <a:prstGeom prst="star5">
            <a:avLst>
              <a:gd name="adj" fmla="val 2512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strella de 5 puntas 5"/>
          <p:cNvSpPr/>
          <p:nvPr/>
        </p:nvSpPr>
        <p:spPr>
          <a:xfrm>
            <a:off x="2217913" y="2230812"/>
            <a:ext cx="245476" cy="276161"/>
          </a:xfrm>
          <a:prstGeom prst="star5">
            <a:avLst>
              <a:gd name="adj" fmla="val 2512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strella de 5 puntas 6"/>
          <p:cNvSpPr/>
          <p:nvPr/>
        </p:nvSpPr>
        <p:spPr>
          <a:xfrm>
            <a:off x="1889146" y="2570345"/>
            <a:ext cx="245476" cy="276161"/>
          </a:xfrm>
          <a:prstGeom prst="star5">
            <a:avLst>
              <a:gd name="adj" fmla="val 2512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strella de 5 puntas 7"/>
          <p:cNvSpPr/>
          <p:nvPr/>
        </p:nvSpPr>
        <p:spPr>
          <a:xfrm>
            <a:off x="1888761" y="2846506"/>
            <a:ext cx="245476" cy="276161"/>
          </a:xfrm>
          <a:prstGeom prst="star5">
            <a:avLst>
              <a:gd name="adj" fmla="val 2512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strella de 5 puntas 8"/>
          <p:cNvSpPr/>
          <p:nvPr/>
        </p:nvSpPr>
        <p:spPr>
          <a:xfrm>
            <a:off x="603553" y="3402125"/>
            <a:ext cx="245476" cy="276161"/>
          </a:xfrm>
          <a:prstGeom prst="star5">
            <a:avLst>
              <a:gd name="adj" fmla="val 2512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strella de 5 puntas 9"/>
          <p:cNvSpPr/>
          <p:nvPr/>
        </p:nvSpPr>
        <p:spPr>
          <a:xfrm>
            <a:off x="1512145" y="4034058"/>
            <a:ext cx="96143" cy="124782"/>
          </a:xfrm>
          <a:prstGeom prst="star5">
            <a:avLst>
              <a:gd name="adj" fmla="val 2512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strella de 5 puntas 10"/>
          <p:cNvSpPr/>
          <p:nvPr/>
        </p:nvSpPr>
        <p:spPr>
          <a:xfrm>
            <a:off x="630148" y="4652145"/>
            <a:ext cx="96143" cy="124782"/>
          </a:xfrm>
          <a:prstGeom prst="star5">
            <a:avLst>
              <a:gd name="adj" fmla="val 2512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strella de 5 puntas 11"/>
          <p:cNvSpPr/>
          <p:nvPr/>
        </p:nvSpPr>
        <p:spPr>
          <a:xfrm>
            <a:off x="952715" y="5046334"/>
            <a:ext cx="96143" cy="124782"/>
          </a:xfrm>
          <a:prstGeom prst="star5">
            <a:avLst>
              <a:gd name="adj" fmla="val 2512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strella de 5 puntas 13"/>
          <p:cNvSpPr/>
          <p:nvPr/>
        </p:nvSpPr>
        <p:spPr>
          <a:xfrm>
            <a:off x="4178380" y="1365071"/>
            <a:ext cx="245476" cy="276161"/>
          </a:xfrm>
          <a:prstGeom prst="star5">
            <a:avLst>
              <a:gd name="adj" fmla="val 2512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strella de 5 puntas 14"/>
          <p:cNvSpPr/>
          <p:nvPr/>
        </p:nvSpPr>
        <p:spPr>
          <a:xfrm>
            <a:off x="4329459" y="2700338"/>
            <a:ext cx="219653" cy="237199"/>
          </a:xfrm>
          <a:prstGeom prst="star5">
            <a:avLst>
              <a:gd name="adj" fmla="val 2512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strella de 5 puntas 15"/>
          <p:cNvSpPr/>
          <p:nvPr/>
        </p:nvSpPr>
        <p:spPr>
          <a:xfrm>
            <a:off x="4342371" y="3116966"/>
            <a:ext cx="219652" cy="208655"/>
          </a:xfrm>
          <a:prstGeom prst="star5">
            <a:avLst>
              <a:gd name="adj" fmla="val 2512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strella de 5 puntas 16"/>
          <p:cNvSpPr/>
          <p:nvPr/>
        </p:nvSpPr>
        <p:spPr>
          <a:xfrm>
            <a:off x="4664054" y="3423662"/>
            <a:ext cx="227247" cy="218477"/>
          </a:xfrm>
          <a:prstGeom prst="star5">
            <a:avLst>
              <a:gd name="adj" fmla="val 2512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strella de 5 puntas 17"/>
          <p:cNvSpPr/>
          <p:nvPr/>
        </p:nvSpPr>
        <p:spPr>
          <a:xfrm>
            <a:off x="4329461" y="3670285"/>
            <a:ext cx="219651" cy="174298"/>
          </a:xfrm>
          <a:prstGeom prst="star5">
            <a:avLst>
              <a:gd name="adj" fmla="val 2512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/>
          <p:cNvSpPr txBox="1"/>
          <p:nvPr/>
        </p:nvSpPr>
        <p:spPr>
          <a:xfrm>
            <a:off x="301536" y="6106558"/>
            <a:ext cx="2039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>
                <a:latin typeface="Bahnschrift" panose="020B0502040204020203" pitchFamily="34" charset="0"/>
              </a:rPr>
              <a:t>Participación y entusiasmo de los estudiantes, buena actitud. </a:t>
            </a:r>
            <a:endParaRPr lang="es-ES" sz="900" dirty="0">
              <a:latin typeface="Bahnschrift" panose="020B0502040204020203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2706379" y="5954565"/>
            <a:ext cx="1957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000" dirty="0" smtClean="0">
              <a:latin typeface="Bahnschrift" panose="020B0502040204020203" pitchFamily="34" charset="0"/>
            </a:endParaRPr>
          </a:p>
          <a:p>
            <a:r>
              <a:rPr lang="es-ES" sz="1000" dirty="0" smtClean="0">
                <a:latin typeface="Bahnschrift" panose="020B0502040204020203" pitchFamily="34" charset="0"/>
              </a:rPr>
              <a:t>En los cambios de estación algunos alumnos se juntaban un poco. </a:t>
            </a:r>
            <a:endParaRPr lang="es-ES" sz="1000" dirty="0">
              <a:latin typeface="Bahnschrift" panose="020B0502040204020203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2706379" y="7479805"/>
            <a:ext cx="1902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00" dirty="0" smtClean="0"/>
              <a:t>Trabajo de la socialización, convivencia, mejora de actividades, entendimiento de consignas. </a:t>
            </a:r>
            <a:endParaRPr lang="es-ES" sz="900" dirty="0"/>
          </a:p>
        </p:txBody>
      </p:sp>
      <p:sp>
        <p:nvSpPr>
          <p:cNvPr id="24" name="CuadroTexto 23"/>
          <p:cNvSpPr txBox="1"/>
          <p:nvPr/>
        </p:nvSpPr>
        <p:spPr>
          <a:xfrm>
            <a:off x="301536" y="8360492"/>
            <a:ext cx="1953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000" dirty="0"/>
          </a:p>
        </p:txBody>
      </p:sp>
      <p:sp>
        <p:nvSpPr>
          <p:cNvPr id="28" name="Rectángulo 27"/>
          <p:cNvSpPr/>
          <p:nvPr/>
        </p:nvSpPr>
        <p:spPr>
          <a:xfrm>
            <a:off x="2646670" y="4732050"/>
            <a:ext cx="2131168" cy="684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>
            <a:off x="2571750" y="4652343"/>
            <a:ext cx="22562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000" dirty="0" smtClean="0">
                <a:latin typeface="Bahnschrift" panose="020B0502040204020203" pitchFamily="34" charset="0"/>
              </a:rPr>
              <a:t>Realización de la semana del bienestar atraves de Really educativo. </a:t>
            </a:r>
            <a:endParaRPr lang="es-ES" sz="1000" dirty="0">
              <a:latin typeface="Bahnschrift" panose="020B0502040204020203" pitchFamily="34" charset="0"/>
            </a:endParaRPr>
          </a:p>
        </p:txBody>
      </p:sp>
      <p:sp>
        <p:nvSpPr>
          <p:cNvPr id="26" name="Estrella de 5 puntas 25"/>
          <p:cNvSpPr/>
          <p:nvPr/>
        </p:nvSpPr>
        <p:spPr>
          <a:xfrm>
            <a:off x="2811711" y="1366749"/>
            <a:ext cx="245476" cy="276161"/>
          </a:xfrm>
          <a:prstGeom prst="star5">
            <a:avLst>
              <a:gd name="adj" fmla="val 33851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Estrella de 5 puntas 24"/>
          <p:cNvSpPr/>
          <p:nvPr/>
        </p:nvSpPr>
        <p:spPr>
          <a:xfrm>
            <a:off x="4342371" y="2270504"/>
            <a:ext cx="219653" cy="237199"/>
          </a:xfrm>
          <a:prstGeom prst="star5">
            <a:avLst>
              <a:gd name="adj" fmla="val 2512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68188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2025</TotalTime>
  <Words>75</Words>
  <Application>Microsoft Office PowerPoint</Application>
  <PresentationFormat>Presentación en pantalla (16:9)</PresentationFormat>
  <Paragraphs>41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4" baseType="lpstr">
      <vt:lpstr>Bahnschrift</vt:lpstr>
      <vt:lpstr>Bahnschrift Condensed</vt:lpstr>
      <vt:lpstr>Gloria Hallelujah</vt:lpstr>
      <vt:lpstr>Arial</vt:lpstr>
      <vt:lpstr>Times New Roman</vt:lpstr>
      <vt:lpstr>Symbol</vt:lpstr>
      <vt:lpstr>Raleway Thin</vt:lpstr>
      <vt:lpstr>Calibri Light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“3 B” Jn. Francisco I Madero.  TM</dc:title>
  <dc:creator>Monse</dc:creator>
  <cp:lastModifiedBy>Monse</cp:lastModifiedBy>
  <cp:revision>75</cp:revision>
  <dcterms:modified xsi:type="dcterms:W3CDTF">2021-11-17T05:57:14Z</dcterms:modified>
</cp:coreProperties>
</file>