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2" r:id="rId3"/>
    <p:sldId id="259" r:id="rId4"/>
    <p:sldId id="257" r:id="rId5"/>
    <p:sldId id="260" r:id="rId6"/>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79DCFF"/>
    <a:srgbClr val="9966FF"/>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70" d="100"/>
          <a:sy n="70" d="100"/>
        </p:scale>
        <p:origin x="1548" y="-1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16/11/2021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16/11/2021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16/11/2021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16/11/2021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16/11/2021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16/11/2021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16/11/2021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16/11/2021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16/11/2021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16/11/2021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16/11/2021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16/11/2021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7338" y="82744"/>
            <a:ext cx="7242482" cy="1649191"/>
          </a:xfrm>
        </p:spPr>
        <p:txBody>
          <a:bodyPr>
            <a:normAutofit/>
          </a:bodyPr>
          <a:lstStyle/>
          <a:p>
            <a:pPr algn="ctr"/>
            <a:r>
              <a:rPr lang="es-MX" sz="2800" b="1" dirty="0">
                <a:latin typeface="Arial" panose="020B0604020202020204" pitchFamily="34" charset="0"/>
                <a:cs typeface="Arial" panose="020B0604020202020204" pitchFamily="34" charset="0"/>
              </a:rPr>
              <a:t>Escuela Normal de Educación Preescolar</a:t>
            </a:r>
            <a:br>
              <a:rPr lang="es-MX" sz="2000" b="1" dirty="0">
                <a:latin typeface="Arial" panose="020B0604020202020204" pitchFamily="34" charset="0"/>
                <a:cs typeface="Arial" panose="020B0604020202020204" pitchFamily="34" charset="0"/>
              </a:rPr>
            </a:br>
            <a:r>
              <a:rPr lang="es-MX" sz="2000" b="1" dirty="0">
                <a:latin typeface="Arial" panose="020B0604020202020204" pitchFamily="34" charset="0"/>
                <a:cs typeface="Arial" panose="020B0604020202020204" pitchFamily="34" charset="0"/>
              </a:rPr>
              <a:t>CICLO ESCOLAR 2021 – 2022</a:t>
            </a:r>
            <a:br>
              <a:rPr lang="es-MX" sz="2800" b="1" dirty="0">
                <a:latin typeface="Arial" panose="020B0604020202020204" pitchFamily="34" charset="0"/>
                <a:cs typeface="Arial" panose="020B0604020202020204" pitchFamily="34" charset="0"/>
              </a:rPr>
            </a:br>
            <a:endParaRPr lang="es-MX" sz="2800" b="1" dirty="0">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54106" y="1089248"/>
            <a:ext cx="1668945" cy="2047469"/>
          </a:xfrm>
        </p:spPr>
      </p:pic>
      <p:sp>
        <p:nvSpPr>
          <p:cNvPr id="5" name="CuadroTexto 4"/>
          <p:cNvSpPr txBox="1"/>
          <p:nvPr/>
        </p:nvSpPr>
        <p:spPr>
          <a:xfrm>
            <a:off x="172613" y="3136717"/>
            <a:ext cx="7431932" cy="6832640"/>
          </a:xfrm>
          <a:prstGeom prst="rect">
            <a:avLst/>
          </a:prstGeom>
          <a:noFill/>
        </p:spPr>
        <p:txBody>
          <a:bodyPr wrap="square" rtlCol="0">
            <a:spAutoFit/>
          </a:bodyPr>
          <a:lstStyle/>
          <a:p>
            <a:pPr algn="ctr"/>
            <a:r>
              <a:rPr lang="es-MX" b="1" dirty="0">
                <a:latin typeface="Arial" panose="020B0604020202020204" pitchFamily="34" charset="0"/>
                <a:cs typeface="Arial" panose="020B0604020202020204" pitchFamily="34" charset="0"/>
              </a:rPr>
              <a:t>Docente: </a:t>
            </a:r>
            <a:r>
              <a:rPr lang="es-MX" dirty="0">
                <a:latin typeface="Arial" panose="020B0604020202020204" pitchFamily="34" charset="0"/>
                <a:cs typeface="Arial" panose="020B0604020202020204" pitchFamily="34" charset="0"/>
              </a:rPr>
              <a:t>Elizabeth Guadalupe Ramos Suárez. </a:t>
            </a:r>
          </a:p>
          <a:p>
            <a:pPr algn="ctr"/>
            <a:r>
              <a:rPr lang="es-MX" b="1" dirty="0">
                <a:latin typeface="Arial" panose="020B0604020202020204" pitchFamily="34" charset="0"/>
                <a:cs typeface="Arial" panose="020B0604020202020204" pitchFamily="34" charset="0"/>
              </a:rPr>
              <a:t>Asignatura: </a:t>
            </a:r>
            <a:r>
              <a:rPr lang="es-MX" dirty="0">
                <a:latin typeface="Arial" panose="020B0604020202020204" pitchFamily="34" charset="0"/>
                <a:cs typeface="Arial" panose="020B0604020202020204" pitchFamily="34" charset="0"/>
              </a:rPr>
              <a:t>Aprendizaje en el servicio</a:t>
            </a:r>
          </a:p>
          <a:p>
            <a:pPr algn="ctr"/>
            <a:endParaRPr lang="es-MX" sz="1100"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Diario de campo</a:t>
            </a:r>
          </a:p>
          <a:p>
            <a:pPr algn="ctr"/>
            <a:endParaRPr lang="es-MX" sz="1100" b="1"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Competencias: </a:t>
            </a:r>
          </a:p>
          <a:p>
            <a:pPr algn="just"/>
            <a:r>
              <a:rPr lang="es-MX" sz="1600"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600"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600"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600"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600"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Alumna: </a:t>
            </a:r>
            <a:r>
              <a:rPr lang="es-MX" dirty="0">
                <a:latin typeface="Arial" panose="020B0604020202020204" pitchFamily="34" charset="0"/>
                <a:cs typeface="Arial" panose="020B0604020202020204" pitchFamily="34" charset="0"/>
              </a:rPr>
              <a:t>Corina Beltrán García</a:t>
            </a:r>
          </a:p>
          <a:p>
            <a:pPr algn="ctr"/>
            <a:endParaRPr lang="es-MX" dirty="0">
              <a:latin typeface="Arial" panose="020B0604020202020204" pitchFamily="34" charset="0"/>
              <a:cs typeface="Arial" panose="020B0604020202020204" pitchFamily="34" charset="0"/>
            </a:endParaRPr>
          </a:p>
          <a:p>
            <a:pPr algn="ctr"/>
            <a:r>
              <a:rPr lang="es-MX" dirty="0">
                <a:latin typeface="Arial" panose="020B0604020202020204" pitchFamily="34" charset="0"/>
                <a:cs typeface="Arial" panose="020B0604020202020204" pitchFamily="34" charset="0"/>
              </a:rPr>
              <a:t>4° “A”</a:t>
            </a:r>
          </a:p>
          <a:p>
            <a:pPr algn="ctr"/>
            <a:endParaRPr lang="es-MX" dirty="0">
              <a:latin typeface="Arial" panose="020B0604020202020204" pitchFamily="34" charset="0"/>
              <a:cs typeface="Arial" panose="020B0604020202020204" pitchFamily="34" charset="0"/>
            </a:endParaRPr>
          </a:p>
          <a:p>
            <a:pPr algn="r"/>
            <a:r>
              <a:rPr lang="es-MX" dirty="0">
                <a:latin typeface="Arial" panose="020B0604020202020204" pitchFamily="34" charset="0"/>
                <a:cs typeface="Arial" panose="020B0604020202020204" pitchFamily="34" charset="0"/>
              </a:rPr>
              <a:t>Saltillo Coahuila, a noviembre del 2021 </a:t>
            </a:r>
            <a:r>
              <a:rPr lang="es-MX" sz="1600" dirty="0">
                <a:latin typeface="Arial" panose="020B0604020202020204" pitchFamily="34" charset="0"/>
                <a:cs typeface="Arial" panose="020B0604020202020204" pitchFamily="34" charset="0"/>
              </a:rPr>
              <a:t>                                                                                                                                                                                       </a:t>
            </a:r>
            <a:endParaRPr lang="es-MX" sz="1600" dirty="0"/>
          </a:p>
        </p:txBody>
      </p:sp>
    </p:spTree>
    <p:extLst>
      <p:ext uri="{BB962C8B-B14F-4D97-AF65-F5344CB8AC3E}">
        <p14:creationId xmlns:p14="http://schemas.microsoft.com/office/powerpoint/2010/main" val="733152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610359" y="802244"/>
            <a:ext cx="6556442" cy="3382401"/>
          </a:xfrm>
          <a:prstGeom prst="rect">
            <a:avLst/>
          </a:prstGeom>
          <a:noFill/>
        </p:spPr>
        <p:txBody>
          <a:bodyPr wrap="square" rtlCol="0">
            <a:spAutoFit/>
          </a:bodyPr>
          <a:lstStyle/>
          <a:p>
            <a:pPr algn="ctr"/>
            <a:r>
              <a:rPr lang="es-MX" sz="2000" b="1" dirty="0">
                <a:latin typeface="Arial" panose="020B0604020202020204" pitchFamily="34" charset="0"/>
                <a:cs typeface="Arial" panose="020B0604020202020204" pitchFamily="34" charset="0"/>
              </a:rPr>
              <a:t>Lunes 23 de Agosto del 2021</a:t>
            </a:r>
          </a:p>
          <a:p>
            <a:pPr algn="ctr">
              <a:lnSpc>
                <a:spcPct val="200000"/>
              </a:lnSpc>
            </a:pPr>
            <a:r>
              <a:rPr lang="es-MX" sz="2000" b="1" dirty="0">
                <a:latin typeface="Arial" panose="020B0604020202020204" pitchFamily="34" charset="0"/>
                <a:cs typeface="Arial" panose="020B0604020202020204" pitchFamily="34" charset="0"/>
              </a:rPr>
              <a:t>Jardín de niños: </a:t>
            </a:r>
            <a:r>
              <a:rPr lang="es-MX" sz="2000" dirty="0">
                <a:latin typeface="Arial" panose="020B0604020202020204" pitchFamily="34" charset="0"/>
                <a:cs typeface="Arial" panose="020B0604020202020204" pitchFamily="34" charset="0"/>
              </a:rPr>
              <a:t>José Clemente Orozco.</a:t>
            </a:r>
          </a:p>
          <a:p>
            <a:pPr marL="342900" indent="-342900">
              <a:lnSpc>
                <a:spcPct val="200000"/>
              </a:lnSpc>
              <a:buFont typeface="Wingdings" panose="05000000000000000000" pitchFamily="2" charset="2"/>
              <a:buChar char="v"/>
            </a:pPr>
            <a:r>
              <a:rPr lang="es-MX" sz="2000" b="1" dirty="0">
                <a:latin typeface="Arial" panose="020B0604020202020204" pitchFamily="34" charset="0"/>
                <a:cs typeface="Arial" panose="020B0604020202020204" pitchFamily="34" charset="0"/>
              </a:rPr>
              <a:t>Maestra Practicante: </a:t>
            </a:r>
            <a:r>
              <a:rPr lang="es-MX" sz="2000" dirty="0">
                <a:latin typeface="Arial" panose="020B0604020202020204" pitchFamily="34" charset="0"/>
                <a:cs typeface="Arial" panose="020B0604020202020204" pitchFamily="34" charset="0"/>
              </a:rPr>
              <a:t>Corina Beltrán García</a:t>
            </a:r>
          </a:p>
          <a:p>
            <a:pPr marL="342900" indent="-342900">
              <a:lnSpc>
                <a:spcPct val="200000"/>
              </a:lnSpc>
              <a:buFont typeface="Wingdings" panose="05000000000000000000" pitchFamily="2" charset="2"/>
              <a:buChar char="v"/>
            </a:pPr>
            <a:r>
              <a:rPr lang="es-MX" sz="2000" b="1" dirty="0">
                <a:latin typeface="Arial" panose="020B0604020202020204" pitchFamily="34" charset="0"/>
                <a:cs typeface="Arial" panose="020B0604020202020204" pitchFamily="34" charset="0"/>
              </a:rPr>
              <a:t>Maestra titular: </a:t>
            </a:r>
            <a:r>
              <a:rPr lang="es-MX" sz="2000" dirty="0">
                <a:latin typeface="Arial" panose="020B0604020202020204" pitchFamily="34" charset="0"/>
                <a:cs typeface="Arial" panose="020B0604020202020204" pitchFamily="34" charset="0"/>
              </a:rPr>
              <a:t>Guadalupe Eguía.</a:t>
            </a:r>
          </a:p>
          <a:p>
            <a:pPr algn="ctr">
              <a:lnSpc>
                <a:spcPct val="200000"/>
              </a:lnSpc>
            </a:pPr>
            <a:r>
              <a:rPr lang="es-MX" sz="2000" b="1" dirty="0">
                <a:latin typeface="Arial" panose="020B0604020202020204" pitchFamily="34" charset="0"/>
                <a:cs typeface="Arial" panose="020B0604020202020204" pitchFamily="34" charset="0"/>
              </a:rPr>
              <a:t>Grupo: 3° Sección: “B”</a:t>
            </a:r>
          </a:p>
          <a:p>
            <a:pPr marL="342900" indent="-342900">
              <a:lnSpc>
                <a:spcPct val="200000"/>
              </a:lnSpc>
              <a:buFont typeface="Wingdings" panose="05000000000000000000" pitchFamily="2" charset="2"/>
              <a:buChar char="v"/>
            </a:pPr>
            <a:r>
              <a:rPr lang="es-MX" sz="2000" b="1" dirty="0">
                <a:latin typeface="Arial" panose="020B0604020202020204" pitchFamily="34" charset="0"/>
                <a:cs typeface="Arial" panose="020B0604020202020204" pitchFamily="34" charset="0"/>
              </a:rPr>
              <a:t>Total de alumnos:</a:t>
            </a:r>
            <a:r>
              <a:rPr lang="es-MX" sz="2000" dirty="0">
                <a:latin typeface="Arial" panose="020B0604020202020204" pitchFamily="34" charset="0"/>
                <a:cs typeface="Arial" panose="020B0604020202020204" pitchFamily="34" charset="0"/>
              </a:rPr>
              <a:t> 32 </a:t>
            </a:r>
            <a:r>
              <a:rPr lang="es-MX" sz="2000" b="1" dirty="0">
                <a:latin typeface="Arial" panose="020B0604020202020204" pitchFamily="34" charset="0"/>
                <a:cs typeface="Arial" panose="020B0604020202020204" pitchFamily="34" charset="0"/>
              </a:rPr>
              <a:t>Niños: </a:t>
            </a:r>
            <a:r>
              <a:rPr lang="es-MX" sz="2000" u="sng" dirty="0">
                <a:latin typeface="Arial" panose="020B0604020202020204" pitchFamily="34" charset="0"/>
                <a:cs typeface="Arial" panose="020B0604020202020204" pitchFamily="34" charset="0"/>
              </a:rPr>
              <a:t>15 </a:t>
            </a:r>
            <a:r>
              <a:rPr lang="es-MX" sz="2000" dirty="0">
                <a:latin typeface="Arial" panose="020B0604020202020204" pitchFamily="34" charset="0"/>
                <a:cs typeface="Arial" panose="020B0604020202020204" pitchFamily="34" charset="0"/>
              </a:rPr>
              <a:t> </a:t>
            </a:r>
            <a:r>
              <a:rPr lang="es-MX" sz="2000" b="1" dirty="0">
                <a:latin typeface="Arial" panose="020B0604020202020204" pitchFamily="34" charset="0"/>
                <a:cs typeface="Arial" panose="020B0604020202020204" pitchFamily="34" charset="0"/>
              </a:rPr>
              <a:t>Niñas:</a:t>
            </a:r>
            <a:r>
              <a:rPr lang="es-MX" sz="2000" dirty="0">
                <a:latin typeface="Arial" panose="020B0604020202020204" pitchFamily="34" charset="0"/>
                <a:cs typeface="Arial" panose="020B0604020202020204" pitchFamily="34" charset="0"/>
              </a:rPr>
              <a:t> </a:t>
            </a:r>
            <a:r>
              <a:rPr lang="es-MX" sz="2000" u="sng" dirty="0">
                <a:latin typeface="Arial" panose="020B0604020202020204" pitchFamily="34" charset="0"/>
                <a:cs typeface="Arial" panose="020B0604020202020204" pitchFamily="34" charset="0"/>
              </a:rPr>
              <a:t>17</a:t>
            </a:r>
          </a:p>
        </p:txBody>
      </p:sp>
    </p:spTree>
    <p:extLst>
      <p:ext uri="{BB962C8B-B14F-4D97-AF65-F5344CB8AC3E}">
        <p14:creationId xmlns:p14="http://schemas.microsoft.com/office/powerpoint/2010/main" val="833638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610359" y="724422"/>
            <a:ext cx="6556442" cy="8956298"/>
          </a:xfrm>
          <a:prstGeom prst="rect">
            <a:avLst/>
          </a:prstGeom>
          <a:noFill/>
        </p:spPr>
        <p:txBody>
          <a:bodyPr wrap="square" rtlCol="0">
            <a:spAutoFit/>
          </a:bodyPr>
          <a:lstStyle/>
          <a:p>
            <a:pPr algn="ctr"/>
            <a:r>
              <a:rPr lang="es-MX" b="1" dirty="0">
                <a:latin typeface="Arial" panose="020B0604020202020204" pitchFamily="34" charset="0"/>
                <a:cs typeface="Arial" panose="020B0604020202020204" pitchFamily="34" charset="0"/>
              </a:rPr>
              <a:t>Martes 16 de noviembre del 2021</a:t>
            </a:r>
          </a:p>
          <a:p>
            <a:r>
              <a:rPr lang="es-MX" sz="2000" dirty="0">
                <a:latin typeface="Arial" panose="020B0604020202020204" pitchFamily="34" charset="0"/>
                <a:cs typeface="Arial" panose="020B0604020202020204" pitchFamily="34" charset="0"/>
              </a:rPr>
              <a:t>La jornada inició a las 8:45 a.m. dando un saludo de buenos días a través de un audio a los niños. Se recibió el pase de lista por medio de un audio diciendo su nombre y presente. A las 9:00a.m. inició la clase en línea a través de la aplicación de Temas, el grupo se dividió en dos y cada subgrupo duró en la clase 45 minutos, en la clase se trabajó el campo de lenguaje y comunicación, de acuerdo a Méndez, B., (2020). Es necesario implementar planes escalonados en las actividades de acuerdo al aprendizaje esperado. La planeación fue adecuada a las necesidades y características del grupo y favoreció los aprendizajes esperados por ello se inicio desde lo más sencillo para ir subiendo el nivel de complejidad en la misma actividad como un medio de significatividad en los alumnos. La actividad trato de la lectura de un cuento, reto de las adivinanzas y algunos juegos de rimas, favoreciendo en ello la lectura. Considero que la intervención docente que implementé fue adecuada, las consignas fueron claras, captaron el interés, conocieron distintas características de los animales, además favorecí el área de interés y atención al leerles un cuento. Este día estuvo lleno de emociones, miedos, alegrías y nervios porque fue mi primer día y </a:t>
            </a:r>
          </a:p>
          <a:p>
            <a:r>
              <a:rPr lang="es-MX" sz="2000" dirty="0">
                <a:latin typeface="Arial" panose="020B0604020202020204" pitchFamily="34" charset="0"/>
                <a:cs typeface="Arial" panose="020B0604020202020204" pitchFamily="34" charset="0"/>
              </a:rPr>
              <a:t>a pesar de ello, me sentí muy </a:t>
            </a:r>
          </a:p>
          <a:p>
            <a:r>
              <a:rPr lang="es-MX" sz="2000" dirty="0">
                <a:latin typeface="Arial" panose="020B0604020202020204" pitchFamily="34" charset="0"/>
                <a:cs typeface="Arial" panose="020B0604020202020204" pitchFamily="34" charset="0"/>
              </a:rPr>
              <a:t>segura, entusiasmada y todo </a:t>
            </a:r>
          </a:p>
          <a:p>
            <a:r>
              <a:rPr lang="es-MX" sz="2000" dirty="0">
                <a:latin typeface="Arial" panose="020B0604020202020204" pitchFamily="34" charset="0"/>
                <a:cs typeface="Arial" panose="020B0604020202020204" pitchFamily="34" charset="0"/>
              </a:rPr>
              <a:t>salió muy bien.  </a:t>
            </a:r>
          </a:p>
          <a:p>
            <a:endParaRPr lang="es-MX" dirty="0"/>
          </a:p>
        </p:txBody>
      </p:sp>
    </p:spTree>
    <p:extLst>
      <p:ext uri="{BB962C8B-B14F-4D97-AF65-F5344CB8AC3E}">
        <p14:creationId xmlns:p14="http://schemas.microsoft.com/office/powerpoint/2010/main" val="2211735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_______”Aprendiendo a leer”_________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16</a:t>
            </a:r>
          </a:p>
        </p:txBody>
      </p:sp>
      <p:sp>
        <p:nvSpPr>
          <p:cNvPr id="7" name="CuadroTexto 6"/>
          <p:cNvSpPr txBox="1"/>
          <p:nvPr/>
        </p:nvSpPr>
        <p:spPr>
          <a:xfrm>
            <a:off x="1176901" y="290784"/>
            <a:ext cx="938267" cy="369332"/>
          </a:xfrm>
          <a:prstGeom prst="rect">
            <a:avLst/>
          </a:prstGeom>
          <a:noFill/>
        </p:spPr>
        <p:txBody>
          <a:bodyPr wrap="square" rtlCol="0">
            <a:spAutoFit/>
          </a:bodyPr>
          <a:lstStyle/>
          <a:p>
            <a:r>
              <a:rPr lang="es-MX" dirty="0"/>
              <a:t>Nov</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31" name="Gráfico 130" descr="Marca de verificación">
            <a:extLst>
              <a:ext uri="{FF2B5EF4-FFF2-40B4-BE49-F238E27FC236}">
                <a16:creationId xmlns:a16="http://schemas.microsoft.com/office/drawing/2014/main" id="{FC6D521C-D7F3-42C7-82AF-F943AE0B14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56406" y="703696"/>
            <a:ext cx="466985" cy="466985"/>
          </a:xfrm>
          <a:prstGeom prst="rect">
            <a:avLst/>
          </a:prstGeom>
        </p:spPr>
      </p:pic>
      <p:pic>
        <p:nvPicPr>
          <p:cNvPr id="154" name="Gráfico 153" descr="Marca de verificación">
            <a:extLst>
              <a:ext uri="{FF2B5EF4-FFF2-40B4-BE49-F238E27FC236}">
                <a16:creationId xmlns:a16="http://schemas.microsoft.com/office/drawing/2014/main" id="{38DFCCBD-848C-46CD-AF37-1B499A8E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4657" y="5920542"/>
            <a:ext cx="233048" cy="233048"/>
          </a:xfrm>
          <a:prstGeom prst="rect">
            <a:avLst/>
          </a:prstGeom>
        </p:spPr>
      </p:pic>
      <p:sp>
        <p:nvSpPr>
          <p:cNvPr id="20" name="CuadroTexto 19">
            <a:extLst>
              <a:ext uri="{FF2B5EF4-FFF2-40B4-BE49-F238E27FC236}">
                <a16:creationId xmlns:a16="http://schemas.microsoft.com/office/drawing/2014/main" id="{D370B546-EC02-4F4C-A8FA-139F9074F86A}"/>
              </a:ext>
            </a:extLst>
          </p:cNvPr>
          <p:cNvSpPr txBox="1"/>
          <p:nvPr/>
        </p:nvSpPr>
        <p:spPr>
          <a:xfrm>
            <a:off x="21139" y="8539821"/>
            <a:ext cx="3803944" cy="1477328"/>
          </a:xfrm>
          <a:prstGeom prst="rect">
            <a:avLst/>
          </a:prstGeom>
          <a:noFill/>
        </p:spPr>
        <p:txBody>
          <a:bodyPr wrap="square" rtlCol="0">
            <a:spAutoFit/>
          </a:bodyPr>
          <a:lstStyle/>
          <a:p>
            <a:r>
              <a:rPr lang="es-MX" dirty="0"/>
              <a:t>Mi intervención fue adecuada dando consignas claras, fomentando la participación individual y presentando material digital adecuado, llamativo y didáctico.</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4009841" y="8594347"/>
            <a:ext cx="3548667" cy="923330"/>
          </a:xfrm>
          <a:prstGeom prst="rect">
            <a:avLst/>
          </a:prstGeom>
          <a:noFill/>
        </p:spPr>
        <p:txBody>
          <a:bodyPr wrap="square" rtlCol="0">
            <a:spAutoFit/>
          </a:bodyPr>
          <a:lstStyle/>
          <a:p>
            <a:r>
              <a:rPr lang="es-MX" dirty="0"/>
              <a:t>Fallas técnicas al no poder compartir pantalla y el internet que fallaba a algunos niños.</a:t>
            </a:r>
          </a:p>
        </p:txBody>
      </p:sp>
      <p:pic>
        <p:nvPicPr>
          <p:cNvPr id="159" name="Gráfico 158" descr="Marca de verificación">
            <a:extLst>
              <a:ext uri="{FF2B5EF4-FFF2-40B4-BE49-F238E27FC236}">
                <a16:creationId xmlns:a16="http://schemas.microsoft.com/office/drawing/2014/main" id="{1C443647-E3B8-4C4D-8B34-C0DFC13946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245329"/>
            <a:ext cx="252943" cy="252943"/>
          </a:xfrm>
          <a:prstGeom prst="rect">
            <a:avLst/>
          </a:prstGeom>
        </p:spPr>
      </p:pic>
      <p:pic>
        <p:nvPicPr>
          <p:cNvPr id="160" name="Gráfico 159" descr="Marca de verificación">
            <a:extLst>
              <a:ext uri="{FF2B5EF4-FFF2-40B4-BE49-F238E27FC236}">
                <a16:creationId xmlns:a16="http://schemas.microsoft.com/office/drawing/2014/main" id="{88C2868D-0D25-4EA5-A676-931A628FBE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202757" y="7417554"/>
            <a:ext cx="252943" cy="252943"/>
          </a:xfrm>
          <a:prstGeom prst="rect">
            <a:avLst/>
          </a:prstGeom>
        </p:spPr>
      </p:pic>
      <p:pic>
        <p:nvPicPr>
          <p:cNvPr id="162" name="Gráfico 161" descr="Marca de verificación">
            <a:extLst>
              <a:ext uri="{FF2B5EF4-FFF2-40B4-BE49-F238E27FC236}">
                <a16:creationId xmlns:a16="http://schemas.microsoft.com/office/drawing/2014/main" id="{F845E429-CB9E-418B-8D61-F33E082760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9" y="7614394"/>
            <a:ext cx="252943" cy="252943"/>
          </a:xfrm>
          <a:prstGeom prst="rect">
            <a:avLst/>
          </a:prstGeom>
        </p:spPr>
      </p:pic>
      <p:pic>
        <p:nvPicPr>
          <p:cNvPr id="163" name="Gráfico 162" descr="Marca de verificación">
            <a:extLst>
              <a:ext uri="{FF2B5EF4-FFF2-40B4-BE49-F238E27FC236}">
                <a16:creationId xmlns:a16="http://schemas.microsoft.com/office/drawing/2014/main" id="{DDAF6D6E-B308-45A3-81B8-6BF7DB4C208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814606"/>
            <a:ext cx="252943" cy="252943"/>
          </a:xfrm>
          <a:prstGeom prst="rect">
            <a:avLst/>
          </a:prstGeom>
        </p:spPr>
      </p:pic>
      <p:pic>
        <p:nvPicPr>
          <p:cNvPr id="164" name="Gráfico 163" descr="Marca de verificación">
            <a:extLst>
              <a:ext uri="{FF2B5EF4-FFF2-40B4-BE49-F238E27FC236}">
                <a16:creationId xmlns:a16="http://schemas.microsoft.com/office/drawing/2014/main" id="{46F3E4A8-EED9-41E2-AA65-71C971C1DC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185" y="7993410"/>
            <a:ext cx="252943" cy="252943"/>
          </a:xfrm>
          <a:prstGeom prst="rect">
            <a:avLst/>
          </a:prstGeom>
        </p:spPr>
      </p:pic>
      <p:pic>
        <p:nvPicPr>
          <p:cNvPr id="167" name="Gráfico 166" descr="Marca de verificación">
            <a:extLst>
              <a:ext uri="{FF2B5EF4-FFF2-40B4-BE49-F238E27FC236}">
                <a16:creationId xmlns:a16="http://schemas.microsoft.com/office/drawing/2014/main" id="{2C93F789-00E4-4DAA-913B-EEACC917B4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077" y="8176598"/>
            <a:ext cx="252943" cy="252943"/>
          </a:xfrm>
          <a:prstGeom prst="rect">
            <a:avLst/>
          </a:prstGeom>
        </p:spPr>
      </p:pic>
      <p:sp>
        <p:nvSpPr>
          <p:cNvPr id="188" name="CuadroTexto 187">
            <a:extLst>
              <a:ext uri="{FF2B5EF4-FFF2-40B4-BE49-F238E27FC236}">
                <a16:creationId xmlns:a16="http://schemas.microsoft.com/office/drawing/2014/main" id="{B831D29B-ED70-4EE9-977D-74E2AFEAE298}"/>
              </a:ext>
            </a:extLst>
          </p:cNvPr>
          <p:cNvSpPr txBox="1"/>
          <p:nvPr/>
        </p:nvSpPr>
        <p:spPr>
          <a:xfrm>
            <a:off x="3752262" y="4206592"/>
            <a:ext cx="3964787" cy="830997"/>
          </a:xfrm>
          <a:prstGeom prst="rect">
            <a:avLst/>
          </a:prstGeom>
          <a:noFill/>
        </p:spPr>
        <p:txBody>
          <a:bodyPr wrap="square" rtlCol="0">
            <a:spAutoFit/>
          </a:bodyPr>
          <a:lstStyle/>
          <a:p>
            <a:r>
              <a:rPr lang="es-MX" sz="1200" dirty="0"/>
              <a:t>Se implementaron materiales digitales con los que interactuaron los niños, cuestiones que respondían y dudas que preguntaban, además de la participación activa de los aprendizajes esperados y la realización de las actividades.</a:t>
            </a:r>
          </a:p>
        </p:txBody>
      </p:sp>
      <p:pic>
        <p:nvPicPr>
          <p:cNvPr id="191" name="Gráfico 190" descr="Marca de verificación">
            <a:extLst>
              <a:ext uri="{FF2B5EF4-FFF2-40B4-BE49-F238E27FC236}">
                <a16:creationId xmlns:a16="http://schemas.microsoft.com/office/drawing/2014/main" id="{A630E55A-BE38-4D00-93D6-02059E42C1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59273" y="3028714"/>
            <a:ext cx="474781" cy="474781"/>
          </a:xfrm>
          <a:prstGeom prst="rect">
            <a:avLst/>
          </a:prstGeom>
        </p:spPr>
      </p:pic>
      <p:pic>
        <p:nvPicPr>
          <p:cNvPr id="193" name="Gráfico 192" descr="Marca de verificación">
            <a:extLst>
              <a:ext uri="{FF2B5EF4-FFF2-40B4-BE49-F238E27FC236}">
                <a16:creationId xmlns:a16="http://schemas.microsoft.com/office/drawing/2014/main" id="{D69711B8-7DA9-4321-9EAB-046B96E29A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057670"/>
            <a:ext cx="227296" cy="227296"/>
          </a:xfrm>
          <a:prstGeom prst="rect">
            <a:avLst/>
          </a:prstGeom>
        </p:spPr>
      </p:pic>
      <p:pic>
        <p:nvPicPr>
          <p:cNvPr id="195" name="Gráfico 194" descr="Marca de verificación">
            <a:extLst>
              <a:ext uri="{FF2B5EF4-FFF2-40B4-BE49-F238E27FC236}">
                <a16:creationId xmlns:a16="http://schemas.microsoft.com/office/drawing/2014/main" id="{038AF57D-4451-453B-A177-9F8647B1BD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286982"/>
            <a:ext cx="227296" cy="227296"/>
          </a:xfrm>
          <a:prstGeom prst="rect">
            <a:avLst/>
          </a:prstGeom>
        </p:spPr>
      </p:pic>
      <p:pic>
        <p:nvPicPr>
          <p:cNvPr id="199" name="Gráfico 198" descr="Marca de verificación">
            <a:extLst>
              <a:ext uri="{FF2B5EF4-FFF2-40B4-BE49-F238E27FC236}">
                <a16:creationId xmlns:a16="http://schemas.microsoft.com/office/drawing/2014/main" id="{6733EEEB-01C8-4E43-B641-4AD4EE0B62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4862" y="5021094"/>
            <a:ext cx="227296" cy="227296"/>
          </a:xfrm>
          <a:prstGeom prst="rect">
            <a:avLst/>
          </a:prstGeom>
        </p:spPr>
      </p:pic>
      <p:pic>
        <p:nvPicPr>
          <p:cNvPr id="200" name="Gráfico 199" descr="Marca de verificación">
            <a:extLst>
              <a:ext uri="{FF2B5EF4-FFF2-40B4-BE49-F238E27FC236}">
                <a16:creationId xmlns:a16="http://schemas.microsoft.com/office/drawing/2014/main" id="{8C593104-E1DA-402D-970F-9437F681B9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80369" y="6108509"/>
            <a:ext cx="233048" cy="233048"/>
          </a:xfrm>
          <a:prstGeom prst="rect">
            <a:avLst/>
          </a:prstGeom>
        </p:spPr>
      </p:pic>
      <p:pic>
        <p:nvPicPr>
          <p:cNvPr id="203" name="Gráfico 202" descr="Marca de verificación">
            <a:extLst>
              <a:ext uri="{FF2B5EF4-FFF2-40B4-BE49-F238E27FC236}">
                <a16:creationId xmlns:a16="http://schemas.microsoft.com/office/drawing/2014/main" id="{B799592F-3C14-4963-9B56-C749E20AE4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6090" y="6281313"/>
            <a:ext cx="233048" cy="233048"/>
          </a:xfrm>
          <a:prstGeom prst="rect">
            <a:avLst/>
          </a:prstGeom>
        </p:spPr>
      </p:pic>
      <p:pic>
        <p:nvPicPr>
          <p:cNvPr id="204" name="Gráfico 203" descr="Marca de verificación">
            <a:extLst>
              <a:ext uri="{FF2B5EF4-FFF2-40B4-BE49-F238E27FC236}">
                <a16:creationId xmlns:a16="http://schemas.microsoft.com/office/drawing/2014/main" id="{596925DD-BCA6-46E2-BE42-1C4C6D8957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0076" y="6491361"/>
            <a:ext cx="233048" cy="233048"/>
          </a:xfrm>
          <a:prstGeom prst="rect">
            <a:avLst/>
          </a:prstGeom>
        </p:spPr>
      </p:pic>
      <p:pic>
        <p:nvPicPr>
          <p:cNvPr id="156" name="Gráfico 155" descr="Marca de verificación">
            <a:extLst>
              <a:ext uri="{FF2B5EF4-FFF2-40B4-BE49-F238E27FC236}">
                <a16:creationId xmlns:a16="http://schemas.microsoft.com/office/drawing/2014/main" id="{2744FB6C-FB7B-4C1D-B3C2-E430B891B74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80505" y="4470942"/>
            <a:ext cx="227296" cy="227296"/>
          </a:xfrm>
          <a:prstGeom prst="rect">
            <a:avLst/>
          </a:prstGeom>
        </p:spPr>
      </p:pic>
      <p:pic>
        <p:nvPicPr>
          <p:cNvPr id="157" name="Gráfico 156" descr="Marca de verificación">
            <a:extLst>
              <a:ext uri="{FF2B5EF4-FFF2-40B4-BE49-F238E27FC236}">
                <a16:creationId xmlns:a16="http://schemas.microsoft.com/office/drawing/2014/main" id="{060CBD39-FC77-4A9C-86D9-C8E4151D103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3488" y="4673185"/>
            <a:ext cx="227296" cy="227296"/>
          </a:xfrm>
          <a:prstGeom prst="rect">
            <a:avLst/>
          </a:prstGeom>
        </p:spPr>
      </p:pic>
      <p:pic>
        <p:nvPicPr>
          <p:cNvPr id="197" name="Gráfico 196" descr="Marca de verificación">
            <a:extLst>
              <a:ext uri="{FF2B5EF4-FFF2-40B4-BE49-F238E27FC236}">
                <a16:creationId xmlns:a16="http://schemas.microsoft.com/office/drawing/2014/main" id="{C30D8659-4D93-4C00-B7F8-E02E00AB803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74174" y="2350976"/>
            <a:ext cx="466985" cy="466985"/>
          </a:xfrm>
          <a:prstGeom prst="rect">
            <a:avLst/>
          </a:prstGeom>
        </p:spPr>
      </p:pic>
    </p:spTree>
    <p:extLst>
      <p:ext uri="{BB962C8B-B14F-4D97-AF65-F5344CB8AC3E}">
        <p14:creationId xmlns:p14="http://schemas.microsoft.com/office/powerpoint/2010/main" val="526326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AE6413-1AFC-4EE4-882C-48D169AE6547}"/>
              </a:ext>
            </a:extLst>
          </p:cNvPr>
          <p:cNvSpPr>
            <a:spLocks noGrp="1"/>
          </p:cNvSpPr>
          <p:nvPr>
            <p:ph type="title"/>
          </p:nvPr>
        </p:nvSpPr>
        <p:spPr>
          <a:xfrm>
            <a:off x="534680" y="-54538"/>
            <a:ext cx="6707803" cy="1941704"/>
          </a:xfrm>
        </p:spPr>
        <p:txBody>
          <a:bodyPr/>
          <a:lstStyle/>
          <a:p>
            <a:pPr algn="ctr"/>
            <a:r>
              <a:rPr lang="es-MX" b="1" dirty="0"/>
              <a:t>Referencias</a:t>
            </a:r>
          </a:p>
        </p:txBody>
      </p:sp>
      <p:sp>
        <p:nvSpPr>
          <p:cNvPr id="3" name="Marcador de contenido 2">
            <a:extLst>
              <a:ext uri="{FF2B5EF4-FFF2-40B4-BE49-F238E27FC236}">
                <a16:creationId xmlns:a16="http://schemas.microsoft.com/office/drawing/2014/main" id="{98953E40-60B6-435E-899C-43239E2E96AB}"/>
              </a:ext>
            </a:extLst>
          </p:cNvPr>
          <p:cNvSpPr>
            <a:spLocks noGrp="1"/>
          </p:cNvSpPr>
          <p:nvPr>
            <p:ph idx="1"/>
          </p:nvPr>
        </p:nvSpPr>
        <p:spPr>
          <a:xfrm>
            <a:off x="534680" y="1300313"/>
            <a:ext cx="6707803" cy="7160941"/>
          </a:xfrm>
        </p:spPr>
        <p:txBody>
          <a:bodyPr>
            <a:normAutofit/>
          </a:bodyPr>
          <a:lstStyle/>
          <a:p>
            <a:pPr marL="0" indent="0">
              <a:buNone/>
            </a:pPr>
            <a:r>
              <a:rPr lang="es-MX" dirty="0">
                <a:latin typeface="Arial" panose="020B0604020202020204" pitchFamily="34" charset="0"/>
                <a:cs typeface="Arial" panose="020B0604020202020204" pitchFamily="34" charset="0"/>
              </a:rPr>
              <a:t>	Méndez, B., (2020). </a:t>
            </a:r>
            <a:r>
              <a:rPr lang="es-MX" sz="2400" i="1" dirty="0">
                <a:latin typeface="Arial" panose="020B0604020202020204" pitchFamily="34" charset="0"/>
                <a:cs typeface="Arial" panose="020B0604020202020204" pitchFamily="34" charset="0"/>
              </a:rPr>
              <a:t>LA ENSEÑANZA DE LAS EMOCIONES. UNA ESTRATEGIA DE FORMACIÓN PERMANENTE. </a:t>
            </a:r>
            <a:r>
              <a:rPr lang="es-MX" dirty="0">
                <a:latin typeface="Arial" panose="020B0604020202020204" pitchFamily="34" charset="0"/>
                <a:cs typeface="Arial" panose="020B0604020202020204" pitchFamily="34" charset="0"/>
              </a:rPr>
              <a:t>UNIVERSITAT ROVIRA I VIRGILI</a:t>
            </a:r>
            <a:r>
              <a:rPr lang="es-MX"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1147925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3144</TotalTime>
  <Words>773</Words>
  <Application>Microsoft Office PowerPoint</Application>
  <PresentationFormat>Personalizado</PresentationFormat>
  <Paragraphs>89</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Calibri Light</vt:lpstr>
      <vt:lpstr>Comic Sans MS</vt:lpstr>
      <vt:lpstr>Wingdings</vt:lpstr>
      <vt:lpstr>Tema de Office</vt:lpstr>
      <vt:lpstr>Escuela Normal de Educación Preescolar CICLO ESCOLAR 2021 – 2022 </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CORINA BELTRAN GARCIA</dc:creator>
  <cp:lastModifiedBy>GILBERTO SEBASTIAN ESPINOZA GONZALEZ</cp:lastModifiedBy>
  <cp:revision>121</cp:revision>
  <dcterms:created xsi:type="dcterms:W3CDTF">2020-11-09T23:20:30Z</dcterms:created>
  <dcterms:modified xsi:type="dcterms:W3CDTF">2021-11-17T05:01:19Z</dcterms:modified>
</cp:coreProperties>
</file>