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9" r:id="rId4"/>
    <p:sldId id="257" r:id="rId5"/>
    <p:sldId id="260"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70" d="100"/>
          <a:sy n="70" d="100"/>
        </p:scale>
        <p:origin x="1548" y="-1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16/11/2021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16/11/2021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16/11/2021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16/11/2021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7338" y="82744"/>
            <a:ext cx="7242482" cy="1649191"/>
          </a:xfrm>
        </p:spPr>
        <p:txBody>
          <a:bodyPr>
            <a:normAutofit/>
          </a:bodyPr>
          <a:lstStyle/>
          <a:p>
            <a:pPr algn="ctr"/>
            <a:r>
              <a:rPr lang="es-MX" sz="2800" b="1" dirty="0">
                <a:latin typeface="Arial" panose="020B0604020202020204" pitchFamily="34" charset="0"/>
                <a:cs typeface="Arial" panose="020B0604020202020204" pitchFamily="34" charset="0"/>
              </a:rPr>
              <a:t>Escuela Normal de Educación Preescolar</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CICLO ESCOLAR 2021 – 2022</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4106" y="1089248"/>
            <a:ext cx="1668945" cy="2047469"/>
          </a:xfrm>
        </p:spPr>
      </p:pic>
      <p:sp>
        <p:nvSpPr>
          <p:cNvPr id="5" name="CuadroTexto 4"/>
          <p:cNvSpPr txBox="1"/>
          <p:nvPr/>
        </p:nvSpPr>
        <p:spPr>
          <a:xfrm>
            <a:off x="172613" y="3136717"/>
            <a:ext cx="7431932" cy="6832640"/>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Docente: </a:t>
            </a:r>
            <a:r>
              <a:rPr lang="es-MX" dirty="0">
                <a:latin typeface="Arial" panose="020B0604020202020204" pitchFamily="34" charset="0"/>
                <a:cs typeface="Arial" panose="020B0604020202020204" pitchFamily="34" charset="0"/>
              </a:rPr>
              <a:t>Elizabeth Guadalupe Ramos Suárez. </a:t>
            </a:r>
          </a:p>
          <a:p>
            <a:pPr algn="ctr"/>
            <a:r>
              <a:rPr lang="es-MX" b="1" dirty="0">
                <a:latin typeface="Arial" panose="020B0604020202020204" pitchFamily="34" charset="0"/>
                <a:cs typeface="Arial" panose="020B0604020202020204" pitchFamily="34" charset="0"/>
              </a:rPr>
              <a:t>Asignatura: </a:t>
            </a:r>
            <a:r>
              <a:rPr lang="es-MX" dirty="0">
                <a:latin typeface="Arial" panose="020B0604020202020204" pitchFamily="34" charset="0"/>
                <a:cs typeface="Arial" panose="020B0604020202020204" pitchFamily="34" charset="0"/>
              </a:rPr>
              <a:t>Aprendizaje en el servicio</a:t>
            </a:r>
          </a:p>
          <a:p>
            <a:pPr algn="ctr"/>
            <a:endParaRPr lang="es-MX" sz="1100"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Diario de campo</a:t>
            </a:r>
          </a:p>
          <a:p>
            <a:pPr algn="ctr"/>
            <a:endParaRPr lang="es-MX" sz="1100" b="1"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dirty="0">
              <a:latin typeface="Arial" panose="020B0604020202020204" pitchFamily="34" charset="0"/>
              <a:cs typeface="Arial" panose="020B0604020202020204" pitchFamily="34" charset="0"/>
            </a:endParaRPr>
          </a:p>
          <a:p>
            <a:pPr algn="ctr"/>
            <a:r>
              <a:rPr lang="es-MX" b="1" dirty="0">
                <a:latin typeface="Arial" panose="020B0604020202020204" pitchFamily="34" charset="0"/>
                <a:cs typeface="Arial" panose="020B0604020202020204" pitchFamily="34" charset="0"/>
              </a:rPr>
              <a:t>Alumna: </a:t>
            </a:r>
            <a:r>
              <a:rPr lang="es-MX" dirty="0">
                <a:latin typeface="Arial" panose="020B0604020202020204" pitchFamily="34" charset="0"/>
                <a:cs typeface="Arial" panose="020B0604020202020204" pitchFamily="34" charset="0"/>
              </a:rPr>
              <a:t>Corina Beltrán García</a:t>
            </a:r>
          </a:p>
          <a:p>
            <a:pPr algn="ctr"/>
            <a:endParaRPr lang="es-MX" dirty="0">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4° “A”</a:t>
            </a:r>
          </a:p>
          <a:p>
            <a:pPr algn="ctr"/>
            <a:endParaRPr lang="es-MX" dirty="0">
              <a:latin typeface="Arial" panose="020B0604020202020204" pitchFamily="34" charset="0"/>
              <a:cs typeface="Arial" panose="020B0604020202020204" pitchFamily="34" charset="0"/>
            </a:endParaRPr>
          </a:p>
          <a:p>
            <a:pPr algn="r"/>
            <a:r>
              <a:rPr lang="es-MX" dirty="0">
                <a:latin typeface="Arial" panose="020B0604020202020204" pitchFamily="34" charset="0"/>
                <a:cs typeface="Arial" panose="020B0604020202020204" pitchFamily="34" charset="0"/>
              </a:rPr>
              <a:t>Saltillo Coahuila, a noviembre del 2021 </a:t>
            </a:r>
            <a:r>
              <a:rPr lang="es-MX" sz="1600" dirty="0">
                <a:latin typeface="Arial" panose="020B0604020202020204" pitchFamily="34" charset="0"/>
                <a:cs typeface="Arial" panose="020B0604020202020204" pitchFamily="34" charset="0"/>
              </a:rPr>
              <a:t>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3382401"/>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Lunes 23 de Agosto del 2021</a:t>
            </a:r>
          </a:p>
          <a:p>
            <a:pPr algn="ctr">
              <a:lnSpc>
                <a:spcPct val="200000"/>
              </a:lnSpc>
            </a:pPr>
            <a:r>
              <a:rPr lang="es-MX" sz="2000" b="1" dirty="0">
                <a:latin typeface="Arial" panose="020B0604020202020204" pitchFamily="34" charset="0"/>
                <a:cs typeface="Arial" panose="020B0604020202020204" pitchFamily="34" charset="0"/>
              </a:rPr>
              <a:t>Jardín de niños: </a:t>
            </a:r>
            <a:r>
              <a:rPr lang="es-MX" sz="2000" dirty="0">
                <a:latin typeface="Arial" panose="020B0604020202020204" pitchFamily="34" charset="0"/>
                <a:cs typeface="Arial" panose="020B0604020202020204" pitchFamily="34" charset="0"/>
              </a:rPr>
              <a:t>José Clemente Orozco.</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Maestra Practicante: </a:t>
            </a:r>
            <a:r>
              <a:rPr lang="es-MX" sz="2000" dirty="0">
                <a:latin typeface="Arial" panose="020B0604020202020204" pitchFamily="34" charset="0"/>
                <a:cs typeface="Arial" panose="020B0604020202020204" pitchFamily="34" charset="0"/>
              </a:rPr>
              <a:t>Corina Beltrán García</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Maestra titular: </a:t>
            </a:r>
            <a:r>
              <a:rPr lang="es-MX" sz="2000" dirty="0">
                <a:latin typeface="Arial" panose="020B0604020202020204" pitchFamily="34" charset="0"/>
                <a:cs typeface="Arial" panose="020B0604020202020204" pitchFamily="34" charset="0"/>
              </a:rPr>
              <a:t>Guadalupe Eguía.</a:t>
            </a:r>
          </a:p>
          <a:p>
            <a:pPr algn="ctr">
              <a:lnSpc>
                <a:spcPct val="200000"/>
              </a:lnSpc>
            </a:pPr>
            <a:r>
              <a:rPr lang="es-MX" sz="2000" b="1" dirty="0">
                <a:latin typeface="Arial" panose="020B0604020202020204" pitchFamily="34" charset="0"/>
                <a:cs typeface="Arial" panose="020B0604020202020204" pitchFamily="34" charset="0"/>
              </a:rPr>
              <a:t>Grupo: 3° Sección: “B”</a:t>
            </a:r>
          </a:p>
          <a:p>
            <a:pPr marL="342900" indent="-342900">
              <a:lnSpc>
                <a:spcPct val="200000"/>
              </a:lnSpc>
              <a:buFont typeface="Wingdings" panose="05000000000000000000" pitchFamily="2" charset="2"/>
              <a:buChar char="v"/>
            </a:pPr>
            <a:r>
              <a:rPr lang="es-MX" sz="2000" b="1" dirty="0">
                <a:latin typeface="Arial" panose="020B0604020202020204" pitchFamily="34" charset="0"/>
                <a:cs typeface="Arial" panose="020B0604020202020204" pitchFamily="34" charset="0"/>
              </a:rPr>
              <a:t>Total de alumnos:</a:t>
            </a:r>
            <a:r>
              <a:rPr lang="es-MX" sz="2000" dirty="0">
                <a:latin typeface="Arial" panose="020B0604020202020204" pitchFamily="34" charset="0"/>
                <a:cs typeface="Arial" panose="020B0604020202020204" pitchFamily="34" charset="0"/>
              </a:rPr>
              <a:t> 32 </a:t>
            </a:r>
            <a:r>
              <a:rPr lang="es-MX" sz="2000" b="1" dirty="0">
                <a:latin typeface="Arial" panose="020B0604020202020204" pitchFamily="34" charset="0"/>
                <a:cs typeface="Arial" panose="020B0604020202020204" pitchFamily="34" charset="0"/>
              </a:rPr>
              <a:t>Niños: </a:t>
            </a:r>
            <a:r>
              <a:rPr lang="es-MX" sz="2000" u="sng" dirty="0">
                <a:latin typeface="Arial" panose="020B0604020202020204" pitchFamily="34" charset="0"/>
                <a:cs typeface="Arial" panose="020B0604020202020204" pitchFamily="34" charset="0"/>
              </a:rPr>
              <a:t>15 </a:t>
            </a:r>
            <a:r>
              <a:rPr lang="es-MX" sz="2000" dirty="0">
                <a:latin typeface="Arial" panose="020B0604020202020204" pitchFamily="34" charset="0"/>
                <a:cs typeface="Arial" panose="020B0604020202020204" pitchFamily="34" charset="0"/>
              </a:rPr>
              <a:t> </a:t>
            </a:r>
            <a:r>
              <a:rPr lang="es-MX" sz="2000" b="1" dirty="0">
                <a:latin typeface="Arial" panose="020B0604020202020204" pitchFamily="34" charset="0"/>
                <a:cs typeface="Arial" panose="020B0604020202020204" pitchFamily="34" charset="0"/>
              </a:rPr>
              <a:t>Niñas:</a:t>
            </a:r>
            <a:r>
              <a:rPr lang="es-MX" sz="2000" dirty="0">
                <a:latin typeface="Arial" panose="020B0604020202020204" pitchFamily="34" charset="0"/>
                <a:cs typeface="Arial" panose="020B0604020202020204" pitchFamily="34" charset="0"/>
              </a:rPr>
              <a:t> </a:t>
            </a:r>
            <a:r>
              <a:rPr lang="es-MX" sz="2000" u="sng" dirty="0">
                <a:latin typeface="Arial" panose="020B0604020202020204" pitchFamily="34" charset="0"/>
                <a:cs typeface="Arial" panose="020B0604020202020204" pitchFamily="34" charset="0"/>
              </a:rPr>
              <a:t>17</a:t>
            </a:r>
          </a:p>
        </p:txBody>
      </p:sp>
    </p:spTree>
    <p:extLst>
      <p:ext uri="{BB962C8B-B14F-4D97-AF65-F5344CB8AC3E}">
        <p14:creationId xmlns:p14="http://schemas.microsoft.com/office/powerpoint/2010/main" val="83363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724422"/>
            <a:ext cx="6556442" cy="8956298"/>
          </a:xfrm>
          <a:prstGeom prst="rect">
            <a:avLst/>
          </a:prstGeom>
          <a:noFill/>
        </p:spPr>
        <p:txBody>
          <a:bodyPr wrap="square" rtlCol="0">
            <a:spAutoFit/>
          </a:bodyPr>
          <a:lstStyle/>
          <a:p>
            <a:pPr algn="ctr"/>
            <a:r>
              <a:rPr lang="es-MX" b="1" dirty="0">
                <a:latin typeface="Arial" panose="020B0604020202020204" pitchFamily="34" charset="0"/>
                <a:cs typeface="Arial" panose="020B0604020202020204" pitchFamily="34" charset="0"/>
              </a:rPr>
              <a:t>Martes 16 de noviembre del 2021</a:t>
            </a:r>
          </a:p>
          <a:p>
            <a:r>
              <a:rPr lang="es-MX" sz="2000" dirty="0">
                <a:latin typeface="Arial" panose="020B0604020202020204" pitchFamily="34" charset="0"/>
                <a:cs typeface="Arial" panose="020B0604020202020204" pitchFamily="34" charset="0"/>
              </a:rPr>
              <a:t>La jornada inició a las 8:45 a.m. dando un saludo de buenos días a través de un audio a los niños. Se recibió el pase de lista por medio de un audio diciendo su nombre y presente. A las 9:00a.m. inició la clase en línea a través de la aplicación de Temas, el grupo se dividió en dos y cada subgrupo duró en la clase 45 minutos, en la clase se trabajó el campo de lenguaje y comunicación, de acuerdo a Méndez, B., (2020). Es necesario implementar planes escalonados en las actividades de acuerdo al aprendizaje esperado. La planeación fue adecuada a las necesidades y características del grupo y favoreció los aprendizajes esperados por ello se inicio desde lo más sencillo para ir subiendo el nivel de complejidad en la misma actividad como un medio de significatividad en los alumnos. La actividad trato de la lectura de un cuento, reto de las adivinanzas y algunos juegos de rimas, favoreciendo en ello la lectura. Considero que la intervención docente que implementé fue adecuada, las consignas fueron claras, captaron el interés, conocieron distintas características de los animales, además favorecí el área de interés y atención al leerles un cuento. Este día estuvo lleno de emociones, miedos, alegrías y nervios porque fue mi primer día y </a:t>
            </a:r>
          </a:p>
          <a:p>
            <a:r>
              <a:rPr lang="es-MX" sz="2000" dirty="0">
                <a:latin typeface="Arial" panose="020B0604020202020204" pitchFamily="34" charset="0"/>
                <a:cs typeface="Arial" panose="020B0604020202020204" pitchFamily="34" charset="0"/>
              </a:rPr>
              <a:t>a pesar de ello, me sentí muy </a:t>
            </a:r>
          </a:p>
          <a:p>
            <a:r>
              <a:rPr lang="es-MX" sz="2000" dirty="0">
                <a:latin typeface="Arial" panose="020B0604020202020204" pitchFamily="34" charset="0"/>
                <a:cs typeface="Arial" panose="020B0604020202020204" pitchFamily="34" charset="0"/>
              </a:rPr>
              <a:t>segura, entusiasmada y todo </a:t>
            </a:r>
          </a:p>
          <a:p>
            <a:r>
              <a:rPr lang="es-MX" sz="2000" dirty="0">
                <a:latin typeface="Arial" panose="020B0604020202020204" pitchFamily="34" charset="0"/>
                <a:cs typeface="Arial" panose="020B0604020202020204" pitchFamily="34" charset="0"/>
              </a:rPr>
              <a:t>salió muy bien.  </a:t>
            </a: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_______”Aprendiendo a leer”_________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16</a:t>
            </a:r>
          </a:p>
        </p:txBody>
      </p:sp>
      <p:sp>
        <p:nvSpPr>
          <p:cNvPr id="7" name="CuadroTexto 6"/>
          <p:cNvSpPr txBox="1"/>
          <p:nvPr/>
        </p:nvSpPr>
        <p:spPr>
          <a:xfrm>
            <a:off x="1176901" y="290784"/>
            <a:ext cx="938267" cy="369332"/>
          </a:xfrm>
          <a:prstGeom prst="rect">
            <a:avLst/>
          </a:prstGeom>
          <a:noFill/>
        </p:spPr>
        <p:txBody>
          <a:bodyPr wrap="square" rtlCol="0">
            <a:spAutoFit/>
          </a:bodyPr>
          <a:lstStyle/>
          <a:p>
            <a:r>
              <a:rPr lang="es-MX" dirty="0"/>
              <a:t>Nov</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6406" y="703696"/>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4657" y="5920542"/>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21139" y="8539821"/>
            <a:ext cx="3803944" cy="1477328"/>
          </a:xfrm>
          <a:prstGeom prst="rect">
            <a:avLst/>
          </a:prstGeom>
          <a:noFill/>
        </p:spPr>
        <p:txBody>
          <a:bodyPr wrap="square" rtlCol="0">
            <a:spAutoFit/>
          </a:bodyPr>
          <a:lstStyle/>
          <a:p>
            <a:r>
              <a:rPr lang="es-MX" dirty="0"/>
              <a:t>Mi intervención fue adecuada dando consignas claras, fomentando la participación individual y presentando material digital adecuado, llamativo y didáctico.</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4009841" y="8594347"/>
            <a:ext cx="3548667" cy="923330"/>
          </a:xfrm>
          <a:prstGeom prst="rect">
            <a:avLst/>
          </a:prstGeom>
          <a:noFill/>
        </p:spPr>
        <p:txBody>
          <a:bodyPr wrap="square" rtlCol="0">
            <a:spAutoFit/>
          </a:bodyPr>
          <a:lstStyle/>
          <a:p>
            <a:r>
              <a:rPr lang="es-MX" dirty="0"/>
              <a:t>Fallas técnicas al no poder compartir pantalla y el internet que fallaba a algunos niños.</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245329"/>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02757" y="7417554"/>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830997"/>
          </a:xfrm>
          <a:prstGeom prst="rect">
            <a:avLst/>
          </a:prstGeom>
          <a:noFill/>
        </p:spPr>
        <p:txBody>
          <a:bodyPr wrap="square" rtlCol="0">
            <a:spAutoFit/>
          </a:bodyPr>
          <a:lstStyle/>
          <a:p>
            <a:r>
              <a:rPr lang="es-MX" sz="1200" dirty="0"/>
              <a:t>Se implementaron materiales digitales con los que interactuaron los niños, cuestiones que respondían y dudas que preguntaban, además de la participación activa de los aprendizajes esperados y la realización de las actividades.</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59273" y="3028714"/>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80369" y="6108509"/>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0076" y="6491361"/>
            <a:ext cx="233048" cy="233048"/>
          </a:xfrm>
          <a:prstGeom prst="rect">
            <a:avLst/>
          </a:prstGeom>
        </p:spPr>
      </p:pic>
      <p:pic>
        <p:nvPicPr>
          <p:cNvPr id="156" name="Gráfico 155" descr="Marca de verificación">
            <a:extLst>
              <a:ext uri="{FF2B5EF4-FFF2-40B4-BE49-F238E27FC236}">
                <a16:creationId xmlns:a16="http://schemas.microsoft.com/office/drawing/2014/main" id="{2744FB6C-FB7B-4C1D-B3C2-E430B891B7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505" y="4470942"/>
            <a:ext cx="227296" cy="227296"/>
          </a:xfrm>
          <a:prstGeom prst="rect">
            <a:avLst/>
          </a:prstGeom>
        </p:spPr>
      </p:pic>
      <p:pic>
        <p:nvPicPr>
          <p:cNvPr id="157" name="Gráfico 156" descr="Marca de verificación">
            <a:extLst>
              <a:ext uri="{FF2B5EF4-FFF2-40B4-BE49-F238E27FC236}">
                <a16:creationId xmlns:a16="http://schemas.microsoft.com/office/drawing/2014/main" id="{060CBD39-FC77-4A9C-86D9-C8E4151D1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488" y="4673185"/>
            <a:ext cx="227296" cy="227296"/>
          </a:xfrm>
          <a:prstGeom prst="rect">
            <a:avLst/>
          </a:prstGeom>
        </p:spPr>
      </p:pic>
      <p:pic>
        <p:nvPicPr>
          <p:cNvPr id="197" name="Gráfico 196" descr="Marca de verificación">
            <a:extLst>
              <a:ext uri="{FF2B5EF4-FFF2-40B4-BE49-F238E27FC236}">
                <a16:creationId xmlns:a16="http://schemas.microsoft.com/office/drawing/2014/main" id="{C30D8659-4D93-4C00-B7F8-E02E00AB803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4174" y="2350976"/>
            <a:ext cx="466985" cy="466985"/>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E6413-1AFC-4EE4-882C-48D169AE6547}"/>
              </a:ext>
            </a:extLst>
          </p:cNvPr>
          <p:cNvSpPr>
            <a:spLocks noGrp="1"/>
          </p:cNvSpPr>
          <p:nvPr>
            <p:ph type="title"/>
          </p:nvPr>
        </p:nvSpPr>
        <p:spPr>
          <a:xfrm>
            <a:off x="534680" y="-54538"/>
            <a:ext cx="6707803" cy="1941704"/>
          </a:xfrm>
        </p:spPr>
        <p:txBody>
          <a:bodyPr/>
          <a:lstStyle/>
          <a:p>
            <a:pPr algn="ctr"/>
            <a:r>
              <a:rPr lang="es-MX" b="1" dirty="0"/>
              <a:t>Referencias</a:t>
            </a:r>
          </a:p>
        </p:txBody>
      </p:sp>
      <p:sp>
        <p:nvSpPr>
          <p:cNvPr id="3" name="Marcador de contenido 2">
            <a:extLst>
              <a:ext uri="{FF2B5EF4-FFF2-40B4-BE49-F238E27FC236}">
                <a16:creationId xmlns:a16="http://schemas.microsoft.com/office/drawing/2014/main" id="{98953E40-60B6-435E-899C-43239E2E96AB}"/>
              </a:ext>
            </a:extLst>
          </p:cNvPr>
          <p:cNvSpPr>
            <a:spLocks noGrp="1"/>
          </p:cNvSpPr>
          <p:nvPr>
            <p:ph idx="1"/>
          </p:nvPr>
        </p:nvSpPr>
        <p:spPr>
          <a:xfrm>
            <a:off x="534680" y="1300313"/>
            <a:ext cx="6707803" cy="7160941"/>
          </a:xfrm>
        </p:spPr>
        <p:txBody>
          <a:bodyPr>
            <a:normAutofit/>
          </a:bodyPr>
          <a:lstStyle/>
          <a:p>
            <a:pPr marL="0" indent="0">
              <a:buNone/>
            </a:pPr>
            <a:r>
              <a:rPr lang="es-MX" dirty="0">
                <a:latin typeface="Arial" panose="020B0604020202020204" pitchFamily="34" charset="0"/>
                <a:cs typeface="Arial" panose="020B0604020202020204" pitchFamily="34" charset="0"/>
              </a:rPr>
              <a:t>	Méndez, B., (2020). </a:t>
            </a:r>
            <a:r>
              <a:rPr lang="es-MX" sz="2400" i="1" dirty="0">
                <a:latin typeface="Arial" panose="020B0604020202020204" pitchFamily="34" charset="0"/>
                <a:cs typeface="Arial" panose="020B0604020202020204" pitchFamily="34" charset="0"/>
              </a:rPr>
              <a:t>LA ENSEÑANZA DE LAS EMOCIONES. UNA ESTRATEGIA DE FORMACIÓN PERMANENTE. </a:t>
            </a:r>
            <a:r>
              <a:rPr lang="es-MX" dirty="0">
                <a:latin typeface="Arial" panose="020B0604020202020204" pitchFamily="34" charset="0"/>
                <a:cs typeface="Arial" panose="020B0604020202020204" pitchFamily="34" charset="0"/>
              </a:rPr>
              <a:t>UNIVERSITAT ROVIRA I VIRGILI</a:t>
            </a:r>
            <a:r>
              <a:rPr lang="es-MX"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1147925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3144</TotalTime>
  <Words>773</Words>
  <Application>Microsoft Office PowerPoint</Application>
  <PresentationFormat>Personalizado</PresentationFormat>
  <Paragraphs>89</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Comic Sans MS</vt:lpstr>
      <vt:lpstr>Wingdings</vt:lpstr>
      <vt:lpstr>Tema de Office</vt:lpstr>
      <vt:lpstr>Escuela Normal de Educación Preescolar CICLO ESCOLAR 2021 – 2022 </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CORINA BELTRAN GARCIA</dc:creator>
  <cp:lastModifiedBy>GILBERTO SEBASTIAN ESPINOZA GONZALEZ</cp:lastModifiedBy>
  <cp:revision>121</cp:revision>
  <dcterms:created xsi:type="dcterms:W3CDTF">2020-11-09T23:20:30Z</dcterms:created>
  <dcterms:modified xsi:type="dcterms:W3CDTF">2021-11-17T05:01:19Z</dcterms:modified>
</cp:coreProperties>
</file>