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7" r:id="rId5"/>
  </p:sldIdLst>
  <p:sldSz cx="7772400" cy="10045700"/>
  <p:notesSz cx="7772400" cy="100457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1" d="100"/>
          <a:sy n="51" d="100"/>
        </p:scale>
        <p:origin x="1302" y="-5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3406" y="3114167"/>
            <a:ext cx="6611937" cy="210959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6812" y="5625592"/>
            <a:ext cx="5445125" cy="25114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388937" y="2310511"/>
            <a:ext cx="3383756" cy="663016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6056" y="2310511"/>
            <a:ext cx="3383756" cy="663016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11/16/2021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88937" y="401828"/>
            <a:ext cx="7000875" cy="160731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88937" y="2310511"/>
            <a:ext cx="7000875" cy="663016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4775" y="9342501"/>
            <a:ext cx="2489200" cy="50228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937" y="9342501"/>
            <a:ext cx="1789112" cy="50228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11/16/2021</a:t>
            </a:fld>
            <a:endParaRPr lang="en-US"/>
          </a:p>
        </p:txBody>
      </p:sp>
      <p:sp>
        <p:nvSpPr>
          <p:cNvPr id="6" name="Holder 6"/>
          <p:cNvSpPr>
            <a:spLocks noGrp="1"/>
          </p:cNvSpPr>
          <p:nvPr>
            <p:ph type="sldNum" sz="quarter" idx="7"/>
          </p:nvPr>
        </p:nvSpPr>
        <p:spPr>
          <a:xfrm>
            <a:off x="5600700" y="9342501"/>
            <a:ext cx="1789112" cy="50228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4F6959C-C840-4398-A499-9E6AA19EE3ED}"/>
              </a:ext>
            </a:extLst>
          </p:cNvPr>
          <p:cNvPicPr>
            <a:picLocks noChangeAspect="1"/>
          </p:cNvPicPr>
          <p:nvPr/>
        </p:nvPicPr>
        <p:blipFill>
          <a:blip r:embed="rId2"/>
          <a:stretch>
            <a:fillRect/>
          </a:stretch>
        </p:blipFill>
        <p:spPr>
          <a:xfrm>
            <a:off x="0" y="-1"/>
            <a:ext cx="7772400" cy="10363199"/>
          </a:xfrm>
          <a:prstGeom prst="rect">
            <a:avLst/>
          </a:prstGeom>
        </p:spPr>
      </p:pic>
      <p:sp>
        <p:nvSpPr>
          <p:cNvPr id="10" name="CuadroTexto 9">
            <a:extLst>
              <a:ext uri="{FF2B5EF4-FFF2-40B4-BE49-F238E27FC236}">
                <a16:creationId xmlns:a16="http://schemas.microsoft.com/office/drawing/2014/main" id="{93FB029A-C7E5-48C1-BCAC-333D026F68D3}"/>
              </a:ext>
            </a:extLst>
          </p:cNvPr>
          <p:cNvSpPr txBox="1"/>
          <p:nvPr/>
        </p:nvSpPr>
        <p:spPr>
          <a:xfrm>
            <a:off x="3124200" y="8680450"/>
            <a:ext cx="4343400" cy="1107996"/>
          </a:xfrm>
          <a:prstGeom prst="rect">
            <a:avLst/>
          </a:prstGeom>
          <a:noFill/>
        </p:spPr>
        <p:txBody>
          <a:bodyPr wrap="square" rtlCol="0">
            <a:spAutoFit/>
          </a:bodyPr>
          <a:lstStyle/>
          <a:p>
            <a:pPr algn="ctr"/>
            <a:r>
              <a:rPr lang="es-MX" sz="6600" b="1" dirty="0">
                <a:solidFill>
                  <a:srgbClr val="C00000"/>
                </a:solidFill>
                <a:latin typeface="Bell MT" panose="02020503060305020303" pitchFamily="18" charset="0"/>
              </a:rPr>
              <a:t>2021- 2022</a:t>
            </a:r>
            <a:r>
              <a:rPr lang="es-MX" b="1" dirty="0">
                <a:solidFill>
                  <a:srgbClr val="C00000"/>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42700" y="2537"/>
            <a:ext cx="7629699" cy="10035540"/>
          </a:xfrm>
          <a:prstGeom prst="rect">
            <a:avLst/>
          </a:prstGeom>
          <a:blipFill>
            <a:blip r:embed="rId2" cstate="print"/>
            <a:stretch>
              <a:fillRect/>
            </a:stretch>
          </a:blipFill>
        </p:spPr>
        <p:txBody>
          <a:bodyPr wrap="square" lIns="0" tIns="0" rIns="0" bIns="0" rtlCol="0"/>
          <a:lstStyle/>
          <a:p>
            <a:endParaRPr/>
          </a:p>
        </p:txBody>
      </p:sp>
      <p:sp>
        <p:nvSpPr>
          <p:cNvPr id="3" name="CuadroTexto 2">
            <a:extLst>
              <a:ext uri="{FF2B5EF4-FFF2-40B4-BE49-F238E27FC236}">
                <a16:creationId xmlns:a16="http://schemas.microsoft.com/office/drawing/2014/main" id="{11578EA8-9A0A-48B9-A47A-C947525D2850}"/>
              </a:ext>
            </a:extLst>
          </p:cNvPr>
          <p:cNvSpPr txBox="1"/>
          <p:nvPr/>
        </p:nvSpPr>
        <p:spPr>
          <a:xfrm>
            <a:off x="1905000" y="4152384"/>
            <a:ext cx="5029200"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Guadalupe Lizbeth Horta Almaguer. </a:t>
            </a:r>
          </a:p>
        </p:txBody>
      </p:sp>
      <p:sp>
        <p:nvSpPr>
          <p:cNvPr id="4" name="CuadroTexto 3">
            <a:extLst>
              <a:ext uri="{FF2B5EF4-FFF2-40B4-BE49-F238E27FC236}">
                <a16:creationId xmlns:a16="http://schemas.microsoft.com/office/drawing/2014/main" id="{883A3790-3D43-402B-B93B-6338E975A6C6}"/>
              </a:ext>
            </a:extLst>
          </p:cNvPr>
          <p:cNvSpPr txBox="1"/>
          <p:nvPr/>
        </p:nvSpPr>
        <p:spPr>
          <a:xfrm>
            <a:off x="1905000" y="5162142"/>
            <a:ext cx="5029200"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Ma. Guadalupe Valdés de Salinas.</a:t>
            </a:r>
          </a:p>
        </p:txBody>
      </p:sp>
      <p:sp>
        <p:nvSpPr>
          <p:cNvPr id="5" name="CuadroTexto 4">
            <a:extLst>
              <a:ext uri="{FF2B5EF4-FFF2-40B4-BE49-F238E27FC236}">
                <a16:creationId xmlns:a16="http://schemas.microsoft.com/office/drawing/2014/main" id="{CD9E4D5A-672B-497A-A244-8DB53B61D438}"/>
              </a:ext>
            </a:extLst>
          </p:cNvPr>
          <p:cNvSpPr txBox="1"/>
          <p:nvPr/>
        </p:nvSpPr>
        <p:spPr>
          <a:xfrm>
            <a:off x="5181600" y="6059582"/>
            <a:ext cx="1447800"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A</a:t>
            </a:r>
          </a:p>
        </p:txBody>
      </p:sp>
      <p:sp>
        <p:nvSpPr>
          <p:cNvPr id="6" name="CuadroTexto 5">
            <a:extLst>
              <a:ext uri="{FF2B5EF4-FFF2-40B4-BE49-F238E27FC236}">
                <a16:creationId xmlns:a16="http://schemas.microsoft.com/office/drawing/2014/main" id="{D1BA9B46-A6E4-4B49-B872-F494A19E66BE}"/>
              </a:ext>
            </a:extLst>
          </p:cNvPr>
          <p:cNvSpPr txBox="1"/>
          <p:nvPr/>
        </p:nvSpPr>
        <p:spPr>
          <a:xfrm>
            <a:off x="2133600" y="6094166"/>
            <a:ext cx="1447800"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1º y 2 º</a:t>
            </a:r>
          </a:p>
        </p:txBody>
      </p:sp>
      <p:sp>
        <p:nvSpPr>
          <p:cNvPr id="7" name="CuadroTexto 6">
            <a:extLst>
              <a:ext uri="{FF2B5EF4-FFF2-40B4-BE49-F238E27FC236}">
                <a16:creationId xmlns:a16="http://schemas.microsoft.com/office/drawing/2014/main" id="{B7B6B798-1388-45BD-91B4-94009B045FD0}"/>
              </a:ext>
            </a:extLst>
          </p:cNvPr>
          <p:cNvSpPr txBox="1"/>
          <p:nvPr/>
        </p:nvSpPr>
        <p:spPr>
          <a:xfrm>
            <a:off x="3162300" y="6910564"/>
            <a:ext cx="1447800" cy="369332"/>
          </a:xfrm>
          <a:prstGeom prst="rect">
            <a:avLst/>
          </a:prstGeom>
          <a:noFill/>
        </p:spPr>
        <p:txBody>
          <a:bodyPr wrap="square" rtlCol="0">
            <a:spAutoFit/>
          </a:bodyPr>
          <a:lstStyle/>
          <a:p>
            <a:pPr algn="ctr"/>
            <a:r>
              <a:rPr lang="es-MX" b="1" dirty="0">
                <a:latin typeface="Arial" panose="020B0604020202020204" pitchFamily="34" charset="0"/>
                <a:cs typeface="Arial" panose="020B0604020202020204" pitchFamily="34" charset="0"/>
              </a:rPr>
              <a:t>105</a:t>
            </a:r>
          </a:p>
        </p:txBody>
      </p:sp>
      <p:sp>
        <p:nvSpPr>
          <p:cNvPr id="8" name="CuadroTexto 7">
            <a:extLst>
              <a:ext uri="{FF2B5EF4-FFF2-40B4-BE49-F238E27FC236}">
                <a16:creationId xmlns:a16="http://schemas.microsoft.com/office/drawing/2014/main" id="{EB40F8DD-22B7-42DC-80C4-2B0D699DD2C2}"/>
              </a:ext>
            </a:extLst>
          </p:cNvPr>
          <p:cNvSpPr txBox="1"/>
          <p:nvPr/>
        </p:nvSpPr>
        <p:spPr>
          <a:xfrm>
            <a:off x="2133600" y="8299450"/>
            <a:ext cx="3962400" cy="1446550"/>
          </a:xfrm>
          <a:prstGeom prst="rect">
            <a:avLst/>
          </a:prstGeom>
          <a:solidFill>
            <a:schemeClr val="bg1"/>
          </a:solidFill>
          <a:ln>
            <a:noFill/>
          </a:ln>
        </p:spPr>
        <p:txBody>
          <a:bodyPr wrap="square" rtlCol="0">
            <a:spAutoFit/>
          </a:bodyPr>
          <a:lstStyle/>
          <a:p>
            <a:pPr algn="ctr"/>
            <a:r>
              <a:rPr lang="es-MX" sz="4400" dirty="0">
                <a:solidFill>
                  <a:srgbClr val="00B0F0"/>
                </a:solidFill>
                <a:latin typeface="Bell MT" panose="02020503060305020303" pitchFamily="18" charset="0"/>
              </a:rPr>
              <a:t>Ciclo escolar.</a:t>
            </a:r>
          </a:p>
          <a:p>
            <a:pPr algn="ctr"/>
            <a:r>
              <a:rPr lang="es-MX" sz="4400" dirty="0">
                <a:solidFill>
                  <a:srgbClr val="00B0F0"/>
                </a:solidFill>
                <a:latin typeface="Bell MT" panose="02020503060305020303" pitchFamily="18" charset="0"/>
              </a:rPr>
              <a:t>2021- 2022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1459" y="6111240"/>
            <a:ext cx="7007859" cy="24130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51459" y="7734300"/>
            <a:ext cx="3446779" cy="322580"/>
          </a:xfrm>
          <a:prstGeom prst="rect">
            <a:avLst/>
          </a:prstGeom>
          <a:blipFill>
            <a:blip r:embed="rId3" cstate="print"/>
            <a:stretch>
              <a:fillRect/>
            </a:stretch>
          </a:blipFill>
        </p:spPr>
        <p:txBody>
          <a:bodyPr wrap="square" lIns="0" tIns="0" rIns="0" bIns="0" rtlCol="0"/>
          <a:lstStyle/>
          <a:p>
            <a:endParaRPr/>
          </a:p>
        </p:txBody>
      </p:sp>
      <p:grpSp>
        <p:nvGrpSpPr>
          <p:cNvPr id="4" name="object 4"/>
          <p:cNvGrpSpPr/>
          <p:nvPr/>
        </p:nvGrpSpPr>
        <p:grpSpPr>
          <a:xfrm>
            <a:off x="22859" y="0"/>
            <a:ext cx="7731759" cy="10045700"/>
            <a:chOff x="22859" y="0"/>
            <a:chExt cx="7731759" cy="10045700"/>
          </a:xfrm>
        </p:grpSpPr>
        <p:sp>
          <p:nvSpPr>
            <p:cNvPr id="5" name="object 5"/>
            <p:cNvSpPr/>
            <p:nvPr/>
          </p:nvSpPr>
          <p:spPr>
            <a:xfrm>
              <a:off x="3774439" y="7739380"/>
              <a:ext cx="3462019" cy="32258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22859" y="0"/>
              <a:ext cx="7731759" cy="10045699"/>
            </a:xfrm>
            <a:prstGeom prst="rect">
              <a:avLst/>
            </a:prstGeom>
            <a:blipFill>
              <a:blip r:embed="rId5" cstate="print"/>
              <a:stretch>
                <a:fillRect/>
              </a:stretch>
            </a:blipFill>
          </p:spPr>
          <p:txBody>
            <a:bodyPr wrap="square" lIns="0" tIns="0" rIns="0" bIns="0" rtlCol="0"/>
            <a:lstStyle/>
            <a:p>
              <a:endParaRPr/>
            </a:p>
          </p:txBody>
        </p:sp>
      </p:grpSp>
      <p:sp>
        <p:nvSpPr>
          <p:cNvPr id="7" name="object 7"/>
          <p:cNvSpPr txBox="1"/>
          <p:nvPr/>
        </p:nvSpPr>
        <p:spPr>
          <a:xfrm>
            <a:off x="3074035" y="6098540"/>
            <a:ext cx="1461135" cy="260350"/>
          </a:xfrm>
          <a:prstGeom prst="rect">
            <a:avLst/>
          </a:prstGeom>
        </p:spPr>
        <p:txBody>
          <a:bodyPr vert="horz" wrap="square" lIns="0" tIns="11430" rIns="0" bIns="0" rtlCol="0">
            <a:spAutoFit/>
          </a:bodyPr>
          <a:lstStyle/>
          <a:p>
            <a:pPr marL="12700">
              <a:lnSpc>
                <a:spcPct val="100000"/>
              </a:lnSpc>
              <a:spcBef>
                <a:spcPts val="90"/>
              </a:spcBef>
            </a:pPr>
            <a:r>
              <a:rPr sz="1550" spc="-5" dirty="0">
                <a:latin typeface="Verdana"/>
                <a:cs typeface="Verdana"/>
              </a:rPr>
              <a:t>Observaciones</a:t>
            </a:r>
            <a:endParaRPr sz="1550">
              <a:latin typeface="Verdana"/>
              <a:cs typeface="Verdana"/>
            </a:endParaRPr>
          </a:p>
        </p:txBody>
      </p:sp>
      <p:grpSp>
        <p:nvGrpSpPr>
          <p:cNvPr id="8" name="object 8"/>
          <p:cNvGrpSpPr/>
          <p:nvPr/>
        </p:nvGrpSpPr>
        <p:grpSpPr>
          <a:xfrm>
            <a:off x="370840" y="6398259"/>
            <a:ext cx="6837680" cy="1259840"/>
            <a:chOff x="370840" y="6398259"/>
            <a:chExt cx="6837680" cy="1259840"/>
          </a:xfrm>
        </p:grpSpPr>
        <p:sp>
          <p:nvSpPr>
            <p:cNvPr id="9" name="object 9"/>
            <p:cNvSpPr/>
            <p:nvPr/>
          </p:nvSpPr>
          <p:spPr>
            <a:xfrm>
              <a:off x="3811269" y="6412229"/>
              <a:ext cx="3390900" cy="1239520"/>
            </a:xfrm>
            <a:custGeom>
              <a:avLst/>
              <a:gdLst/>
              <a:ahLst/>
              <a:cxnLst/>
              <a:rect l="l" t="t" r="r" b="b"/>
              <a:pathLst>
                <a:path w="3390900" h="1239520">
                  <a:moveTo>
                    <a:pt x="3184271" y="0"/>
                  </a:moveTo>
                  <a:lnTo>
                    <a:pt x="206628" y="0"/>
                  </a:lnTo>
                  <a:lnTo>
                    <a:pt x="159233" y="5454"/>
                  </a:lnTo>
                  <a:lnTo>
                    <a:pt x="115734" y="20992"/>
                  </a:lnTo>
                  <a:lnTo>
                    <a:pt x="77370" y="45376"/>
                  </a:lnTo>
                  <a:lnTo>
                    <a:pt x="45376" y="77370"/>
                  </a:lnTo>
                  <a:lnTo>
                    <a:pt x="20992" y="115734"/>
                  </a:lnTo>
                  <a:lnTo>
                    <a:pt x="5454" y="159233"/>
                  </a:lnTo>
                  <a:lnTo>
                    <a:pt x="0" y="206629"/>
                  </a:lnTo>
                  <a:lnTo>
                    <a:pt x="0" y="1032891"/>
                  </a:lnTo>
                  <a:lnTo>
                    <a:pt x="5454" y="1080286"/>
                  </a:lnTo>
                  <a:lnTo>
                    <a:pt x="20992" y="1123785"/>
                  </a:lnTo>
                  <a:lnTo>
                    <a:pt x="45376" y="1162149"/>
                  </a:lnTo>
                  <a:lnTo>
                    <a:pt x="77370" y="1194143"/>
                  </a:lnTo>
                  <a:lnTo>
                    <a:pt x="115734" y="1218527"/>
                  </a:lnTo>
                  <a:lnTo>
                    <a:pt x="159233" y="1234065"/>
                  </a:lnTo>
                  <a:lnTo>
                    <a:pt x="206628" y="1239520"/>
                  </a:lnTo>
                  <a:lnTo>
                    <a:pt x="3184271" y="1239520"/>
                  </a:lnTo>
                  <a:lnTo>
                    <a:pt x="3231666" y="1234065"/>
                  </a:lnTo>
                  <a:lnTo>
                    <a:pt x="3275165" y="1218527"/>
                  </a:lnTo>
                  <a:lnTo>
                    <a:pt x="3313529" y="1194143"/>
                  </a:lnTo>
                  <a:lnTo>
                    <a:pt x="3345523" y="1162149"/>
                  </a:lnTo>
                  <a:lnTo>
                    <a:pt x="3369907" y="1123785"/>
                  </a:lnTo>
                  <a:lnTo>
                    <a:pt x="3385445" y="1080286"/>
                  </a:lnTo>
                  <a:lnTo>
                    <a:pt x="3390900" y="1032891"/>
                  </a:lnTo>
                  <a:lnTo>
                    <a:pt x="3390900" y="206629"/>
                  </a:lnTo>
                  <a:lnTo>
                    <a:pt x="3385445" y="159233"/>
                  </a:lnTo>
                  <a:lnTo>
                    <a:pt x="3369907" y="115734"/>
                  </a:lnTo>
                  <a:lnTo>
                    <a:pt x="3345523" y="77370"/>
                  </a:lnTo>
                  <a:lnTo>
                    <a:pt x="3313529" y="45376"/>
                  </a:lnTo>
                  <a:lnTo>
                    <a:pt x="3275165" y="20992"/>
                  </a:lnTo>
                  <a:lnTo>
                    <a:pt x="3231666" y="5454"/>
                  </a:lnTo>
                  <a:lnTo>
                    <a:pt x="3184271" y="0"/>
                  </a:lnTo>
                  <a:close/>
                </a:path>
              </a:pathLst>
            </a:custGeom>
            <a:solidFill>
              <a:srgbClr val="FFFFFF"/>
            </a:solidFill>
          </p:spPr>
          <p:txBody>
            <a:bodyPr wrap="square" lIns="0" tIns="0" rIns="0" bIns="0" rtlCol="0"/>
            <a:lstStyle/>
            <a:p>
              <a:endParaRPr/>
            </a:p>
          </p:txBody>
        </p:sp>
        <p:sp>
          <p:nvSpPr>
            <p:cNvPr id="10" name="object 10"/>
            <p:cNvSpPr/>
            <p:nvPr/>
          </p:nvSpPr>
          <p:spPr>
            <a:xfrm>
              <a:off x="3811269" y="6412229"/>
              <a:ext cx="3390900" cy="1239520"/>
            </a:xfrm>
            <a:custGeom>
              <a:avLst/>
              <a:gdLst/>
              <a:ahLst/>
              <a:cxnLst/>
              <a:rect l="l" t="t" r="r" b="b"/>
              <a:pathLst>
                <a:path w="3390900" h="1239520">
                  <a:moveTo>
                    <a:pt x="0" y="206629"/>
                  </a:moveTo>
                  <a:lnTo>
                    <a:pt x="5454" y="159233"/>
                  </a:lnTo>
                  <a:lnTo>
                    <a:pt x="20992" y="115734"/>
                  </a:lnTo>
                  <a:lnTo>
                    <a:pt x="45376" y="77370"/>
                  </a:lnTo>
                  <a:lnTo>
                    <a:pt x="77370" y="45376"/>
                  </a:lnTo>
                  <a:lnTo>
                    <a:pt x="115734" y="20992"/>
                  </a:lnTo>
                  <a:lnTo>
                    <a:pt x="159233" y="5454"/>
                  </a:lnTo>
                  <a:lnTo>
                    <a:pt x="206628" y="0"/>
                  </a:lnTo>
                  <a:lnTo>
                    <a:pt x="3184271" y="0"/>
                  </a:lnTo>
                  <a:lnTo>
                    <a:pt x="3231666" y="5454"/>
                  </a:lnTo>
                  <a:lnTo>
                    <a:pt x="3275165" y="20992"/>
                  </a:lnTo>
                  <a:lnTo>
                    <a:pt x="3313529" y="45376"/>
                  </a:lnTo>
                  <a:lnTo>
                    <a:pt x="3345523" y="77370"/>
                  </a:lnTo>
                  <a:lnTo>
                    <a:pt x="3369907" y="115734"/>
                  </a:lnTo>
                  <a:lnTo>
                    <a:pt x="3385445" y="159233"/>
                  </a:lnTo>
                  <a:lnTo>
                    <a:pt x="3390900" y="206629"/>
                  </a:lnTo>
                  <a:lnTo>
                    <a:pt x="3390900" y="1032891"/>
                  </a:lnTo>
                  <a:lnTo>
                    <a:pt x="3385445" y="1080286"/>
                  </a:lnTo>
                  <a:lnTo>
                    <a:pt x="3369907" y="1123785"/>
                  </a:lnTo>
                  <a:lnTo>
                    <a:pt x="3345523" y="1162149"/>
                  </a:lnTo>
                  <a:lnTo>
                    <a:pt x="3313529" y="1194143"/>
                  </a:lnTo>
                  <a:lnTo>
                    <a:pt x="3275165" y="1218527"/>
                  </a:lnTo>
                  <a:lnTo>
                    <a:pt x="3231666" y="1234065"/>
                  </a:lnTo>
                  <a:lnTo>
                    <a:pt x="3184271" y="1239520"/>
                  </a:lnTo>
                  <a:lnTo>
                    <a:pt x="206628" y="1239520"/>
                  </a:lnTo>
                  <a:lnTo>
                    <a:pt x="159233" y="1234065"/>
                  </a:lnTo>
                  <a:lnTo>
                    <a:pt x="115734" y="1218527"/>
                  </a:lnTo>
                  <a:lnTo>
                    <a:pt x="77370" y="1194143"/>
                  </a:lnTo>
                  <a:lnTo>
                    <a:pt x="45376" y="1162149"/>
                  </a:lnTo>
                  <a:lnTo>
                    <a:pt x="20992" y="1123785"/>
                  </a:lnTo>
                  <a:lnTo>
                    <a:pt x="5454" y="1080286"/>
                  </a:lnTo>
                  <a:lnTo>
                    <a:pt x="0" y="1032891"/>
                  </a:lnTo>
                  <a:lnTo>
                    <a:pt x="0" y="206629"/>
                  </a:lnTo>
                  <a:close/>
                </a:path>
              </a:pathLst>
            </a:custGeom>
            <a:ln w="12700">
              <a:solidFill>
                <a:srgbClr val="000000"/>
              </a:solidFill>
            </a:ln>
          </p:spPr>
          <p:txBody>
            <a:bodyPr wrap="square" lIns="0" tIns="0" rIns="0" bIns="0" rtlCol="0"/>
            <a:lstStyle/>
            <a:p>
              <a:endParaRPr/>
            </a:p>
          </p:txBody>
        </p:sp>
        <p:sp>
          <p:nvSpPr>
            <p:cNvPr id="11" name="object 11"/>
            <p:cNvSpPr/>
            <p:nvPr/>
          </p:nvSpPr>
          <p:spPr>
            <a:xfrm>
              <a:off x="377190" y="6404609"/>
              <a:ext cx="3342640" cy="1247140"/>
            </a:xfrm>
            <a:custGeom>
              <a:avLst/>
              <a:gdLst/>
              <a:ahLst/>
              <a:cxnLst/>
              <a:rect l="l" t="t" r="r" b="b"/>
              <a:pathLst>
                <a:path w="3342640" h="1247140">
                  <a:moveTo>
                    <a:pt x="3134741" y="0"/>
                  </a:moveTo>
                  <a:lnTo>
                    <a:pt x="207860" y="0"/>
                  </a:lnTo>
                  <a:lnTo>
                    <a:pt x="160201" y="5491"/>
                  </a:lnTo>
                  <a:lnTo>
                    <a:pt x="116450" y="21133"/>
                  </a:lnTo>
                  <a:lnTo>
                    <a:pt x="77855" y="45676"/>
                  </a:lnTo>
                  <a:lnTo>
                    <a:pt x="45665" y="77873"/>
                  </a:lnTo>
                  <a:lnTo>
                    <a:pt x="21127" y="116475"/>
                  </a:lnTo>
                  <a:lnTo>
                    <a:pt x="5489" y="160233"/>
                  </a:lnTo>
                  <a:lnTo>
                    <a:pt x="0" y="207899"/>
                  </a:lnTo>
                  <a:lnTo>
                    <a:pt x="0" y="1039240"/>
                  </a:lnTo>
                  <a:lnTo>
                    <a:pt x="5489" y="1086906"/>
                  </a:lnTo>
                  <a:lnTo>
                    <a:pt x="21127" y="1130664"/>
                  </a:lnTo>
                  <a:lnTo>
                    <a:pt x="45665" y="1169266"/>
                  </a:lnTo>
                  <a:lnTo>
                    <a:pt x="77855" y="1201463"/>
                  </a:lnTo>
                  <a:lnTo>
                    <a:pt x="116450" y="1226006"/>
                  </a:lnTo>
                  <a:lnTo>
                    <a:pt x="160201" y="1241648"/>
                  </a:lnTo>
                  <a:lnTo>
                    <a:pt x="207860" y="1247139"/>
                  </a:lnTo>
                  <a:lnTo>
                    <a:pt x="3134741" y="1247139"/>
                  </a:lnTo>
                  <a:lnTo>
                    <a:pt x="3182406" y="1241648"/>
                  </a:lnTo>
                  <a:lnTo>
                    <a:pt x="3226164" y="1226006"/>
                  </a:lnTo>
                  <a:lnTo>
                    <a:pt x="3264766" y="1201463"/>
                  </a:lnTo>
                  <a:lnTo>
                    <a:pt x="3296963" y="1169266"/>
                  </a:lnTo>
                  <a:lnTo>
                    <a:pt x="3321506" y="1130664"/>
                  </a:lnTo>
                  <a:lnTo>
                    <a:pt x="3337148" y="1086906"/>
                  </a:lnTo>
                  <a:lnTo>
                    <a:pt x="3342640" y="1039240"/>
                  </a:lnTo>
                  <a:lnTo>
                    <a:pt x="3342640" y="207899"/>
                  </a:lnTo>
                  <a:lnTo>
                    <a:pt x="3337148" y="160233"/>
                  </a:lnTo>
                  <a:lnTo>
                    <a:pt x="3321506" y="116475"/>
                  </a:lnTo>
                  <a:lnTo>
                    <a:pt x="3296963" y="77873"/>
                  </a:lnTo>
                  <a:lnTo>
                    <a:pt x="3264766" y="45676"/>
                  </a:lnTo>
                  <a:lnTo>
                    <a:pt x="3226164" y="21133"/>
                  </a:lnTo>
                  <a:lnTo>
                    <a:pt x="3182406" y="5491"/>
                  </a:lnTo>
                  <a:lnTo>
                    <a:pt x="3134741" y="0"/>
                  </a:lnTo>
                  <a:close/>
                </a:path>
              </a:pathLst>
            </a:custGeom>
            <a:solidFill>
              <a:srgbClr val="FFFFFF"/>
            </a:solidFill>
          </p:spPr>
          <p:txBody>
            <a:bodyPr wrap="square" lIns="0" tIns="0" rIns="0" bIns="0" rtlCol="0"/>
            <a:lstStyle/>
            <a:p>
              <a:endParaRPr/>
            </a:p>
          </p:txBody>
        </p:sp>
        <p:sp>
          <p:nvSpPr>
            <p:cNvPr id="12" name="object 12"/>
            <p:cNvSpPr/>
            <p:nvPr/>
          </p:nvSpPr>
          <p:spPr>
            <a:xfrm>
              <a:off x="377190" y="6404609"/>
              <a:ext cx="3342640" cy="1247140"/>
            </a:xfrm>
            <a:custGeom>
              <a:avLst/>
              <a:gdLst/>
              <a:ahLst/>
              <a:cxnLst/>
              <a:rect l="l" t="t" r="r" b="b"/>
              <a:pathLst>
                <a:path w="3342640" h="1247140">
                  <a:moveTo>
                    <a:pt x="0" y="207899"/>
                  </a:moveTo>
                  <a:lnTo>
                    <a:pt x="5489" y="160233"/>
                  </a:lnTo>
                  <a:lnTo>
                    <a:pt x="21127" y="116475"/>
                  </a:lnTo>
                  <a:lnTo>
                    <a:pt x="45665" y="77873"/>
                  </a:lnTo>
                  <a:lnTo>
                    <a:pt x="77855" y="45676"/>
                  </a:lnTo>
                  <a:lnTo>
                    <a:pt x="116450" y="21133"/>
                  </a:lnTo>
                  <a:lnTo>
                    <a:pt x="160201" y="5491"/>
                  </a:lnTo>
                  <a:lnTo>
                    <a:pt x="207860" y="0"/>
                  </a:lnTo>
                  <a:lnTo>
                    <a:pt x="3134741" y="0"/>
                  </a:lnTo>
                  <a:lnTo>
                    <a:pt x="3182406" y="5491"/>
                  </a:lnTo>
                  <a:lnTo>
                    <a:pt x="3226164" y="21133"/>
                  </a:lnTo>
                  <a:lnTo>
                    <a:pt x="3264766" y="45676"/>
                  </a:lnTo>
                  <a:lnTo>
                    <a:pt x="3296963" y="77873"/>
                  </a:lnTo>
                  <a:lnTo>
                    <a:pt x="3321506" y="116475"/>
                  </a:lnTo>
                  <a:lnTo>
                    <a:pt x="3337148" y="160233"/>
                  </a:lnTo>
                  <a:lnTo>
                    <a:pt x="3342640" y="207899"/>
                  </a:lnTo>
                  <a:lnTo>
                    <a:pt x="3342640" y="1039240"/>
                  </a:lnTo>
                  <a:lnTo>
                    <a:pt x="3337148" y="1086906"/>
                  </a:lnTo>
                  <a:lnTo>
                    <a:pt x="3321506" y="1130664"/>
                  </a:lnTo>
                  <a:lnTo>
                    <a:pt x="3296963" y="1169266"/>
                  </a:lnTo>
                  <a:lnTo>
                    <a:pt x="3264766" y="1201463"/>
                  </a:lnTo>
                  <a:lnTo>
                    <a:pt x="3226164" y="1226006"/>
                  </a:lnTo>
                  <a:lnTo>
                    <a:pt x="3182406" y="1241648"/>
                  </a:lnTo>
                  <a:lnTo>
                    <a:pt x="3134741" y="1247139"/>
                  </a:lnTo>
                  <a:lnTo>
                    <a:pt x="207860" y="1247139"/>
                  </a:lnTo>
                  <a:lnTo>
                    <a:pt x="160201" y="1241648"/>
                  </a:lnTo>
                  <a:lnTo>
                    <a:pt x="116450" y="1226006"/>
                  </a:lnTo>
                  <a:lnTo>
                    <a:pt x="77855" y="1201463"/>
                  </a:lnTo>
                  <a:lnTo>
                    <a:pt x="45665" y="1169266"/>
                  </a:lnTo>
                  <a:lnTo>
                    <a:pt x="21127" y="1130664"/>
                  </a:lnTo>
                  <a:lnTo>
                    <a:pt x="5489" y="1086906"/>
                  </a:lnTo>
                  <a:lnTo>
                    <a:pt x="0" y="1039240"/>
                  </a:lnTo>
                  <a:lnTo>
                    <a:pt x="0" y="207899"/>
                  </a:lnTo>
                  <a:close/>
                </a:path>
              </a:pathLst>
            </a:custGeom>
            <a:ln w="12700">
              <a:solidFill>
                <a:srgbClr val="000000"/>
              </a:solidFill>
            </a:ln>
          </p:spPr>
          <p:txBody>
            <a:bodyPr wrap="square" lIns="0" tIns="0" rIns="0" bIns="0" rtlCol="0"/>
            <a:lstStyle/>
            <a:p>
              <a:endParaRPr/>
            </a:p>
          </p:txBody>
        </p:sp>
      </p:grpSp>
      <p:sp>
        <p:nvSpPr>
          <p:cNvPr id="13" name="object 13"/>
          <p:cNvSpPr txBox="1"/>
          <p:nvPr/>
        </p:nvSpPr>
        <p:spPr>
          <a:xfrm>
            <a:off x="483552" y="6379845"/>
            <a:ext cx="685165" cy="269240"/>
          </a:xfrm>
          <a:prstGeom prst="rect">
            <a:avLst/>
          </a:prstGeom>
        </p:spPr>
        <p:txBody>
          <a:bodyPr vert="horz" wrap="square" lIns="0" tIns="12700" rIns="0" bIns="0" rtlCol="0">
            <a:spAutoFit/>
          </a:bodyPr>
          <a:lstStyle/>
          <a:p>
            <a:pPr marL="12700">
              <a:lnSpc>
                <a:spcPct val="100000"/>
              </a:lnSpc>
              <a:spcBef>
                <a:spcPts val="100"/>
              </a:spcBef>
            </a:pPr>
            <a:r>
              <a:rPr sz="1600" b="1" spc="-114" dirty="0">
                <a:latin typeface="Arial"/>
                <a:cs typeface="Arial"/>
              </a:rPr>
              <a:t>Logros:</a:t>
            </a:r>
            <a:endParaRPr sz="1600">
              <a:latin typeface="Arial"/>
              <a:cs typeface="Arial"/>
            </a:endParaRPr>
          </a:p>
        </p:txBody>
      </p:sp>
      <p:sp>
        <p:nvSpPr>
          <p:cNvPr id="14" name="object 14"/>
          <p:cNvSpPr txBox="1"/>
          <p:nvPr/>
        </p:nvSpPr>
        <p:spPr>
          <a:xfrm>
            <a:off x="3890009" y="6384290"/>
            <a:ext cx="3192780" cy="513080"/>
          </a:xfrm>
          <a:prstGeom prst="rect">
            <a:avLst/>
          </a:prstGeom>
        </p:spPr>
        <p:txBody>
          <a:bodyPr vert="horz" wrap="square" lIns="0" tIns="12700" rIns="0" bIns="0" rtlCol="0">
            <a:spAutoFit/>
          </a:bodyPr>
          <a:lstStyle/>
          <a:p>
            <a:pPr marL="155575">
              <a:lnSpc>
                <a:spcPct val="100000"/>
              </a:lnSpc>
              <a:spcBef>
                <a:spcPts val="100"/>
              </a:spcBef>
            </a:pPr>
            <a:r>
              <a:rPr sz="1600" b="1" spc="-60" dirty="0">
                <a:latin typeface="Arial"/>
                <a:cs typeface="Arial"/>
              </a:rPr>
              <a:t>Dificultades</a:t>
            </a:r>
            <a:endParaRPr sz="1600">
              <a:latin typeface="Arial"/>
              <a:cs typeface="Arial"/>
            </a:endParaRPr>
          </a:p>
          <a:p>
            <a:pPr marL="12700">
              <a:lnSpc>
                <a:spcPct val="100000"/>
              </a:lnSpc>
              <a:tabLst>
                <a:tab pos="660400" algn="l"/>
                <a:tab pos="3179445" algn="l"/>
              </a:tabLst>
            </a:pPr>
            <a:r>
              <a:rPr sz="1600" b="1" u="sng" spc="35" dirty="0">
                <a:uFill>
                  <a:solidFill>
                    <a:srgbClr val="000000"/>
                  </a:solidFill>
                </a:uFill>
                <a:latin typeface="Arial"/>
                <a:cs typeface="Arial"/>
              </a:rPr>
              <a:t> 	</a:t>
            </a:r>
            <a:r>
              <a:rPr sz="1600" b="1" u="sng" spc="-100" dirty="0">
                <a:uFill>
                  <a:solidFill>
                    <a:srgbClr val="000000"/>
                  </a:solidFill>
                </a:uFill>
                <a:latin typeface="Arial"/>
                <a:cs typeface="Arial"/>
              </a:rPr>
              <a:t>:	</a:t>
            </a:r>
            <a:endParaRPr sz="1600">
              <a:latin typeface="Arial"/>
              <a:cs typeface="Arial"/>
            </a:endParaRPr>
          </a:p>
        </p:txBody>
      </p:sp>
      <p:sp>
        <p:nvSpPr>
          <p:cNvPr id="15" name="object 15"/>
          <p:cNvSpPr txBox="1"/>
          <p:nvPr/>
        </p:nvSpPr>
        <p:spPr>
          <a:xfrm>
            <a:off x="341312" y="7753604"/>
            <a:ext cx="3224530" cy="260350"/>
          </a:xfrm>
          <a:prstGeom prst="rect">
            <a:avLst/>
          </a:prstGeom>
        </p:spPr>
        <p:txBody>
          <a:bodyPr vert="horz" wrap="square" lIns="0" tIns="11430" rIns="0" bIns="0" rtlCol="0">
            <a:spAutoFit/>
          </a:bodyPr>
          <a:lstStyle/>
          <a:p>
            <a:pPr marL="12700">
              <a:lnSpc>
                <a:spcPct val="100000"/>
              </a:lnSpc>
              <a:spcBef>
                <a:spcPts val="90"/>
              </a:spcBef>
            </a:pPr>
            <a:r>
              <a:rPr sz="1550" spc="20" dirty="0">
                <a:latin typeface="Verdana"/>
                <a:cs typeface="Verdana"/>
              </a:rPr>
              <a:t>Valoración </a:t>
            </a:r>
            <a:r>
              <a:rPr sz="1550" spc="-30" dirty="0">
                <a:latin typeface="Verdana"/>
                <a:cs typeface="Verdana"/>
              </a:rPr>
              <a:t>general </a:t>
            </a:r>
            <a:r>
              <a:rPr sz="1550" spc="-50" dirty="0">
                <a:latin typeface="Verdana"/>
                <a:cs typeface="Verdana"/>
              </a:rPr>
              <a:t>de </a:t>
            </a:r>
            <a:r>
              <a:rPr sz="1550" spc="-30" dirty="0">
                <a:latin typeface="Verdana"/>
                <a:cs typeface="Verdana"/>
              </a:rPr>
              <a:t>la</a:t>
            </a:r>
            <a:r>
              <a:rPr sz="1550" spc="-320" dirty="0">
                <a:latin typeface="Verdana"/>
                <a:cs typeface="Verdana"/>
              </a:rPr>
              <a:t> </a:t>
            </a:r>
            <a:r>
              <a:rPr sz="1550" spc="45" dirty="0">
                <a:latin typeface="Verdana"/>
                <a:cs typeface="Verdana"/>
              </a:rPr>
              <a:t>jornada</a:t>
            </a:r>
            <a:endParaRPr sz="1550">
              <a:latin typeface="Verdana"/>
              <a:cs typeface="Verdana"/>
            </a:endParaRPr>
          </a:p>
        </p:txBody>
      </p:sp>
      <p:grpSp>
        <p:nvGrpSpPr>
          <p:cNvPr id="16" name="object 16"/>
          <p:cNvGrpSpPr/>
          <p:nvPr/>
        </p:nvGrpSpPr>
        <p:grpSpPr>
          <a:xfrm>
            <a:off x="457834" y="6708830"/>
            <a:ext cx="6612890" cy="817244"/>
            <a:chOff x="457834" y="6708830"/>
            <a:chExt cx="6612890" cy="817244"/>
          </a:xfrm>
        </p:grpSpPr>
        <p:sp>
          <p:nvSpPr>
            <p:cNvPr id="17" name="object 17"/>
            <p:cNvSpPr/>
            <p:nvPr/>
          </p:nvSpPr>
          <p:spPr>
            <a:xfrm>
              <a:off x="457834" y="6714949"/>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18" name="object 18"/>
            <p:cNvSpPr/>
            <p:nvPr/>
          </p:nvSpPr>
          <p:spPr>
            <a:xfrm>
              <a:off x="457834" y="7116302"/>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19" name="object 19"/>
            <p:cNvSpPr/>
            <p:nvPr/>
          </p:nvSpPr>
          <p:spPr>
            <a:xfrm>
              <a:off x="457834" y="7317310"/>
              <a:ext cx="3167380" cy="200660"/>
            </a:xfrm>
            <a:custGeom>
              <a:avLst/>
              <a:gdLst/>
              <a:ahLst/>
              <a:cxnLst/>
              <a:rect l="l" t="t" r="r" b="b"/>
              <a:pathLst>
                <a:path w="3167379" h="200659">
                  <a:moveTo>
                    <a:pt x="0" y="0"/>
                  </a:moveTo>
                  <a:lnTo>
                    <a:pt x="3167380" y="0"/>
                  </a:lnTo>
                </a:path>
                <a:path w="3167379" h="200659">
                  <a:moveTo>
                    <a:pt x="0" y="200660"/>
                  </a:moveTo>
                  <a:lnTo>
                    <a:pt x="3167380" y="200660"/>
                  </a:lnTo>
                </a:path>
              </a:pathLst>
            </a:custGeom>
            <a:ln w="12237">
              <a:solidFill>
                <a:srgbClr val="000000"/>
              </a:solidFill>
            </a:ln>
          </p:spPr>
          <p:txBody>
            <a:bodyPr wrap="square" lIns="0" tIns="0" rIns="0" bIns="0" rtlCol="0"/>
            <a:lstStyle/>
            <a:p>
              <a:endParaRPr/>
            </a:p>
          </p:txBody>
        </p:sp>
        <p:sp>
          <p:nvSpPr>
            <p:cNvPr id="20" name="object 20"/>
            <p:cNvSpPr/>
            <p:nvPr/>
          </p:nvSpPr>
          <p:spPr>
            <a:xfrm>
              <a:off x="3902709" y="6716887"/>
              <a:ext cx="3168015" cy="0"/>
            </a:xfrm>
            <a:custGeom>
              <a:avLst/>
              <a:gdLst/>
              <a:ahLst/>
              <a:cxnLst/>
              <a:rect l="l" t="t" r="r" b="b"/>
              <a:pathLst>
                <a:path w="3168015">
                  <a:moveTo>
                    <a:pt x="0" y="0"/>
                  </a:moveTo>
                  <a:lnTo>
                    <a:pt x="3167398" y="0"/>
                  </a:lnTo>
                </a:path>
              </a:pathLst>
            </a:custGeom>
            <a:ln w="12260">
              <a:solidFill>
                <a:srgbClr val="000000"/>
              </a:solidFill>
            </a:ln>
          </p:spPr>
          <p:txBody>
            <a:bodyPr wrap="square" lIns="0" tIns="0" rIns="0" bIns="0" rtlCol="0"/>
            <a:lstStyle/>
            <a:p>
              <a:endParaRPr/>
            </a:p>
          </p:txBody>
        </p:sp>
        <p:sp>
          <p:nvSpPr>
            <p:cNvPr id="21" name="object 21"/>
            <p:cNvSpPr/>
            <p:nvPr/>
          </p:nvSpPr>
          <p:spPr>
            <a:xfrm>
              <a:off x="3902709" y="7118555"/>
              <a:ext cx="3167380" cy="401320"/>
            </a:xfrm>
            <a:custGeom>
              <a:avLst/>
              <a:gdLst/>
              <a:ahLst/>
              <a:cxnLst/>
              <a:rect l="l" t="t" r="r" b="b"/>
              <a:pathLst>
                <a:path w="3167379" h="401320">
                  <a:moveTo>
                    <a:pt x="0" y="0"/>
                  </a:moveTo>
                  <a:lnTo>
                    <a:pt x="3167380" y="0"/>
                  </a:lnTo>
                </a:path>
                <a:path w="3167379" h="401320">
                  <a:moveTo>
                    <a:pt x="0" y="200660"/>
                  </a:moveTo>
                  <a:lnTo>
                    <a:pt x="3167380" y="200660"/>
                  </a:lnTo>
                </a:path>
                <a:path w="3167379" h="401320">
                  <a:moveTo>
                    <a:pt x="0" y="401320"/>
                  </a:moveTo>
                  <a:lnTo>
                    <a:pt x="3167380" y="401320"/>
                  </a:lnTo>
                </a:path>
              </a:pathLst>
            </a:custGeom>
            <a:ln w="12237">
              <a:solidFill>
                <a:srgbClr val="000000"/>
              </a:solidFill>
            </a:ln>
          </p:spPr>
          <p:txBody>
            <a:bodyPr wrap="square" lIns="0" tIns="0" rIns="0" bIns="0" rtlCol="0"/>
            <a:lstStyle/>
            <a:p>
              <a:endParaRPr/>
            </a:p>
          </p:txBody>
        </p:sp>
      </p:grpSp>
      <p:sp>
        <p:nvSpPr>
          <p:cNvPr id="22" name="object 22"/>
          <p:cNvSpPr txBox="1"/>
          <p:nvPr/>
        </p:nvSpPr>
        <p:spPr>
          <a:xfrm>
            <a:off x="4747514" y="7759700"/>
            <a:ext cx="1525270" cy="260350"/>
          </a:xfrm>
          <a:prstGeom prst="rect">
            <a:avLst/>
          </a:prstGeom>
        </p:spPr>
        <p:txBody>
          <a:bodyPr vert="horz" wrap="square" lIns="0" tIns="11430" rIns="0" bIns="0" rtlCol="0">
            <a:spAutoFit/>
          </a:bodyPr>
          <a:lstStyle/>
          <a:p>
            <a:pPr marL="12700">
              <a:lnSpc>
                <a:spcPct val="100000"/>
              </a:lnSpc>
              <a:spcBef>
                <a:spcPts val="90"/>
              </a:spcBef>
            </a:pPr>
            <a:r>
              <a:rPr sz="1550" spc="-15" dirty="0">
                <a:latin typeface="Verdana"/>
                <a:cs typeface="Verdana"/>
              </a:rPr>
              <a:t>A</a:t>
            </a:r>
            <a:r>
              <a:rPr sz="1550" spc="-5" dirty="0">
                <a:latin typeface="Verdana"/>
                <a:cs typeface="Verdana"/>
              </a:rPr>
              <a:t>utoe</a:t>
            </a:r>
            <a:r>
              <a:rPr sz="1550" dirty="0">
                <a:latin typeface="Verdana"/>
                <a:cs typeface="Verdana"/>
              </a:rPr>
              <a:t>v</a:t>
            </a:r>
            <a:r>
              <a:rPr sz="1550" spc="-35" dirty="0">
                <a:latin typeface="Verdana"/>
                <a:cs typeface="Verdana"/>
              </a:rPr>
              <a:t>alu</a:t>
            </a:r>
            <a:r>
              <a:rPr sz="1550" spc="30" dirty="0">
                <a:latin typeface="Verdana"/>
                <a:cs typeface="Verdana"/>
              </a:rPr>
              <a:t>ac</a:t>
            </a:r>
            <a:r>
              <a:rPr sz="1550" spc="-5" dirty="0">
                <a:latin typeface="Verdana"/>
                <a:cs typeface="Verdana"/>
              </a:rPr>
              <a:t>i</a:t>
            </a:r>
            <a:r>
              <a:rPr sz="1550" spc="-25" dirty="0">
                <a:latin typeface="Verdana"/>
                <a:cs typeface="Verdana"/>
              </a:rPr>
              <a:t>ó</a:t>
            </a:r>
            <a:r>
              <a:rPr sz="1550" spc="20" dirty="0">
                <a:latin typeface="Verdana"/>
                <a:cs typeface="Verdana"/>
              </a:rPr>
              <a:t>n</a:t>
            </a:r>
            <a:endParaRPr sz="1550">
              <a:latin typeface="Verdana"/>
              <a:cs typeface="Verdana"/>
            </a:endParaRPr>
          </a:p>
        </p:txBody>
      </p:sp>
      <p:sp>
        <p:nvSpPr>
          <p:cNvPr id="23" name="object 23"/>
          <p:cNvSpPr txBox="1"/>
          <p:nvPr/>
        </p:nvSpPr>
        <p:spPr>
          <a:xfrm>
            <a:off x="3806825" y="8075548"/>
            <a:ext cx="3312160" cy="1489075"/>
          </a:xfrm>
          <a:prstGeom prst="rect">
            <a:avLst/>
          </a:prstGeom>
        </p:spPr>
        <p:txBody>
          <a:bodyPr vert="horz" wrap="square" lIns="0" tIns="12700" rIns="0" bIns="0" rtlCol="0">
            <a:spAutoFit/>
          </a:bodyPr>
          <a:lstStyle/>
          <a:p>
            <a:pPr marL="12700">
              <a:lnSpc>
                <a:spcPct val="100000"/>
              </a:lnSpc>
              <a:spcBef>
                <a:spcPts val="100"/>
              </a:spcBef>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8825"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297554"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p:txBody>
      </p:sp>
      <p:graphicFrame>
        <p:nvGraphicFramePr>
          <p:cNvPr id="24" name="object 24"/>
          <p:cNvGraphicFramePr>
            <a:graphicFrameLocks noGrp="1"/>
          </p:cNvGraphicFramePr>
          <p:nvPr/>
        </p:nvGraphicFramePr>
        <p:xfrm>
          <a:off x="376567" y="2066544"/>
          <a:ext cx="3356609" cy="4115559"/>
        </p:xfrm>
        <a:graphic>
          <a:graphicData uri="http://schemas.openxmlformats.org/drawingml/2006/table">
            <a:tbl>
              <a:tblPr firstRow="1" bandRow="1">
                <a:tableStyleId>{2D5ABB26-0587-4C30-8999-92F81FD0307C}</a:tableStyleId>
              </a:tblPr>
              <a:tblGrid>
                <a:gridCol w="1155700">
                  <a:extLst>
                    <a:ext uri="{9D8B030D-6E8A-4147-A177-3AD203B41FA5}">
                      <a16:colId xmlns:a16="http://schemas.microsoft.com/office/drawing/2014/main" val="20000"/>
                    </a:ext>
                  </a:extLst>
                </a:gridCol>
                <a:gridCol w="1090930">
                  <a:extLst>
                    <a:ext uri="{9D8B030D-6E8A-4147-A177-3AD203B41FA5}">
                      <a16:colId xmlns:a16="http://schemas.microsoft.com/office/drawing/2014/main" val="20001"/>
                    </a:ext>
                  </a:extLst>
                </a:gridCol>
                <a:gridCol w="116839">
                  <a:extLst>
                    <a:ext uri="{9D8B030D-6E8A-4147-A177-3AD203B41FA5}">
                      <a16:colId xmlns:a16="http://schemas.microsoft.com/office/drawing/2014/main" val="20002"/>
                    </a:ext>
                  </a:extLst>
                </a:gridCol>
                <a:gridCol w="481330">
                  <a:extLst>
                    <a:ext uri="{9D8B030D-6E8A-4147-A177-3AD203B41FA5}">
                      <a16:colId xmlns:a16="http://schemas.microsoft.com/office/drawing/2014/main" val="20003"/>
                    </a:ext>
                  </a:extLst>
                </a:gridCol>
                <a:gridCol w="511810">
                  <a:extLst>
                    <a:ext uri="{9D8B030D-6E8A-4147-A177-3AD203B41FA5}">
                      <a16:colId xmlns:a16="http://schemas.microsoft.com/office/drawing/2014/main" val="20004"/>
                    </a:ext>
                  </a:extLst>
                </a:gridCol>
              </a:tblGrid>
              <a:tr h="274320">
                <a:tc gridSpan="3">
                  <a:txBody>
                    <a:bodyPr/>
                    <a:lstStyle/>
                    <a:p>
                      <a:pPr marL="91440">
                        <a:lnSpc>
                          <a:spcPct val="100000"/>
                        </a:lnSpc>
                        <a:spcBef>
                          <a:spcPts val="244"/>
                        </a:spcBef>
                      </a:pPr>
                      <a:r>
                        <a:rPr sz="1200" b="1" spc="-160" dirty="0">
                          <a:latin typeface="Arial"/>
                          <a:cs typeface="Arial"/>
                        </a:rPr>
                        <a:t>En </a:t>
                      </a:r>
                      <a:r>
                        <a:rPr sz="1200" b="1" spc="-50" dirty="0">
                          <a:latin typeface="Arial"/>
                          <a:cs typeface="Arial"/>
                        </a:rPr>
                        <a:t>relación </a:t>
                      </a:r>
                      <a:r>
                        <a:rPr sz="1200" b="1" spc="-5" dirty="0">
                          <a:latin typeface="Arial"/>
                          <a:cs typeface="Arial"/>
                        </a:rPr>
                        <a:t>a </a:t>
                      </a:r>
                      <a:r>
                        <a:rPr sz="1200" b="1" spc="-90" dirty="0">
                          <a:latin typeface="Arial"/>
                          <a:cs typeface="Arial"/>
                        </a:rPr>
                        <a:t>lo</a:t>
                      </a:r>
                      <a:r>
                        <a:rPr sz="1200" b="1" spc="135" dirty="0">
                          <a:latin typeface="Arial"/>
                          <a:cs typeface="Arial"/>
                        </a:rPr>
                        <a:t> </a:t>
                      </a:r>
                      <a:r>
                        <a:rPr sz="1200" b="1" spc="-60" dirty="0">
                          <a:latin typeface="Arial"/>
                          <a:cs typeface="Arial"/>
                        </a:rPr>
                        <a:t>planeado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hMerge="1">
                  <a:txBody>
                    <a:bodyPr/>
                    <a:lstStyle/>
                    <a:p>
                      <a:endParaRPr/>
                    </a:p>
                  </a:txBody>
                  <a:tcPr marL="0" marR="0" marT="0" marB="0"/>
                </a:tc>
                <a:tc hMerge="1">
                  <a:txBody>
                    <a:bodyPr/>
                    <a:lstStyle/>
                    <a:p>
                      <a:endParaRPr/>
                    </a:p>
                  </a:txBody>
                  <a:tcPr marL="0" marR="0" marT="0" marB="0"/>
                </a:tc>
                <a:tc>
                  <a:txBody>
                    <a:bodyPr/>
                    <a:lstStyle/>
                    <a:p>
                      <a:pPr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68275">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gridSpan="3">
                  <a:txBody>
                    <a:bodyPr/>
                    <a:lstStyle/>
                    <a:p>
                      <a:pPr marL="91440" marR="314325">
                        <a:lnSpc>
                          <a:spcPct val="100000"/>
                        </a:lnSpc>
                        <a:spcBef>
                          <a:spcPts val="245"/>
                        </a:spcBef>
                      </a:pPr>
                      <a:r>
                        <a:rPr sz="1200" b="1" spc="-60" dirty="0">
                          <a:latin typeface="Arial"/>
                          <a:cs typeface="Arial"/>
                        </a:rPr>
                        <a:t>Desarrollo </a:t>
                      </a:r>
                      <a:r>
                        <a:rPr sz="1200" b="1" spc="-25" dirty="0">
                          <a:latin typeface="Arial"/>
                          <a:cs typeface="Arial"/>
                        </a:rPr>
                        <a:t>de </a:t>
                      </a:r>
                      <a:r>
                        <a:rPr sz="1200" b="1" spc="-35" dirty="0">
                          <a:latin typeface="Arial"/>
                          <a:cs typeface="Arial"/>
                        </a:rPr>
                        <a:t>actividades </a:t>
                      </a:r>
                      <a:r>
                        <a:rPr sz="1200" b="1" spc="-55" dirty="0">
                          <a:latin typeface="Arial"/>
                          <a:cs typeface="Arial"/>
                        </a:rPr>
                        <a:t>en  </a:t>
                      </a:r>
                      <a:r>
                        <a:rPr sz="1200" b="1" spc="-45" dirty="0">
                          <a:latin typeface="Arial"/>
                          <a:cs typeface="Arial"/>
                        </a:rPr>
                        <a:t>tiempo </a:t>
                      </a:r>
                      <a:r>
                        <a:rPr sz="1200" b="1" spc="-20" dirty="0">
                          <a:latin typeface="Arial"/>
                          <a:cs typeface="Arial"/>
                        </a:rPr>
                        <a:t>y</a:t>
                      </a:r>
                      <a:r>
                        <a:rPr sz="1200" b="1" spc="105" dirty="0">
                          <a:latin typeface="Arial"/>
                          <a:cs typeface="Arial"/>
                        </a:rPr>
                        <a:t> </a:t>
                      </a:r>
                      <a:r>
                        <a:rPr sz="1200" b="1" spc="-5" dirty="0">
                          <a:latin typeface="Arial"/>
                          <a:cs typeface="Arial"/>
                        </a:rPr>
                        <a:t>forma.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341883">
                <a:tc gridSpan="3">
                  <a:txBody>
                    <a:bodyPr/>
                    <a:lstStyle/>
                    <a:p>
                      <a:pPr marL="91440">
                        <a:lnSpc>
                          <a:spcPct val="100000"/>
                        </a:lnSpc>
                        <a:spcBef>
                          <a:spcPts val="245"/>
                        </a:spcBef>
                      </a:pPr>
                      <a:r>
                        <a:rPr sz="1200" b="1" spc="-25" dirty="0">
                          <a:latin typeface="Arial"/>
                          <a:cs typeface="Arial"/>
                        </a:rPr>
                        <a:t>Se </a:t>
                      </a:r>
                      <a:r>
                        <a:rPr sz="1200" b="1" spc="-50" dirty="0">
                          <a:latin typeface="Arial"/>
                          <a:cs typeface="Arial"/>
                        </a:rPr>
                        <a:t>llevó </a:t>
                      </a:r>
                      <a:r>
                        <a:rPr sz="1200" b="1" spc="-5" dirty="0">
                          <a:latin typeface="Arial"/>
                          <a:cs typeface="Arial"/>
                        </a:rPr>
                        <a:t>a </a:t>
                      </a:r>
                      <a:r>
                        <a:rPr sz="1200" b="1" spc="-50" dirty="0">
                          <a:latin typeface="Arial"/>
                          <a:cs typeface="Arial"/>
                        </a:rPr>
                        <a:t>cabo </a:t>
                      </a:r>
                      <a:r>
                        <a:rPr sz="1200" b="1" spc="-90" dirty="0">
                          <a:latin typeface="Arial"/>
                          <a:cs typeface="Arial"/>
                        </a:rPr>
                        <a:t>lo</a:t>
                      </a:r>
                      <a:r>
                        <a:rPr sz="1200" b="1" spc="30" dirty="0">
                          <a:latin typeface="Arial"/>
                          <a:cs typeface="Arial"/>
                        </a:rPr>
                        <a:t> </a:t>
                      </a:r>
                      <a:r>
                        <a:rPr sz="1200" b="1" spc="-65" dirty="0">
                          <a:latin typeface="Arial"/>
                          <a:cs typeface="Arial"/>
                        </a:rPr>
                        <a:t>planeado.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41883">
                <a:tc gridSpan="3">
                  <a:txBody>
                    <a:bodyPr/>
                    <a:lstStyle/>
                    <a:p>
                      <a:pPr marL="91440">
                        <a:lnSpc>
                          <a:spcPct val="100000"/>
                        </a:lnSpc>
                        <a:spcBef>
                          <a:spcPts val="245"/>
                        </a:spcBef>
                      </a:pPr>
                      <a:r>
                        <a:rPr sz="1200" b="1" spc="-160" dirty="0">
                          <a:latin typeface="Arial"/>
                          <a:cs typeface="Arial"/>
                        </a:rPr>
                        <a:t>El </a:t>
                      </a:r>
                      <a:r>
                        <a:rPr sz="1200" b="1" spc="-25" dirty="0">
                          <a:latin typeface="Arial"/>
                          <a:cs typeface="Arial"/>
                        </a:rPr>
                        <a:t>material </a:t>
                      </a:r>
                      <a:r>
                        <a:rPr sz="1200" b="1" spc="65" dirty="0">
                          <a:latin typeface="Arial"/>
                          <a:cs typeface="Arial"/>
                        </a:rPr>
                        <a:t>fue</a:t>
                      </a:r>
                      <a:r>
                        <a:rPr sz="1200" b="1" spc="95" dirty="0">
                          <a:latin typeface="Arial"/>
                          <a:cs typeface="Arial"/>
                        </a:rPr>
                        <a:t> </a:t>
                      </a:r>
                      <a:r>
                        <a:rPr sz="1200" b="1" spc="-45" dirty="0">
                          <a:latin typeface="Arial"/>
                          <a:cs typeface="Arial"/>
                        </a:rPr>
                        <a:t>adecuado.</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20">
                <a:tc gridSpan="5">
                  <a:txBody>
                    <a:bodyPr/>
                    <a:lstStyle/>
                    <a:p>
                      <a:pPr marL="635000">
                        <a:lnSpc>
                          <a:spcPct val="100000"/>
                        </a:lnSpc>
                        <a:spcBef>
                          <a:spcPts val="245"/>
                        </a:spcBef>
                      </a:pPr>
                      <a:r>
                        <a:rPr sz="1200" b="1" spc="-150" dirty="0">
                          <a:latin typeface="Arial"/>
                          <a:cs typeface="Arial"/>
                        </a:rPr>
                        <a:t>La </a:t>
                      </a:r>
                      <a:r>
                        <a:rPr sz="1200" b="1" spc="-60" dirty="0">
                          <a:latin typeface="Arial"/>
                          <a:cs typeface="Arial"/>
                        </a:rPr>
                        <a:t>organización del </a:t>
                      </a:r>
                      <a:r>
                        <a:rPr sz="1200" b="1" spc="-35" dirty="0">
                          <a:latin typeface="Arial"/>
                          <a:cs typeface="Arial"/>
                        </a:rPr>
                        <a:t>grupo</a:t>
                      </a:r>
                      <a:r>
                        <a:rPr sz="1200" b="1" spc="-114" dirty="0">
                          <a:latin typeface="Arial"/>
                          <a:cs typeface="Arial"/>
                        </a:rPr>
                        <a:t> </a:t>
                      </a:r>
                      <a:r>
                        <a:rPr sz="1200" b="1" spc="30" dirty="0">
                          <a:latin typeface="Arial"/>
                          <a:cs typeface="Arial"/>
                        </a:rPr>
                        <a:t>fue:</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341884">
                <a:tc>
                  <a:txBody>
                    <a:bodyPr/>
                    <a:lstStyle/>
                    <a:p>
                      <a:pPr marL="91440">
                        <a:lnSpc>
                          <a:spcPct val="100000"/>
                        </a:lnSpc>
                        <a:spcBef>
                          <a:spcPts val="245"/>
                        </a:spcBef>
                        <a:tabLst>
                          <a:tab pos="771525" algn="l"/>
                        </a:tabLst>
                      </a:pPr>
                      <a:r>
                        <a:rPr sz="1200" b="1" spc="-70" dirty="0">
                          <a:latin typeface="Arial"/>
                          <a:cs typeface="Arial"/>
                        </a:rPr>
                        <a:t>Grupal</a:t>
                      </a:r>
                      <a:r>
                        <a:rPr sz="1200" b="1" spc="2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45"/>
                        </a:spcBef>
                        <a:tabLst>
                          <a:tab pos="860425" algn="l"/>
                        </a:tabLst>
                      </a:pPr>
                      <a:r>
                        <a:rPr sz="1200" b="1" spc="-90" dirty="0">
                          <a:latin typeface="Arial"/>
                          <a:cs typeface="Arial"/>
                        </a:rPr>
                        <a:t>Equipos</a:t>
                      </a:r>
                      <a:r>
                        <a:rPr sz="1200" b="1" spc="65"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gridSpan="3">
                  <a:txBody>
                    <a:bodyPr/>
                    <a:lstStyle/>
                    <a:p>
                      <a:pPr marL="92075">
                        <a:lnSpc>
                          <a:spcPct val="100000"/>
                        </a:lnSpc>
                        <a:spcBef>
                          <a:spcPts val="245"/>
                        </a:spcBef>
                        <a:tabLst>
                          <a:tab pos="956944" algn="l"/>
                        </a:tabLst>
                      </a:pPr>
                      <a:r>
                        <a:rPr sz="1200" b="1" spc="-70" dirty="0">
                          <a:latin typeface="Arial"/>
                          <a:cs typeface="Arial"/>
                        </a:rPr>
                        <a:t>Individual</a:t>
                      </a:r>
                      <a:r>
                        <a:rPr sz="1200" b="1" spc="1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5"/>
                  </a:ext>
                </a:extLst>
              </a:tr>
              <a:tr h="274319">
                <a:tc gridSpan="5">
                  <a:txBody>
                    <a:bodyPr/>
                    <a:lstStyle/>
                    <a:p>
                      <a:pPr marL="680720">
                        <a:lnSpc>
                          <a:spcPct val="100000"/>
                        </a:lnSpc>
                        <a:spcBef>
                          <a:spcPts val="245"/>
                        </a:spcBef>
                      </a:pPr>
                      <a:r>
                        <a:rPr sz="1200" b="1" spc="-40" dirty="0">
                          <a:latin typeface="Arial"/>
                          <a:cs typeface="Arial"/>
                        </a:rPr>
                        <a:t>Manifestaciones </a:t>
                      </a:r>
                      <a:r>
                        <a:rPr sz="1200" b="1" spc="-25" dirty="0">
                          <a:latin typeface="Arial"/>
                          <a:cs typeface="Arial"/>
                        </a:rPr>
                        <a:t>de </a:t>
                      </a:r>
                      <a:r>
                        <a:rPr sz="1200" b="1" spc="-85" dirty="0">
                          <a:latin typeface="Arial"/>
                          <a:cs typeface="Arial"/>
                        </a:rPr>
                        <a:t>los</a:t>
                      </a:r>
                      <a:r>
                        <a:rPr sz="1200" b="1" spc="145" dirty="0">
                          <a:latin typeface="Arial"/>
                          <a:cs typeface="Arial"/>
                        </a:rPr>
                        <a:t> </a:t>
                      </a:r>
                      <a:r>
                        <a:rPr sz="1200" b="1" spc="-100" dirty="0">
                          <a:latin typeface="Arial"/>
                          <a:cs typeface="Arial"/>
                        </a:rPr>
                        <a:t>niños: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4E6F6"/>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457200">
                <a:tc gridSpan="5">
                  <a:txBody>
                    <a:bodyPr/>
                    <a:lstStyle/>
                    <a:p>
                      <a:pPr marL="91440" marR="383540">
                        <a:lnSpc>
                          <a:spcPct val="100000"/>
                        </a:lnSpc>
                        <a:spcBef>
                          <a:spcPts val="245"/>
                        </a:spcBef>
                        <a:tabLst>
                          <a:tab pos="2558415" algn="l"/>
                          <a:tab pos="2908935" algn="l"/>
                        </a:tabLst>
                      </a:pPr>
                      <a:r>
                        <a:rPr sz="1200" b="1" spc="5" dirty="0">
                          <a:latin typeface="Arial"/>
                          <a:cs typeface="Arial"/>
                        </a:rPr>
                        <a:t>¿</a:t>
                      </a:r>
                      <a:r>
                        <a:rPr sz="1200" b="1" dirty="0">
                          <a:latin typeface="Arial"/>
                          <a:cs typeface="Arial"/>
                        </a:rPr>
                        <a:t>Se</a:t>
                      </a:r>
                      <a:r>
                        <a:rPr sz="1200" b="1" spc="20" dirty="0">
                          <a:latin typeface="Arial"/>
                          <a:cs typeface="Arial"/>
                        </a:rPr>
                        <a:t> </a:t>
                      </a:r>
                      <a:r>
                        <a:rPr sz="1200" b="1" spc="5" dirty="0">
                          <a:latin typeface="Arial"/>
                          <a:cs typeface="Arial"/>
                        </a:rPr>
                        <a:t>i</a:t>
                      </a:r>
                      <a:r>
                        <a:rPr sz="1200" b="1" dirty="0">
                          <a:latin typeface="Arial"/>
                          <a:cs typeface="Arial"/>
                        </a:rPr>
                        <a:t>nv</a:t>
                      </a:r>
                      <a:r>
                        <a:rPr sz="1200" b="1" spc="-10" dirty="0">
                          <a:latin typeface="Arial"/>
                          <a:cs typeface="Arial"/>
                        </a:rPr>
                        <a:t>o</a:t>
                      </a:r>
                      <a:r>
                        <a:rPr sz="1200" b="1" dirty="0">
                          <a:latin typeface="Arial"/>
                          <a:cs typeface="Arial"/>
                        </a:rPr>
                        <a:t>l</a:t>
                      </a:r>
                      <a:r>
                        <a:rPr sz="1200" b="1" spc="-15" dirty="0">
                          <a:latin typeface="Arial"/>
                          <a:cs typeface="Arial"/>
                        </a:rPr>
                        <a:t>u</a:t>
                      </a:r>
                      <a:r>
                        <a:rPr sz="1200" b="1" dirty="0">
                          <a:latin typeface="Arial"/>
                          <a:cs typeface="Arial"/>
                        </a:rPr>
                        <a:t>crar</a:t>
                      </a:r>
                      <a:r>
                        <a:rPr sz="1200" b="1" spc="-10" dirty="0">
                          <a:latin typeface="Arial"/>
                          <a:cs typeface="Arial"/>
                        </a:rPr>
                        <a:t>o</a:t>
                      </a:r>
                      <a:r>
                        <a:rPr sz="1200" b="1" dirty="0">
                          <a:latin typeface="Arial"/>
                          <a:cs typeface="Arial"/>
                        </a:rPr>
                        <a:t>n?</a:t>
                      </a:r>
                      <a:r>
                        <a:rPr sz="1200" b="1" spc="20" dirty="0">
                          <a:latin typeface="Arial"/>
                          <a:cs typeface="Arial"/>
                        </a:rPr>
                        <a:t> </a:t>
                      </a:r>
                      <a:r>
                        <a:rPr sz="1200" b="1" spc="-135" dirty="0">
                          <a:latin typeface="Arial"/>
                          <a:cs typeface="Arial"/>
                        </a:rPr>
                        <a:t>T</a:t>
                      </a:r>
                      <a:r>
                        <a:rPr sz="1200" b="1" spc="-10" dirty="0">
                          <a:latin typeface="Arial"/>
                          <a:cs typeface="Arial"/>
                        </a:rPr>
                        <a:t>o</a:t>
                      </a:r>
                      <a:r>
                        <a:rPr sz="1200" b="1" dirty="0">
                          <a:latin typeface="Arial"/>
                          <a:cs typeface="Arial"/>
                        </a:rPr>
                        <a:t>d</a:t>
                      </a:r>
                      <a:r>
                        <a:rPr sz="1200" b="1" spc="-15" dirty="0">
                          <a:latin typeface="Arial"/>
                          <a:cs typeface="Arial"/>
                        </a:rPr>
                        <a:t>o</a:t>
                      </a:r>
                      <a:r>
                        <a:rPr sz="1200" b="1" dirty="0">
                          <a:latin typeface="Arial"/>
                          <a:cs typeface="Arial"/>
                        </a:rPr>
                        <a:t>s</a:t>
                      </a:r>
                      <a:r>
                        <a:rPr sz="1200" b="1" spc="60" dirty="0">
                          <a:latin typeface="Arial"/>
                          <a:cs typeface="Arial"/>
                        </a:rPr>
                        <a:t> </a:t>
                      </a:r>
                      <a:r>
                        <a:rPr sz="1200" b="1" dirty="0">
                          <a:latin typeface="Arial"/>
                          <a:cs typeface="Arial"/>
                        </a:rPr>
                        <a:t>( </a:t>
                      </a:r>
                      <a:r>
                        <a:rPr sz="1200" b="1" spc="55" dirty="0">
                          <a:latin typeface="Arial"/>
                          <a:cs typeface="Arial"/>
                        </a:rPr>
                        <a:t> </a:t>
                      </a:r>
                      <a:r>
                        <a:rPr sz="1200" b="1" dirty="0">
                          <a:latin typeface="Arial"/>
                          <a:cs typeface="Arial"/>
                        </a:rPr>
                        <a:t>) </a:t>
                      </a:r>
                      <a:r>
                        <a:rPr sz="1200" b="1" spc="50" dirty="0">
                          <a:latin typeface="Arial"/>
                          <a:cs typeface="Arial"/>
                        </a:rPr>
                        <a:t> </a:t>
                      </a:r>
                      <a:r>
                        <a:rPr sz="1200" b="1" spc="5" dirty="0">
                          <a:latin typeface="Arial"/>
                          <a:cs typeface="Arial"/>
                        </a:rPr>
                        <a:t>A</a:t>
                      </a:r>
                      <a:r>
                        <a:rPr sz="1200" b="1" dirty="0">
                          <a:latin typeface="Arial"/>
                          <a:cs typeface="Arial"/>
                        </a:rPr>
                        <a:t>lg</a:t>
                      </a:r>
                      <a:r>
                        <a:rPr sz="1200" b="1" spc="-10" dirty="0">
                          <a:latin typeface="Arial"/>
                          <a:cs typeface="Arial"/>
                        </a:rPr>
                        <a:t>u</a:t>
                      </a:r>
                      <a:r>
                        <a:rPr sz="1200" b="1" dirty="0">
                          <a:latin typeface="Arial"/>
                          <a:cs typeface="Arial"/>
                        </a:rPr>
                        <a:t>n</a:t>
                      </a:r>
                      <a:r>
                        <a:rPr sz="1200" b="1" spc="-10" dirty="0">
                          <a:latin typeface="Arial"/>
                          <a:cs typeface="Arial"/>
                        </a:rPr>
                        <a:t>o</a:t>
                      </a:r>
                      <a:r>
                        <a:rPr sz="1200" b="1" dirty="0">
                          <a:latin typeface="Arial"/>
                          <a:cs typeface="Arial"/>
                        </a:rPr>
                        <a:t>s</a:t>
                      </a:r>
                      <a:r>
                        <a:rPr sz="1200" b="1" spc="40" dirty="0">
                          <a:latin typeface="Arial"/>
                          <a:cs typeface="Arial"/>
                        </a:rPr>
                        <a:t> </a:t>
                      </a:r>
                      <a:r>
                        <a:rPr sz="1200" b="1" dirty="0">
                          <a:latin typeface="Arial"/>
                          <a:cs typeface="Arial"/>
                        </a:rPr>
                        <a:t>(	)  </a:t>
                      </a:r>
                      <a:r>
                        <a:rPr sz="1200" b="1" spc="-95" dirty="0">
                          <a:latin typeface="Arial"/>
                          <a:cs typeface="Arial"/>
                        </a:rPr>
                        <a:t>Poca  </a:t>
                      </a:r>
                      <a:r>
                        <a:rPr sz="1200" b="1" spc="-50" dirty="0">
                          <a:latin typeface="Arial"/>
                          <a:cs typeface="Arial"/>
                        </a:rPr>
                        <a:t>motivación </a:t>
                      </a:r>
                      <a:r>
                        <a:rPr sz="1200" b="1" spc="30" dirty="0">
                          <a:latin typeface="Arial"/>
                          <a:cs typeface="Arial"/>
                        </a:rPr>
                        <a:t>(  </a:t>
                      </a:r>
                      <a:r>
                        <a:rPr sz="1200" b="1" spc="35" dirty="0">
                          <a:latin typeface="Arial"/>
                          <a:cs typeface="Arial"/>
                        </a:rPr>
                        <a:t>)</a:t>
                      </a:r>
                      <a:r>
                        <a:rPr sz="1200" b="1" spc="370" dirty="0">
                          <a:latin typeface="Arial"/>
                          <a:cs typeface="Arial"/>
                        </a:rPr>
                        <a:t> </a:t>
                      </a:r>
                      <a:r>
                        <a:rPr sz="1200" b="1" spc="-40" dirty="0">
                          <a:latin typeface="Arial"/>
                          <a:cs typeface="Arial"/>
                        </a:rPr>
                        <a:t>descontrol </a:t>
                      </a:r>
                      <a:r>
                        <a:rPr sz="1200" b="1" spc="1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r h="457200">
                <a:tc gridSpan="5">
                  <a:txBody>
                    <a:bodyPr/>
                    <a:lstStyle/>
                    <a:p>
                      <a:pPr marL="91440" marR="789940">
                        <a:lnSpc>
                          <a:spcPct val="100000"/>
                        </a:lnSpc>
                        <a:spcBef>
                          <a:spcPts val="245"/>
                        </a:spcBef>
                        <a:tabLst>
                          <a:tab pos="1609725" algn="l"/>
                          <a:tab pos="2294890" algn="l"/>
                        </a:tabLst>
                      </a:pPr>
                      <a:r>
                        <a:rPr sz="1200" b="1" spc="-55" dirty="0">
                          <a:latin typeface="Arial"/>
                          <a:cs typeface="Arial"/>
                        </a:rPr>
                        <a:t>¿Se </a:t>
                      </a:r>
                      <a:r>
                        <a:rPr sz="1200" b="1" spc="-25" dirty="0">
                          <a:latin typeface="Arial"/>
                          <a:cs typeface="Arial"/>
                        </a:rPr>
                        <a:t>interesaron </a:t>
                      </a:r>
                      <a:r>
                        <a:rPr sz="1200" b="1" spc="-55" dirty="0">
                          <a:latin typeface="Arial"/>
                          <a:cs typeface="Arial"/>
                        </a:rPr>
                        <a:t>en </a:t>
                      </a:r>
                      <a:r>
                        <a:rPr sz="1200" b="1" spc="-65" dirty="0">
                          <a:latin typeface="Arial"/>
                          <a:cs typeface="Arial"/>
                        </a:rPr>
                        <a:t>las </a:t>
                      </a:r>
                      <a:r>
                        <a:rPr sz="1200" b="1" spc="-40" dirty="0">
                          <a:latin typeface="Arial"/>
                          <a:cs typeface="Arial"/>
                        </a:rPr>
                        <a:t>actividades?  </a:t>
                      </a:r>
                      <a:r>
                        <a:rPr sz="1200" b="1" spc="-80" dirty="0">
                          <a:latin typeface="Arial"/>
                          <a:cs typeface="Arial"/>
                        </a:rPr>
                        <a:t>Todos  </a:t>
                      </a:r>
                      <a:r>
                        <a:rPr sz="1200" b="1" spc="30" dirty="0">
                          <a:latin typeface="Arial"/>
                          <a:cs typeface="Arial"/>
                        </a:rPr>
                        <a:t>(  </a:t>
                      </a:r>
                      <a:r>
                        <a:rPr sz="1200" b="1" spc="35" dirty="0">
                          <a:latin typeface="Arial"/>
                          <a:cs typeface="Arial"/>
                        </a:rPr>
                        <a:t>)</a:t>
                      </a:r>
                      <a:r>
                        <a:rPr sz="1200" b="1" spc="295" dirty="0">
                          <a:latin typeface="Arial"/>
                          <a:cs typeface="Arial"/>
                        </a:rPr>
                        <a:t> </a:t>
                      </a:r>
                      <a:r>
                        <a:rPr sz="1200" b="1" spc="-100" dirty="0">
                          <a:latin typeface="Arial"/>
                          <a:cs typeface="Arial"/>
                        </a:rPr>
                        <a:t>Algunos</a:t>
                      </a:r>
                      <a:r>
                        <a:rPr sz="1200" b="1" spc="45" dirty="0">
                          <a:latin typeface="Arial"/>
                          <a:cs typeface="Arial"/>
                        </a:rPr>
                        <a:t> </a:t>
                      </a:r>
                      <a:r>
                        <a:rPr sz="1200" b="1" spc="30" dirty="0">
                          <a:latin typeface="Arial"/>
                          <a:cs typeface="Arial"/>
                        </a:rPr>
                        <a:t>(	</a:t>
                      </a:r>
                      <a:r>
                        <a:rPr sz="1200" b="1" spc="35" dirty="0">
                          <a:latin typeface="Arial"/>
                          <a:cs typeface="Arial"/>
                        </a:rPr>
                        <a:t>) </a:t>
                      </a:r>
                      <a:r>
                        <a:rPr sz="1200" b="1" spc="40" dirty="0">
                          <a:latin typeface="Arial"/>
                          <a:cs typeface="Arial"/>
                        </a:rPr>
                        <a:t> </a:t>
                      </a:r>
                      <a:r>
                        <a:rPr sz="1200" b="1" dirty="0">
                          <a:latin typeface="Arial"/>
                          <a:cs typeface="Arial"/>
                        </a:rPr>
                        <a:t>otro</a:t>
                      </a:r>
                      <a:r>
                        <a:rPr sz="1200" b="1" spc="20" dirty="0">
                          <a:latin typeface="Arial"/>
                          <a:cs typeface="Arial"/>
                        </a:rPr>
                        <a:t> </a:t>
                      </a:r>
                      <a:r>
                        <a:rPr sz="1200" b="1" spc="30" dirty="0">
                          <a:latin typeface="Arial"/>
                          <a:cs typeface="Arial"/>
                        </a:rPr>
                        <a:t>(	</a:t>
                      </a:r>
                      <a:r>
                        <a:rPr sz="1200" b="1" spc="35" dirty="0">
                          <a:latin typeface="Arial"/>
                          <a:cs typeface="Arial"/>
                        </a:rPr>
                        <a:t>)</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457200">
                <a:tc gridSpan="5">
                  <a:txBody>
                    <a:bodyPr/>
                    <a:lstStyle/>
                    <a:p>
                      <a:pPr marL="91440" marR="478155">
                        <a:lnSpc>
                          <a:spcPct val="100000"/>
                        </a:lnSpc>
                        <a:spcBef>
                          <a:spcPts val="245"/>
                        </a:spcBef>
                        <a:tabLst>
                          <a:tab pos="1210310" algn="l"/>
                          <a:tab pos="1999614" algn="l"/>
                          <a:tab pos="2814955" algn="l"/>
                        </a:tabLst>
                      </a:pPr>
                      <a:r>
                        <a:rPr sz="1200" b="1" spc="-35" dirty="0">
                          <a:latin typeface="Arial"/>
                          <a:cs typeface="Arial"/>
                        </a:rPr>
                        <a:t>Su </a:t>
                      </a:r>
                      <a:r>
                        <a:rPr sz="1200" b="1" spc="-15" dirty="0">
                          <a:latin typeface="Arial"/>
                          <a:cs typeface="Arial"/>
                        </a:rPr>
                        <a:t>actitud </a:t>
                      </a:r>
                      <a:r>
                        <a:rPr sz="1200" b="1" spc="-10" dirty="0">
                          <a:latin typeface="Arial"/>
                          <a:cs typeface="Arial"/>
                        </a:rPr>
                        <a:t>ante </a:t>
                      </a:r>
                      <a:r>
                        <a:rPr sz="1200" b="1" spc="-65" dirty="0">
                          <a:latin typeface="Arial"/>
                          <a:cs typeface="Arial"/>
                        </a:rPr>
                        <a:t>las </a:t>
                      </a:r>
                      <a:r>
                        <a:rPr sz="1200" b="1" spc="-40" dirty="0">
                          <a:latin typeface="Arial"/>
                          <a:cs typeface="Arial"/>
                        </a:rPr>
                        <a:t>actividades.  </a:t>
                      </a:r>
                      <a:r>
                        <a:rPr sz="1200" b="1" spc="5" dirty="0">
                          <a:latin typeface="Arial"/>
                          <a:cs typeface="Arial"/>
                        </a:rPr>
                        <a:t>P</a:t>
                      </a:r>
                      <a:r>
                        <a:rPr sz="1200" b="1" dirty="0">
                          <a:latin typeface="Arial"/>
                          <a:cs typeface="Arial"/>
                        </a:rPr>
                        <a:t>ar</a:t>
                      </a:r>
                      <a:r>
                        <a:rPr sz="1200" b="1" spc="5" dirty="0">
                          <a:latin typeface="Arial"/>
                          <a:cs typeface="Arial"/>
                        </a:rPr>
                        <a:t>ti</a:t>
                      </a:r>
                      <a:r>
                        <a:rPr sz="1200" b="1" dirty="0">
                          <a:latin typeface="Arial"/>
                          <a:cs typeface="Arial"/>
                        </a:rPr>
                        <a:t>cipa</a:t>
                      </a:r>
                      <a:r>
                        <a:rPr sz="1200" b="1" spc="5" dirty="0">
                          <a:latin typeface="Arial"/>
                          <a:cs typeface="Arial"/>
                        </a:rPr>
                        <a:t>ti</a:t>
                      </a:r>
                      <a:r>
                        <a:rPr sz="1200" b="1" dirty="0">
                          <a:latin typeface="Arial"/>
                          <a:cs typeface="Arial"/>
                        </a:rPr>
                        <a:t>v</a:t>
                      </a:r>
                      <a:r>
                        <a:rPr sz="1200" b="1" spc="-10" dirty="0">
                          <a:latin typeface="Arial"/>
                          <a:cs typeface="Arial"/>
                        </a:rPr>
                        <a:t>o</a:t>
                      </a:r>
                      <a:r>
                        <a:rPr sz="1200" b="1" spc="-5" dirty="0">
                          <a:latin typeface="Arial"/>
                          <a:cs typeface="Arial"/>
                        </a:rPr>
                        <a:t>s</a:t>
                      </a:r>
                      <a:r>
                        <a:rPr sz="1200" b="1" dirty="0">
                          <a:latin typeface="Arial"/>
                          <a:cs typeface="Arial"/>
                        </a:rPr>
                        <a:t>(	) </a:t>
                      </a:r>
                      <a:r>
                        <a:rPr sz="1200" b="1" spc="50" dirty="0">
                          <a:latin typeface="Arial"/>
                          <a:cs typeface="Arial"/>
                        </a:rPr>
                        <a:t> </a:t>
                      </a:r>
                      <a:r>
                        <a:rPr sz="1200" b="1" spc="-5" dirty="0">
                          <a:latin typeface="Arial"/>
                          <a:cs typeface="Arial"/>
                        </a:rPr>
                        <a:t>B</a:t>
                      </a:r>
                      <a:r>
                        <a:rPr sz="1200" b="1" spc="-10" dirty="0">
                          <a:latin typeface="Arial"/>
                          <a:cs typeface="Arial"/>
                        </a:rPr>
                        <a:t>ue</a:t>
                      </a:r>
                      <a:r>
                        <a:rPr sz="1200" b="1" dirty="0">
                          <a:latin typeface="Arial"/>
                          <a:cs typeface="Arial"/>
                        </a:rPr>
                        <a:t>na</a:t>
                      </a:r>
                      <a:r>
                        <a:rPr sz="1200" b="1" spc="40" dirty="0">
                          <a:latin typeface="Arial"/>
                          <a:cs typeface="Arial"/>
                        </a:rPr>
                        <a:t> </a:t>
                      </a:r>
                      <a:r>
                        <a:rPr sz="1200" b="1" dirty="0">
                          <a:latin typeface="Arial"/>
                          <a:cs typeface="Arial"/>
                        </a:rPr>
                        <a:t>(	) </a:t>
                      </a:r>
                      <a:r>
                        <a:rPr sz="1200" b="1" spc="50" dirty="0">
                          <a:latin typeface="Arial"/>
                          <a:cs typeface="Arial"/>
                        </a:rPr>
                        <a:t> </a:t>
                      </a:r>
                      <a:r>
                        <a:rPr sz="1200" b="1" spc="5" dirty="0">
                          <a:latin typeface="Arial"/>
                          <a:cs typeface="Arial"/>
                        </a:rPr>
                        <a:t>A</a:t>
                      </a:r>
                      <a:r>
                        <a:rPr sz="1200" b="1" dirty="0">
                          <a:latin typeface="Arial"/>
                          <a:cs typeface="Arial"/>
                        </a:rPr>
                        <a:t>pa</a:t>
                      </a:r>
                      <a:r>
                        <a:rPr sz="1200" b="1" spc="5" dirty="0">
                          <a:latin typeface="Arial"/>
                          <a:cs typeface="Arial"/>
                        </a:rPr>
                        <a:t>t</a:t>
                      </a:r>
                      <a:r>
                        <a:rPr sz="1200" b="1" dirty="0">
                          <a:latin typeface="Arial"/>
                          <a:cs typeface="Arial"/>
                        </a:rPr>
                        <a:t>ía</a:t>
                      </a:r>
                      <a:r>
                        <a:rPr sz="1200" b="1" spc="20" dirty="0">
                          <a:latin typeface="Arial"/>
                          <a:cs typeface="Arial"/>
                        </a:rPr>
                        <a:t> </a:t>
                      </a:r>
                      <a:r>
                        <a:rPr sz="1200" b="1" dirty="0">
                          <a:latin typeface="Arial"/>
                          <a:cs typeface="Arial"/>
                        </a:rPr>
                        <a:t>(	)</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9"/>
                  </a:ext>
                </a:extLst>
              </a:tr>
              <a:tr h="315595">
                <a:tc gridSpan="5">
                  <a:txBody>
                    <a:bodyPr/>
                    <a:lstStyle/>
                    <a:p>
                      <a:pPr marL="91440">
                        <a:lnSpc>
                          <a:spcPct val="100000"/>
                        </a:lnSpc>
                        <a:spcBef>
                          <a:spcPts val="190"/>
                        </a:spcBef>
                        <a:tabLst>
                          <a:tab pos="3228975" algn="l"/>
                        </a:tabLst>
                      </a:pPr>
                      <a:r>
                        <a:rPr sz="1200" b="1" spc="-105" dirty="0">
                          <a:latin typeface="Arial"/>
                          <a:cs typeface="Arial"/>
                        </a:rPr>
                        <a:t>Alumnos  </a:t>
                      </a:r>
                      <a:r>
                        <a:rPr sz="1200" b="1" spc="-35" dirty="0">
                          <a:latin typeface="Arial"/>
                          <a:cs typeface="Arial"/>
                        </a:rPr>
                        <a:t>participativos:</a:t>
                      </a:r>
                      <a:r>
                        <a:rPr sz="1200" b="1" spc="-70" dirty="0">
                          <a:latin typeface="Arial"/>
                          <a:cs typeface="Arial"/>
                        </a:rPr>
                        <a:t> </a:t>
                      </a: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0"/>
                  </a:ext>
                </a:extLst>
              </a:tr>
            </a:tbl>
          </a:graphicData>
        </a:graphic>
      </p:graphicFrame>
      <p:graphicFrame>
        <p:nvGraphicFramePr>
          <p:cNvPr id="25" name="object 25"/>
          <p:cNvGraphicFramePr>
            <a:graphicFrameLocks noGrp="1"/>
          </p:cNvGraphicFramePr>
          <p:nvPr/>
        </p:nvGraphicFramePr>
        <p:xfrm>
          <a:off x="3827779" y="2070226"/>
          <a:ext cx="3322318" cy="3992879"/>
        </p:xfrm>
        <a:graphic>
          <a:graphicData uri="http://schemas.openxmlformats.org/drawingml/2006/table">
            <a:tbl>
              <a:tblPr firstRow="1" bandRow="1">
                <a:tableStyleId>{2D5ABB26-0587-4C30-8999-92F81FD0307C}</a:tableStyleId>
              </a:tblPr>
              <a:tblGrid>
                <a:gridCol w="2436495">
                  <a:extLst>
                    <a:ext uri="{9D8B030D-6E8A-4147-A177-3AD203B41FA5}">
                      <a16:colId xmlns:a16="http://schemas.microsoft.com/office/drawing/2014/main" val="20000"/>
                    </a:ext>
                  </a:extLst>
                </a:gridCol>
                <a:gridCol w="464819">
                  <a:extLst>
                    <a:ext uri="{9D8B030D-6E8A-4147-A177-3AD203B41FA5}">
                      <a16:colId xmlns:a16="http://schemas.microsoft.com/office/drawing/2014/main" val="20001"/>
                    </a:ext>
                  </a:extLst>
                </a:gridCol>
                <a:gridCol w="421004">
                  <a:extLst>
                    <a:ext uri="{9D8B030D-6E8A-4147-A177-3AD203B41FA5}">
                      <a16:colId xmlns:a16="http://schemas.microsoft.com/office/drawing/2014/main" val="20002"/>
                    </a:ext>
                  </a:extLst>
                </a:gridCol>
              </a:tblGrid>
              <a:tr h="274320">
                <a:tc>
                  <a:txBody>
                    <a:bodyPr/>
                    <a:lstStyle/>
                    <a:p>
                      <a:pPr marL="1270" algn="ctr">
                        <a:lnSpc>
                          <a:spcPct val="100000"/>
                        </a:lnSpc>
                        <a:spcBef>
                          <a:spcPts val="244"/>
                        </a:spcBef>
                      </a:pPr>
                      <a:r>
                        <a:rPr sz="1200" b="1" spc="-50" dirty="0">
                          <a:latin typeface="Arial"/>
                          <a:cs typeface="Arial"/>
                        </a:rPr>
                        <a:t>Educadora</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D1FFFF"/>
                    </a:solidFill>
                  </a:tcPr>
                </a:tc>
                <a:tc>
                  <a:txBody>
                    <a:bodyPr/>
                    <a:lstStyle/>
                    <a:p>
                      <a:pPr marL="2540" algn="ctr">
                        <a:lnSpc>
                          <a:spcPct val="100000"/>
                        </a:lnSpc>
                        <a:spcBef>
                          <a:spcPts val="244"/>
                        </a:spcBef>
                      </a:pPr>
                      <a:r>
                        <a:rPr sz="1200" b="1" spc="-90" dirty="0">
                          <a:latin typeface="Arial"/>
                          <a:cs typeface="Arial"/>
                        </a:rPr>
                        <a:t>SI</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3F9C5"/>
                    </a:solidFill>
                  </a:tcPr>
                </a:tc>
                <a:tc>
                  <a:txBody>
                    <a:bodyPr/>
                    <a:lstStyle/>
                    <a:p>
                      <a:pPr marL="124460">
                        <a:lnSpc>
                          <a:spcPct val="100000"/>
                        </a:lnSpc>
                        <a:spcBef>
                          <a:spcPts val="244"/>
                        </a:spcBef>
                      </a:pPr>
                      <a:r>
                        <a:rPr sz="1200" b="1" spc="-210" dirty="0">
                          <a:latin typeface="Arial"/>
                          <a:cs typeface="Arial"/>
                        </a:rPr>
                        <a:t>NO</a:t>
                      </a:r>
                      <a:endParaRPr sz="1200">
                        <a:latin typeface="Arial"/>
                        <a:cs typeface="Arial"/>
                      </a:endParaRPr>
                    </a:p>
                  </a:txBody>
                  <a:tcPr marL="0" marR="0" marT="3111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E4F6"/>
                    </a:solidFill>
                  </a:tcPr>
                </a:tc>
                <a:extLst>
                  <a:ext uri="{0D108BD9-81ED-4DB2-BD59-A6C34878D82A}">
                    <a16:rowId xmlns:a16="http://schemas.microsoft.com/office/drawing/2014/main" val="10000"/>
                  </a:ext>
                </a:extLst>
              </a:tr>
              <a:tr h="457200">
                <a:tc>
                  <a:txBody>
                    <a:bodyPr/>
                    <a:lstStyle/>
                    <a:p>
                      <a:pPr marL="92710">
                        <a:lnSpc>
                          <a:spcPct val="100000"/>
                        </a:lnSpc>
                        <a:spcBef>
                          <a:spcPts val="240"/>
                        </a:spcBef>
                      </a:pPr>
                      <a:r>
                        <a:rPr sz="1200" b="1" spc="-145" dirty="0">
                          <a:latin typeface="Arial"/>
                          <a:cs typeface="Arial"/>
                        </a:rPr>
                        <a:t>¿Mi </a:t>
                      </a:r>
                      <a:r>
                        <a:rPr sz="1200" b="1" spc="20" dirty="0">
                          <a:latin typeface="Arial"/>
                          <a:cs typeface="Arial"/>
                        </a:rPr>
                        <a:t>forma </a:t>
                      </a:r>
                      <a:r>
                        <a:rPr sz="1200" b="1" spc="-25" dirty="0">
                          <a:latin typeface="Arial"/>
                          <a:cs typeface="Arial"/>
                        </a:rPr>
                        <a:t>de </a:t>
                      </a:r>
                      <a:r>
                        <a:rPr sz="1200" b="1" spc="-40" dirty="0">
                          <a:latin typeface="Arial"/>
                          <a:cs typeface="Arial"/>
                        </a:rPr>
                        <a:t>intervención</a:t>
                      </a:r>
                      <a:r>
                        <a:rPr sz="1200" b="1" spc="-20" dirty="0">
                          <a:latin typeface="Arial"/>
                          <a:cs typeface="Arial"/>
                        </a:rPr>
                        <a:t> </a:t>
                      </a:r>
                      <a:r>
                        <a:rPr sz="1200" b="1" spc="65" dirty="0">
                          <a:latin typeface="Arial"/>
                          <a:cs typeface="Arial"/>
                        </a:rPr>
                        <a:t>fue</a:t>
                      </a:r>
                      <a:endParaRPr sz="1200">
                        <a:latin typeface="Arial"/>
                        <a:cs typeface="Arial"/>
                      </a:endParaRPr>
                    </a:p>
                    <a:p>
                      <a:pPr marL="92710">
                        <a:lnSpc>
                          <a:spcPct val="100000"/>
                        </a:lnSpc>
                        <a:spcBef>
                          <a:spcPts val="5"/>
                        </a:spcBef>
                      </a:pPr>
                      <a:r>
                        <a:rPr sz="1200" b="1" spc="-60" dirty="0">
                          <a:latin typeface="Arial"/>
                          <a:cs typeface="Arial"/>
                        </a:rPr>
                        <a:t>la</a:t>
                      </a:r>
                      <a:r>
                        <a:rPr sz="1200" b="1" spc="30" dirty="0">
                          <a:latin typeface="Arial"/>
                          <a:cs typeface="Arial"/>
                        </a:rPr>
                        <a:t> </a:t>
                      </a:r>
                      <a:r>
                        <a:rPr sz="1200" b="1" spc="-35" dirty="0">
                          <a:latin typeface="Arial"/>
                          <a:cs typeface="Arial"/>
                        </a:rPr>
                        <a:t>adecuada?</a:t>
                      </a:r>
                      <a:endParaRPr sz="1200">
                        <a:latin typeface="Arial"/>
                        <a:cs typeface="Arial"/>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457200">
                <a:tc>
                  <a:txBody>
                    <a:bodyPr/>
                    <a:lstStyle/>
                    <a:p>
                      <a:pPr marL="92710" marR="608330">
                        <a:lnSpc>
                          <a:spcPct val="100000"/>
                        </a:lnSpc>
                        <a:spcBef>
                          <a:spcPts val="245"/>
                        </a:spcBef>
                      </a:pPr>
                      <a:r>
                        <a:rPr sz="1200" b="1" spc="-40" dirty="0">
                          <a:latin typeface="Arial"/>
                          <a:cs typeface="Arial"/>
                        </a:rPr>
                        <a:t>¿Favorecí </a:t>
                      </a:r>
                      <a:r>
                        <a:rPr sz="1200" b="1" spc="-55" dirty="0">
                          <a:latin typeface="Arial"/>
                          <a:cs typeface="Arial"/>
                        </a:rPr>
                        <a:t>el logro </a:t>
                      </a:r>
                      <a:r>
                        <a:rPr sz="1200" b="1" spc="-25" dirty="0">
                          <a:latin typeface="Arial"/>
                          <a:cs typeface="Arial"/>
                        </a:rPr>
                        <a:t>de </a:t>
                      </a:r>
                      <a:r>
                        <a:rPr sz="1200" b="1" spc="-85" dirty="0">
                          <a:latin typeface="Arial"/>
                          <a:cs typeface="Arial"/>
                        </a:rPr>
                        <a:t>los  </a:t>
                      </a:r>
                      <a:r>
                        <a:rPr sz="1200" b="1" spc="-40" dirty="0">
                          <a:latin typeface="Arial"/>
                          <a:cs typeface="Arial"/>
                        </a:rPr>
                        <a:t>aprendizajes</a:t>
                      </a:r>
                      <a:r>
                        <a:rPr sz="1200" b="1" spc="10" dirty="0">
                          <a:latin typeface="Arial"/>
                          <a:cs typeface="Arial"/>
                        </a:rPr>
                        <a:t> </a:t>
                      </a:r>
                      <a:r>
                        <a:rPr sz="1200" b="1" spc="-40" dirty="0">
                          <a:latin typeface="Arial"/>
                          <a:cs typeface="Arial"/>
                        </a:rPr>
                        <a:t>esperados?</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457200">
                <a:tc>
                  <a:txBody>
                    <a:bodyPr/>
                    <a:lstStyle/>
                    <a:p>
                      <a:pPr marL="92710" marR="180340">
                        <a:lnSpc>
                          <a:spcPct val="100000"/>
                        </a:lnSpc>
                        <a:spcBef>
                          <a:spcPts val="245"/>
                        </a:spcBef>
                      </a:pPr>
                      <a:r>
                        <a:rPr sz="1200" b="1" spc="-140" dirty="0">
                          <a:latin typeface="Arial"/>
                          <a:cs typeface="Arial"/>
                        </a:rPr>
                        <a:t>¿La </a:t>
                      </a:r>
                      <a:r>
                        <a:rPr sz="1200" b="1" spc="20" dirty="0">
                          <a:latin typeface="Arial"/>
                          <a:cs typeface="Arial"/>
                        </a:rPr>
                        <a:t>forma </a:t>
                      </a:r>
                      <a:r>
                        <a:rPr sz="1200" b="1" spc="-25" dirty="0">
                          <a:latin typeface="Arial"/>
                          <a:cs typeface="Arial"/>
                        </a:rPr>
                        <a:t>de </a:t>
                      </a:r>
                      <a:r>
                        <a:rPr sz="1200" b="1" spc="-35" dirty="0">
                          <a:latin typeface="Arial"/>
                          <a:cs typeface="Arial"/>
                        </a:rPr>
                        <a:t>relacionarme </a:t>
                      </a:r>
                      <a:r>
                        <a:rPr sz="1200" b="1" spc="-75" dirty="0">
                          <a:latin typeface="Arial"/>
                          <a:cs typeface="Arial"/>
                        </a:rPr>
                        <a:t>con  </a:t>
                      </a:r>
                      <a:r>
                        <a:rPr sz="1200" b="1" spc="-85" dirty="0">
                          <a:latin typeface="Arial"/>
                          <a:cs typeface="Arial"/>
                        </a:rPr>
                        <a:t>los </a:t>
                      </a:r>
                      <a:r>
                        <a:rPr sz="1200" b="1" spc="-70" dirty="0">
                          <a:latin typeface="Arial"/>
                          <a:cs typeface="Arial"/>
                        </a:rPr>
                        <a:t>alumnos </a:t>
                      </a:r>
                      <a:r>
                        <a:rPr sz="1200" b="1" spc="65" dirty="0">
                          <a:latin typeface="Arial"/>
                          <a:cs typeface="Arial"/>
                        </a:rPr>
                        <a:t>fue </a:t>
                      </a:r>
                      <a:r>
                        <a:rPr sz="1200" b="1" spc="-60" dirty="0">
                          <a:latin typeface="Arial"/>
                          <a:cs typeface="Arial"/>
                        </a:rPr>
                        <a:t>la </a:t>
                      </a:r>
                      <a:r>
                        <a:rPr sz="1200" b="1" spc="-35" dirty="0">
                          <a:latin typeface="Arial"/>
                          <a:cs typeface="Arial"/>
                        </a:rPr>
                        <a:t>adecuada?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74319">
                <a:tc>
                  <a:txBody>
                    <a:bodyPr/>
                    <a:lstStyle/>
                    <a:p>
                      <a:pPr marL="92710">
                        <a:lnSpc>
                          <a:spcPct val="100000"/>
                        </a:lnSpc>
                        <a:spcBef>
                          <a:spcPts val="245"/>
                        </a:spcBef>
                      </a:pPr>
                      <a:r>
                        <a:rPr sz="1200" b="1" spc="-40" dirty="0">
                          <a:latin typeface="Arial"/>
                          <a:cs typeface="Arial"/>
                        </a:rPr>
                        <a:t>¿Favorecí </a:t>
                      </a:r>
                      <a:r>
                        <a:rPr sz="1200" b="1" spc="-60" dirty="0">
                          <a:latin typeface="Arial"/>
                          <a:cs typeface="Arial"/>
                        </a:rPr>
                        <a:t>la</a:t>
                      </a:r>
                      <a:r>
                        <a:rPr sz="1200" b="1" spc="90" dirty="0">
                          <a:latin typeface="Arial"/>
                          <a:cs typeface="Arial"/>
                        </a:rPr>
                        <a:t> </a:t>
                      </a:r>
                      <a:r>
                        <a:rPr sz="1200" b="1" spc="-45" dirty="0">
                          <a:latin typeface="Arial"/>
                          <a:cs typeface="Arial"/>
                        </a:rPr>
                        <a:t>convivencia?</a:t>
                      </a:r>
                      <a:endParaRPr sz="1200">
                        <a:latin typeface="Arial"/>
                        <a:cs typeface="Arial"/>
                      </a:endParaRPr>
                    </a:p>
                  </a:txBody>
                  <a:tcPr marL="0" marR="0" marT="311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74320">
                <a:tc>
                  <a:txBody>
                    <a:bodyPr/>
                    <a:lstStyle/>
                    <a:p>
                      <a:pPr marL="92710">
                        <a:lnSpc>
                          <a:spcPct val="100000"/>
                        </a:lnSpc>
                        <a:spcBef>
                          <a:spcPts val="250"/>
                        </a:spcBef>
                      </a:pPr>
                      <a:r>
                        <a:rPr sz="1200" b="1" spc="-120" dirty="0">
                          <a:latin typeface="Arial"/>
                          <a:cs typeface="Arial"/>
                        </a:rPr>
                        <a:t>¿Las </a:t>
                      </a:r>
                      <a:r>
                        <a:rPr sz="1200" b="1" spc="-75" dirty="0">
                          <a:latin typeface="Arial"/>
                          <a:cs typeface="Arial"/>
                        </a:rPr>
                        <a:t>consignas </a:t>
                      </a:r>
                      <a:r>
                        <a:rPr sz="1200" b="1" spc="10" dirty="0">
                          <a:latin typeface="Arial"/>
                          <a:cs typeface="Arial"/>
                        </a:rPr>
                        <a:t>fueron</a:t>
                      </a:r>
                      <a:r>
                        <a:rPr sz="1200" b="1" spc="20" dirty="0">
                          <a:latin typeface="Arial"/>
                          <a:cs typeface="Arial"/>
                        </a:rPr>
                        <a:t> </a:t>
                      </a:r>
                      <a:r>
                        <a:rPr sz="1200" b="1" spc="-35" dirty="0">
                          <a:latin typeface="Arial"/>
                          <a:cs typeface="Arial"/>
                        </a:rPr>
                        <a:t>claras?</a:t>
                      </a:r>
                      <a:endParaRPr sz="1200">
                        <a:latin typeface="Arial"/>
                        <a:cs typeface="Arial"/>
                      </a:endParaRPr>
                    </a:p>
                  </a:txBody>
                  <a:tcPr marL="0" marR="0" marT="317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457200">
                <a:tc gridSpan="3">
                  <a:txBody>
                    <a:bodyPr/>
                    <a:lstStyle/>
                    <a:p>
                      <a:pPr marL="92710">
                        <a:lnSpc>
                          <a:spcPct val="100000"/>
                        </a:lnSpc>
                        <a:spcBef>
                          <a:spcPts val="190"/>
                        </a:spcBef>
                        <a:tabLst>
                          <a:tab pos="3239770" algn="l"/>
                        </a:tabLst>
                      </a:pPr>
                      <a:r>
                        <a:rPr sz="1200" b="1" spc="-105" dirty="0">
                          <a:latin typeface="Arial"/>
                          <a:cs typeface="Arial"/>
                        </a:rPr>
                        <a:t>Alumnos  </a:t>
                      </a:r>
                      <a:r>
                        <a:rPr sz="1200" b="1" spc="-25" dirty="0">
                          <a:latin typeface="Arial"/>
                          <a:cs typeface="Arial"/>
                        </a:rPr>
                        <a:t>que </a:t>
                      </a:r>
                      <a:r>
                        <a:rPr sz="1200" b="1" spc="-30" dirty="0">
                          <a:latin typeface="Arial"/>
                          <a:cs typeface="Arial"/>
                        </a:rPr>
                        <a:t>requirieron </a:t>
                      </a:r>
                      <a:r>
                        <a:rPr sz="1200" b="1" spc="-55" dirty="0">
                          <a:latin typeface="Arial"/>
                          <a:cs typeface="Arial"/>
                        </a:rPr>
                        <a:t>apoyo: </a:t>
                      </a:r>
                      <a:r>
                        <a:rPr sz="1200" b="1" spc="195" dirty="0">
                          <a:latin typeface="Arial"/>
                          <a:cs typeface="Arial"/>
                        </a:rPr>
                        <a:t> </a:t>
                      </a:r>
                      <a:r>
                        <a:rPr sz="1200" spc="-15" dirty="0">
                          <a:latin typeface="Arial"/>
                          <a:cs typeface="Arial"/>
                        </a:rPr>
                        <a:t>__</a:t>
                      </a:r>
                      <a:r>
                        <a:rPr sz="1200" b="1" u="sng" dirty="0">
                          <a:uFill>
                            <a:solidFill>
                              <a:srgbClr val="000000"/>
                            </a:solidFill>
                          </a:uFill>
                          <a:latin typeface="Times New Roman"/>
                          <a:cs typeface="Times New Roman"/>
                        </a:rPr>
                        <a:t> 	</a:t>
                      </a:r>
                      <a:endParaRPr sz="120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a:latin typeface="Times New Roman"/>
                        <a:cs typeface="Times New Roman"/>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FFFFFF"/>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1341120">
                <a:tc gridSpan="3">
                  <a:txBody>
                    <a:bodyPr/>
                    <a:lstStyle/>
                    <a:p>
                      <a:pPr marL="1065530" marR="168910" indent="-894715">
                        <a:lnSpc>
                          <a:spcPct val="100000"/>
                        </a:lnSpc>
                        <a:spcBef>
                          <a:spcPts val="265"/>
                        </a:spcBef>
                      </a:pPr>
                      <a:r>
                        <a:rPr sz="1100" b="1" spc="-45" dirty="0">
                          <a:latin typeface="Arial"/>
                          <a:cs typeface="Arial"/>
                        </a:rPr>
                        <a:t>Breve </a:t>
                      </a:r>
                      <a:r>
                        <a:rPr sz="1100" b="1" spc="-60" dirty="0">
                          <a:latin typeface="Arial"/>
                          <a:cs typeface="Arial"/>
                        </a:rPr>
                        <a:t>descripción </a:t>
                      </a:r>
                      <a:r>
                        <a:rPr sz="1100" b="1" spc="-30" dirty="0">
                          <a:latin typeface="Arial"/>
                          <a:cs typeface="Arial"/>
                        </a:rPr>
                        <a:t>de </a:t>
                      </a:r>
                      <a:r>
                        <a:rPr sz="1100" b="1" spc="-60" dirty="0">
                          <a:latin typeface="Arial"/>
                          <a:cs typeface="Arial"/>
                        </a:rPr>
                        <a:t>las </a:t>
                      </a:r>
                      <a:r>
                        <a:rPr sz="1100" b="1" spc="-30" dirty="0">
                          <a:latin typeface="Arial"/>
                          <a:cs typeface="Arial"/>
                        </a:rPr>
                        <a:t>actividades </a:t>
                      </a:r>
                      <a:r>
                        <a:rPr sz="1100" b="1" spc="-35" dirty="0">
                          <a:latin typeface="Arial"/>
                          <a:cs typeface="Arial"/>
                        </a:rPr>
                        <a:t>realizadas  </a:t>
                      </a:r>
                      <a:r>
                        <a:rPr sz="1100" b="1" spc="-15" dirty="0">
                          <a:latin typeface="Arial"/>
                          <a:cs typeface="Arial"/>
                        </a:rPr>
                        <a:t>durante </a:t>
                      </a:r>
                      <a:r>
                        <a:rPr sz="1100" b="1" spc="-55" dirty="0">
                          <a:latin typeface="Arial"/>
                          <a:cs typeface="Arial"/>
                        </a:rPr>
                        <a:t>la</a:t>
                      </a:r>
                      <a:r>
                        <a:rPr sz="1100" b="1" spc="90" dirty="0">
                          <a:latin typeface="Arial"/>
                          <a:cs typeface="Arial"/>
                        </a:rPr>
                        <a:t> </a:t>
                      </a:r>
                      <a:r>
                        <a:rPr sz="1100" b="1" spc="-50" dirty="0">
                          <a:latin typeface="Arial"/>
                          <a:cs typeface="Arial"/>
                        </a:rPr>
                        <a:t>jornada.</a:t>
                      </a:r>
                      <a:endParaRPr sz="1100" dirty="0">
                        <a:latin typeface="Arial"/>
                        <a:cs typeface="Arial"/>
                      </a:endParaRPr>
                    </a:p>
                    <a:p>
                      <a:pPr marL="92710">
                        <a:lnSpc>
                          <a:spcPts val="1340"/>
                        </a:lnSpc>
                        <a:spcBef>
                          <a:spcPts val="5"/>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4210" algn="l"/>
                        </a:tabLst>
                      </a:pPr>
                      <a:r>
                        <a:rPr sz="1200" spc="-10"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ts val="144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p>
                      <a:pPr marL="92710">
                        <a:lnSpc>
                          <a:spcPct val="100000"/>
                        </a:lnSpc>
                        <a:spcBef>
                          <a:spcPts val="20"/>
                        </a:spcBef>
                        <a:tabLst>
                          <a:tab pos="3203575" algn="l"/>
                        </a:tabLst>
                      </a:pPr>
                      <a:r>
                        <a:rPr sz="1200" spc="-15" dirty="0">
                          <a:latin typeface="Arial"/>
                          <a:cs typeface="Arial"/>
                        </a:rPr>
                        <a:t>___</a:t>
                      </a:r>
                      <a:r>
                        <a:rPr sz="1200" b="1" u="sng" dirty="0">
                          <a:uFill>
                            <a:solidFill>
                              <a:srgbClr val="000000"/>
                            </a:solidFill>
                          </a:uFill>
                          <a:latin typeface="Times New Roman"/>
                          <a:cs typeface="Times New Roman"/>
                        </a:rPr>
                        <a:t> 	</a:t>
                      </a:r>
                      <a:endParaRPr sz="1200" dirty="0">
                        <a:latin typeface="Times New Roman"/>
                        <a:cs typeface="Times New Roman"/>
                      </a:endParaRPr>
                    </a:p>
                  </a:txBody>
                  <a:tcPr marL="0" marR="0" marT="336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7"/>
                  </a:ext>
                </a:extLst>
              </a:tr>
            </a:tbl>
          </a:graphicData>
        </a:graphic>
      </p:graphicFrame>
      <p:sp>
        <p:nvSpPr>
          <p:cNvPr id="26" name="object 26"/>
          <p:cNvSpPr txBox="1"/>
          <p:nvPr/>
        </p:nvSpPr>
        <p:spPr>
          <a:xfrm>
            <a:off x="2494660" y="1178941"/>
            <a:ext cx="2560955" cy="299720"/>
          </a:xfrm>
          <a:prstGeom prst="rect">
            <a:avLst/>
          </a:prstGeom>
        </p:spPr>
        <p:txBody>
          <a:bodyPr vert="horz" wrap="square" lIns="0" tIns="12700" rIns="0" bIns="0" rtlCol="0">
            <a:spAutoFit/>
          </a:bodyPr>
          <a:lstStyle/>
          <a:p>
            <a:pPr marL="12700">
              <a:lnSpc>
                <a:spcPct val="100000"/>
              </a:lnSpc>
              <a:spcBef>
                <a:spcPts val="100"/>
              </a:spcBef>
            </a:pPr>
            <a:r>
              <a:rPr sz="1800" b="1" spc="-80" dirty="0">
                <a:solidFill>
                  <a:srgbClr val="FF66AC"/>
                </a:solidFill>
                <a:latin typeface="Arial"/>
                <a:cs typeface="Arial"/>
              </a:rPr>
              <a:t>Aprendizajes</a:t>
            </a:r>
            <a:r>
              <a:rPr sz="1800" b="1" spc="-20" dirty="0">
                <a:solidFill>
                  <a:srgbClr val="FF66AC"/>
                </a:solidFill>
                <a:latin typeface="Arial"/>
                <a:cs typeface="Arial"/>
              </a:rPr>
              <a:t> </a:t>
            </a:r>
            <a:r>
              <a:rPr sz="1800" b="1" spc="-50" dirty="0">
                <a:solidFill>
                  <a:srgbClr val="FF66AC"/>
                </a:solidFill>
                <a:latin typeface="Arial"/>
                <a:cs typeface="Arial"/>
              </a:rPr>
              <a:t>esperados:</a:t>
            </a:r>
            <a:endParaRPr sz="1800">
              <a:latin typeface="Arial"/>
              <a:cs typeface="Arial"/>
            </a:endParaRPr>
          </a:p>
        </p:txBody>
      </p:sp>
      <p:sp>
        <p:nvSpPr>
          <p:cNvPr id="27" name="object 27"/>
          <p:cNvSpPr txBox="1"/>
          <p:nvPr/>
        </p:nvSpPr>
        <p:spPr>
          <a:xfrm>
            <a:off x="390525" y="8085073"/>
            <a:ext cx="3322320" cy="1479550"/>
          </a:xfrm>
          <a:prstGeom prst="rect">
            <a:avLst/>
          </a:prstGeom>
        </p:spPr>
        <p:txBody>
          <a:bodyPr vert="horz" wrap="square" lIns="0" tIns="24765" rIns="0" bIns="0" rtlCol="0">
            <a:spAutoFit/>
          </a:bodyPr>
          <a:lstStyle/>
          <a:p>
            <a:pPr marL="12700" marR="22225">
              <a:lnSpc>
                <a:spcPts val="1380"/>
              </a:lnSpc>
              <a:spcBef>
                <a:spcPts val="195"/>
              </a:spcBef>
              <a:tabLst>
                <a:tab pos="3291204" algn="l"/>
              </a:tabLst>
            </a:pPr>
            <a:r>
              <a:rPr sz="1200" b="1" spc="-114" dirty="0">
                <a:latin typeface="Arial"/>
                <a:cs typeface="Arial"/>
              </a:rPr>
              <a:t>¿Cómo </a:t>
            </a:r>
            <a:r>
              <a:rPr sz="1200" b="1" spc="-90" dirty="0">
                <a:latin typeface="Arial"/>
                <a:cs typeface="Arial"/>
              </a:rPr>
              <a:t>lo </a:t>
            </a:r>
            <a:r>
              <a:rPr sz="1200" b="1" spc="-55" dirty="0">
                <a:latin typeface="Arial"/>
                <a:cs typeface="Arial"/>
              </a:rPr>
              <a:t>hice? </a:t>
            </a:r>
            <a:r>
              <a:rPr sz="1200" b="1" spc="-95" dirty="0">
                <a:latin typeface="Arial"/>
                <a:cs typeface="Arial"/>
              </a:rPr>
              <a:t>¿Me </a:t>
            </a:r>
            <a:r>
              <a:rPr sz="1200" b="1" spc="10" dirty="0">
                <a:latin typeface="Arial"/>
                <a:cs typeface="Arial"/>
              </a:rPr>
              <a:t>faltó </a:t>
            </a:r>
            <a:r>
              <a:rPr sz="1200" b="1" spc="-5" dirty="0">
                <a:latin typeface="Arial"/>
                <a:cs typeface="Arial"/>
              </a:rPr>
              <a:t>hacer </a:t>
            </a:r>
            <a:r>
              <a:rPr sz="1200" b="1" spc="-65" dirty="0">
                <a:latin typeface="Arial"/>
                <a:cs typeface="Arial"/>
              </a:rPr>
              <a:t>algo </a:t>
            </a:r>
            <a:r>
              <a:rPr sz="1200" b="1" spc="-25" dirty="0">
                <a:latin typeface="Arial"/>
                <a:cs typeface="Arial"/>
              </a:rPr>
              <a:t>que </a:t>
            </a:r>
            <a:r>
              <a:rPr sz="1200" b="1" spc="-90" dirty="0">
                <a:latin typeface="Arial"/>
                <a:cs typeface="Arial"/>
              </a:rPr>
              <a:t>no  </a:t>
            </a:r>
            <a:r>
              <a:rPr sz="1200" b="1" spc="-55" dirty="0">
                <a:latin typeface="Arial"/>
                <a:cs typeface="Arial"/>
              </a:rPr>
              <a:t>debo</a:t>
            </a:r>
            <a:r>
              <a:rPr sz="1200" b="1" spc="-20" dirty="0">
                <a:latin typeface="Arial"/>
                <a:cs typeface="Arial"/>
              </a:rPr>
              <a:t> </a:t>
            </a:r>
            <a:r>
              <a:rPr sz="1200" b="1" spc="-40" dirty="0">
                <a:latin typeface="Arial"/>
                <a:cs typeface="Arial"/>
              </a:rPr>
              <a:t>olvidar</a:t>
            </a:r>
            <a:r>
              <a:rPr sz="1200" spc="-40" dirty="0">
                <a:latin typeface="Arial"/>
                <a:cs typeface="Arial"/>
              </a:rPr>
              <a:t>?</a:t>
            </a:r>
            <a:r>
              <a:rPr sz="1200" u="sng" dirty="0">
                <a:uFill>
                  <a:solidFill>
                    <a:srgbClr val="000000"/>
                  </a:solidFill>
                </a:uFill>
                <a:latin typeface="Times New Roman"/>
                <a:cs typeface="Times New Roman"/>
              </a:rPr>
              <a:t> 	</a:t>
            </a:r>
            <a:endParaRPr sz="1200">
              <a:latin typeface="Times New Roman"/>
              <a:cs typeface="Times New Roman"/>
            </a:endParaRPr>
          </a:p>
          <a:p>
            <a:pPr marL="12700">
              <a:lnSpc>
                <a:spcPts val="139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spcBef>
                <a:spcPts val="75"/>
              </a:spcBef>
            </a:pPr>
            <a:r>
              <a:rPr sz="1200" b="1" spc="-125" dirty="0">
                <a:latin typeface="Arial"/>
                <a:cs typeface="Arial"/>
              </a:rPr>
              <a:t>¿De </a:t>
            </a:r>
            <a:r>
              <a:rPr sz="1200" b="1" spc="-35" dirty="0">
                <a:latin typeface="Arial"/>
                <a:cs typeface="Arial"/>
              </a:rPr>
              <a:t>qué </a:t>
            </a:r>
            <a:r>
              <a:rPr sz="1200" b="1" spc="15" dirty="0">
                <a:latin typeface="Arial"/>
                <a:cs typeface="Arial"/>
              </a:rPr>
              <a:t>otra </a:t>
            </a:r>
            <a:r>
              <a:rPr sz="1200" b="1" spc="-25" dirty="0">
                <a:latin typeface="Arial"/>
                <a:cs typeface="Arial"/>
              </a:rPr>
              <a:t>manera </a:t>
            </a:r>
            <a:r>
              <a:rPr sz="1200" b="1" spc="-40" dirty="0">
                <a:latin typeface="Arial"/>
                <a:cs typeface="Arial"/>
              </a:rPr>
              <a:t>podría </a:t>
            </a:r>
            <a:r>
              <a:rPr sz="1200" b="1" spc="-25" dirty="0">
                <a:latin typeface="Arial"/>
                <a:cs typeface="Arial"/>
              </a:rPr>
              <a:t>intervenir?</a:t>
            </a:r>
            <a:r>
              <a:rPr sz="1200" b="1" spc="100" dirty="0">
                <a:latin typeface="Arial"/>
                <a:cs typeface="Arial"/>
              </a:rPr>
              <a:t> </a:t>
            </a:r>
            <a:r>
              <a:rPr sz="1200" b="1" spc="-85" dirty="0">
                <a:latin typeface="Arial"/>
                <a:cs typeface="Arial"/>
              </a:rPr>
              <a:t>¿Qué</a:t>
            </a:r>
            <a:endParaRPr sz="1200">
              <a:latin typeface="Arial"/>
              <a:cs typeface="Arial"/>
            </a:endParaRPr>
          </a:p>
          <a:p>
            <a:pPr marL="12700">
              <a:lnSpc>
                <a:spcPts val="1405"/>
              </a:lnSpc>
            </a:pPr>
            <a:r>
              <a:rPr sz="1200" b="1" spc="-40" dirty="0">
                <a:latin typeface="Arial"/>
                <a:cs typeface="Arial"/>
              </a:rPr>
              <a:t>necesito </a:t>
            </a:r>
            <a:r>
              <a:rPr sz="1200" b="1" spc="-35" dirty="0">
                <a:latin typeface="Arial"/>
                <a:cs typeface="Arial"/>
              </a:rPr>
              <a:t>modificar?</a:t>
            </a:r>
            <a:r>
              <a:rPr sz="1200" b="1" spc="85" dirty="0">
                <a:latin typeface="Arial"/>
                <a:cs typeface="Arial"/>
              </a:rPr>
              <a:t> </a:t>
            </a:r>
            <a:r>
              <a:rPr sz="1200" b="1" spc="-45" dirty="0">
                <a:latin typeface="Arial"/>
                <a:cs typeface="Arial"/>
              </a:rPr>
              <a:t>Imprevistos.</a:t>
            </a:r>
            <a:endParaRPr sz="1200">
              <a:latin typeface="Arial"/>
              <a:cs typeface="Arial"/>
            </a:endParaRPr>
          </a:p>
          <a:p>
            <a:pPr marL="12700">
              <a:lnSpc>
                <a:spcPts val="1405"/>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a:p>
            <a:pPr marL="12700">
              <a:lnSpc>
                <a:spcPct val="100000"/>
              </a:lnSpc>
              <a:tabLst>
                <a:tab pos="3308985" algn="l"/>
              </a:tabLst>
            </a:pPr>
            <a:r>
              <a:rPr sz="1200" b="1" u="sng" dirty="0">
                <a:uFill>
                  <a:solidFill>
                    <a:srgbClr val="000000"/>
                  </a:solidFill>
                </a:uFill>
                <a:latin typeface="Times New Roman"/>
                <a:cs typeface="Times New Roman"/>
              </a:rPr>
              <a:t> 	</a:t>
            </a:r>
            <a:endParaRPr sz="1200">
              <a:latin typeface="Times New Roman"/>
              <a:cs typeface="Times New Roman"/>
            </a:endParaRPr>
          </a:p>
        </p:txBody>
      </p:sp>
      <p:sp>
        <p:nvSpPr>
          <p:cNvPr id="30" name="CuadroTexto 29">
            <a:extLst>
              <a:ext uri="{FF2B5EF4-FFF2-40B4-BE49-F238E27FC236}">
                <a16:creationId xmlns:a16="http://schemas.microsoft.com/office/drawing/2014/main" id="{1487C2A8-24D2-4E84-B5CC-76BA25296A93}"/>
              </a:ext>
            </a:extLst>
          </p:cNvPr>
          <p:cNvSpPr txBox="1"/>
          <p:nvPr/>
        </p:nvSpPr>
        <p:spPr>
          <a:xfrm>
            <a:off x="4959745" y="425956"/>
            <a:ext cx="659385" cy="400110"/>
          </a:xfrm>
          <a:prstGeom prst="rect">
            <a:avLst/>
          </a:prstGeom>
          <a:noFill/>
        </p:spPr>
        <p:txBody>
          <a:bodyPr wrap="square" rtlCol="0">
            <a:spAutoFit/>
          </a:bodyPr>
          <a:lstStyle/>
          <a:p>
            <a:pPr algn="ctr"/>
            <a:r>
              <a:rPr lang="es-MX" sz="2000" b="1" dirty="0">
                <a:solidFill>
                  <a:srgbClr val="FF0000"/>
                </a:solidFill>
                <a:latin typeface="Arial" panose="020B0604020202020204" pitchFamily="34" charset="0"/>
                <a:cs typeface="Arial" panose="020B0604020202020204" pitchFamily="34" charset="0"/>
              </a:rPr>
              <a:t>16</a:t>
            </a:r>
          </a:p>
        </p:txBody>
      </p:sp>
      <p:sp>
        <p:nvSpPr>
          <p:cNvPr id="31" name="CuadroTexto 30">
            <a:extLst>
              <a:ext uri="{FF2B5EF4-FFF2-40B4-BE49-F238E27FC236}">
                <a16:creationId xmlns:a16="http://schemas.microsoft.com/office/drawing/2014/main" id="{D073DB2A-8DDE-47D3-A85E-0EB231A3F863}"/>
              </a:ext>
            </a:extLst>
          </p:cNvPr>
          <p:cNvSpPr txBox="1"/>
          <p:nvPr/>
        </p:nvSpPr>
        <p:spPr>
          <a:xfrm>
            <a:off x="5588064" y="478025"/>
            <a:ext cx="659385" cy="400110"/>
          </a:xfrm>
          <a:prstGeom prst="rect">
            <a:avLst/>
          </a:prstGeom>
          <a:noFill/>
        </p:spPr>
        <p:txBody>
          <a:bodyPr wrap="square" rtlCol="0">
            <a:spAutoFit/>
          </a:bodyPr>
          <a:lstStyle/>
          <a:p>
            <a:pPr algn="ctr"/>
            <a:r>
              <a:rPr lang="es-MX" sz="2000" b="1" dirty="0">
                <a:solidFill>
                  <a:srgbClr val="FF0000"/>
                </a:solidFill>
                <a:latin typeface="Arial" panose="020B0604020202020204" pitchFamily="34" charset="0"/>
                <a:cs typeface="Arial" panose="020B0604020202020204" pitchFamily="34" charset="0"/>
              </a:rPr>
              <a:t>11</a:t>
            </a:r>
          </a:p>
        </p:txBody>
      </p:sp>
      <p:sp>
        <p:nvSpPr>
          <p:cNvPr id="32" name="CuadroTexto 31">
            <a:extLst>
              <a:ext uri="{FF2B5EF4-FFF2-40B4-BE49-F238E27FC236}">
                <a16:creationId xmlns:a16="http://schemas.microsoft.com/office/drawing/2014/main" id="{1795C62A-BE79-4442-89FD-AB0B4B7AA22F}"/>
              </a:ext>
            </a:extLst>
          </p:cNvPr>
          <p:cNvSpPr txBox="1"/>
          <p:nvPr/>
        </p:nvSpPr>
        <p:spPr>
          <a:xfrm>
            <a:off x="6437611" y="456734"/>
            <a:ext cx="659385" cy="369332"/>
          </a:xfrm>
          <a:prstGeom prst="rect">
            <a:avLst/>
          </a:prstGeom>
          <a:noFill/>
        </p:spPr>
        <p:txBody>
          <a:bodyPr wrap="square" rtlCol="0">
            <a:spAutoFit/>
          </a:bodyPr>
          <a:lstStyle/>
          <a:p>
            <a:pPr algn="ctr"/>
            <a:r>
              <a:rPr lang="es-MX" b="1" dirty="0">
                <a:solidFill>
                  <a:srgbClr val="FF0000"/>
                </a:solidFill>
                <a:latin typeface="Arial" panose="020B0604020202020204" pitchFamily="34" charset="0"/>
                <a:cs typeface="Arial" panose="020B0604020202020204" pitchFamily="34" charset="0"/>
              </a:rPr>
              <a:t>21</a:t>
            </a:r>
          </a:p>
        </p:txBody>
      </p:sp>
      <p:sp>
        <p:nvSpPr>
          <p:cNvPr id="33" name="Estrella: 5 puntas 32">
            <a:extLst>
              <a:ext uri="{FF2B5EF4-FFF2-40B4-BE49-F238E27FC236}">
                <a16:creationId xmlns:a16="http://schemas.microsoft.com/office/drawing/2014/main" id="{AED363CC-CD70-492F-A63D-AF4FE983B57E}"/>
              </a:ext>
            </a:extLst>
          </p:cNvPr>
          <p:cNvSpPr/>
          <p:nvPr/>
        </p:nvSpPr>
        <p:spPr>
          <a:xfrm>
            <a:off x="5354241" y="861020"/>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4" name="Estrella: 5 puntas 33">
            <a:extLst>
              <a:ext uri="{FF2B5EF4-FFF2-40B4-BE49-F238E27FC236}">
                <a16:creationId xmlns:a16="http://schemas.microsoft.com/office/drawing/2014/main" id="{57DDACE9-56C2-43B3-8C68-173ABAD664A2}"/>
              </a:ext>
            </a:extLst>
          </p:cNvPr>
          <p:cNvSpPr/>
          <p:nvPr/>
        </p:nvSpPr>
        <p:spPr>
          <a:xfrm>
            <a:off x="4018688" y="1404398"/>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6" name="Estrella: 5 puntas 35">
            <a:extLst>
              <a:ext uri="{FF2B5EF4-FFF2-40B4-BE49-F238E27FC236}">
                <a16:creationId xmlns:a16="http://schemas.microsoft.com/office/drawing/2014/main" id="{1CF5E9BA-9599-4CCC-8FA3-59FAD25B2538}"/>
              </a:ext>
            </a:extLst>
          </p:cNvPr>
          <p:cNvSpPr/>
          <p:nvPr/>
        </p:nvSpPr>
        <p:spPr>
          <a:xfrm>
            <a:off x="2659743" y="238781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7" name="Estrella: 5 puntas 36">
            <a:extLst>
              <a:ext uri="{FF2B5EF4-FFF2-40B4-BE49-F238E27FC236}">
                <a16:creationId xmlns:a16="http://schemas.microsoft.com/office/drawing/2014/main" id="{C2898E23-394C-4631-9158-40152E263813}"/>
              </a:ext>
            </a:extLst>
          </p:cNvPr>
          <p:cNvSpPr/>
          <p:nvPr/>
        </p:nvSpPr>
        <p:spPr>
          <a:xfrm>
            <a:off x="2653272" y="269815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8" name="Estrella: 5 puntas 37">
            <a:extLst>
              <a:ext uri="{FF2B5EF4-FFF2-40B4-BE49-F238E27FC236}">
                <a16:creationId xmlns:a16="http://schemas.microsoft.com/office/drawing/2014/main" id="{6FDC1812-B6A6-4809-9A99-425626CA3D2D}"/>
              </a:ext>
            </a:extLst>
          </p:cNvPr>
          <p:cNvSpPr/>
          <p:nvPr/>
        </p:nvSpPr>
        <p:spPr>
          <a:xfrm>
            <a:off x="2653271" y="3098266"/>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9" name="Estrella: 5 puntas 38">
            <a:extLst>
              <a:ext uri="{FF2B5EF4-FFF2-40B4-BE49-F238E27FC236}">
                <a16:creationId xmlns:a16="http://schemas.microsoft.com/office/drawing/2014/main" id="{EF521B5E-5163-4E36-BEA2-AF075177AC65}"/>
              </a:ext>
            </a:extLst>
          </p:cNvPr>
          <p:cNvSpPr/>
          <p:nvPr/>
        </p:nvSpPr>
        <p:spPr>
          <a:xfrm>
            <a:off x="1022006" y="3717290"/>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0" name="Estrella: 5 puntas 39">
            <a:extLst>
              <a:ext uri="{FF2B5EF4-FFF2-40B4-BE49-F238E27FC236}">
                <a16:creationId xmlns:a16="http://schemas.microsoft.com/office/drawing/2014/main" id="{7927C25A-57D1-4EE8-B9DD-321713C31FBE}"/>
              </a:ext>
            </a:extLst>
          </p:cNvPr>
          <p:cNvSpPr/>
          <p:nvPr/>
        </p:nvSpPr>
        <p:spPr>
          <a:xfrm>
            <a:off x="2262609" y="4345315"/>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1" name="Estrella: 5 puntas 40">
            <a:extLst>
              <a:ext uri="{FF2B5EF4-FFF2-40B4-BE49-F238E27FC236}">
                <a16:creationId xmlns:a16="http://schemas.microsoft.com/office/drawing/2014/main" id="{F5085A02-11DC-4C5D-AA9B-131E95F6C76F}"/>
              </a:ext>
            </a:extLst>
          </p:cNvPr>
          <p:cNvSpPr/>
          <p:nvPr/>
        </p:nvSpPr>
        <p:spPr>
          <a:xfrm>
            <a:off x="895981" y="5099050"/>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Estrella: 5 puntas 41">
            <a:extLst>
              <a:ext uri="{FF2B5EF4-FFF2-40B4-BE49-F238E27FC236}">
                <a16:creationId xmlns:a16="http://schemas.microsoft.com/office/drawing/2014/main" id="{7440B45D-4E8D-46A7-8046-B100F209B6F1}"/>
              </a:ext>
            </a:extLst>
          </p:cNvPr>
          <p:cNvSpPr/>
          <p:nvPr/>
        </p:nvSpPr>
        <p:spPr>
          <a:xfrm>
            <a:off x="1415890" y="5565543"/>
            <a:ext cx="281758" cy="293369"/>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A9F2D570-7225-4083-B252-A2E7966D4046}"/>
              </a:ext>
            </a:extLst>
          </p:cNvPr>
          <p:cNvSpPr txBox="1"/>
          <p:nvPr/>
        </p:nvSpPr>
        <p:spPr>
          <a:xfrm>
            <a:off x="1976163" y="5778992"/>
            <a:ext cx="2105688" cy="369332"/>
          </a:xfrm>
          <a:prstGeom prst="rect">
            <a:avLst/>
          </a:prstGeom>
          <a:noFill/>
        </p:spPr>
        <p:txBody>
          <a:bodyPr wrap="square" rtlCol="0">
            <a:spAutoFit/>
          </a:bodyPr>
          <a:lstStyle/>
          <a:p>
            <a:r>
              <a:rPr lang="es-MX" b="1" dirty="0"/>
              <a:t>María  e Isaac. </a:t>
            </a:r>
          </a:p>
        </p:txBody>
      </p:sp>
      <p:sp>
        <p:nvSpPr>
          <p:cNvPr id="44" name="Estrella: 5 puntas 43">
            <a:extLst>
              <a:ext uri="{FF2B5EF4-FFF2-40B4-BE49-F238E27FC236}">
                <a16:creationId xmlns:a16="http://schemas.microsoft.com/office/drawing/2014/main" id="{BC6B7D5B-E86A-40FE-974D-C54C7FBAE5C7}"/>
              </a:ext>
            </a:extLst>
          </p:cNvPr>
          <p:cNvSpPr/>
          <p:nvPr/>
        </p:nvSpPr>
        <p:spPr>
          <a:xfrm>
            <a:off x="6191421" y="238338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45" name="Estrella: 5 puntas 44">
            <a:extLst>
              <a:ext uri="{FF2B5EF4-FFF2-40B4-BE49-F238E27FC236}">
                <a16:creationId xmlns:a16="http://schemas.microsoft.com/office/drawing/2014/main" id="{7657EC8D-9002-4CD7-BEF5-F932DDF96FE4}"/>
              </a:ext>
            </a:extLst>
          </p:cNvPr>
          <p:cNvSpPr/>
          <p:nvPr/>
        </p:nvSpPr>
        <p:spPr>
          <a:xfrm>
            <a:off x="6169859" y="284097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6" name="Estrella: 5 puntas 45">
            <a:extLst>
              <a:ext uri="{FF2B5EF4-FFF2-40B4-BE49-F238E27FC236}">
                <a16:creationId xmlns:a16="http://schemas.microsoft.com/office/drawing/2014/main" id="{0BC09B5B-E968-4E05-BD02-58DA3E63C607}"/>
              </a:ext>
            </a:extLst>
          </p:cNvPr>
          <p:cNvSpPr/>
          <p:nvPr/>
        </p:nvSpPr>
        <p:spPr>
          <a:xfrm>
            <a:off x="6191421" y="325378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7" name="Estrella: 5 puntas 46">
            <a:extLst>
              <a:ext uri="{FF2B5EF4-FFF2-40B4-BE49-F238E27FC236}">
                <a16:creationId xmlns:a16="http://schemas.microsoft.com/office/drawing/2014/main" id="{DD328B57-3791-473C-93A1-15A957388517}"/>
              </a:ext>
            </a:extLst>
          </p:cNvPr>
          <p:cNvSpPr/>
          <p:nvPr/>
        </p:nvSpPr>
        <p:spPr>
          <a:xfrm>
            <a:off x="6155853" y="3610549"/>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8" name="Estrella: 5 puntas 47">
            <a:extLst>
              <a:ext uri="{FF2B5EF4-FFF2-40B4-BE49-F238E27FC236}">
                <a16:creationId xmlns:a16="http://schemas.microsoft.com/office/drawing/2014/main" id="{DDAAD9AD-134B-4B15-B14F-6BC06EBABD2E}"/>
              </a:ext>
            </a:extLst>
          </p:cNvPr>
          <p:cNvSpPr/>
          <p:nvPr/>
        </p:nvSpPr>
        <p:spPr>
          <a:xfrm>
            <a:off x="6191421" y="3952517"/>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9" name="CuadroTexto 48">
            <a:extLst>
              <a:ext uri="{FF2B5EF4-FFF2-40B4-BE49-F238E27FC236}">
                <a16:creationId xmlns:a16="http://schemas.microsoft.com/office/drawing/2014/main" id="{F85BC6E6-AB90-4C55-B9A7-A740EC74142E}"/>
              </a:ext>
            </a:extLst>
          </p:cNvPr>
          <p:cNvSpPr txBox="1"/>
          <p:nvPr/>
        </p:nvSpPr>
        <p:spPr>
          <a:xfrm>
            <a:off x="4410061" y="4360484"/>
            <a:ext cx="2105688" cy="369332"/>
          </a:xfrm>
          <a:prstGeom prst="rect">
            <a:avLst/>
          </a:prstGeom>
          <a:noFill/>
        </p:spPr>
        <p:txBody>
          <a:bodyPr wrap="square" rtlCol="0">
            <a:spAutoFit/>
          </a:bodyPr>
          <a:lstStyle/>
          <a:p>
            <a:r>
              <a:rPr lang="es-MX" b="1" dirty="0"/>
              <a:t>Ian  y Sofia. </a:t>
            </a:r>
          </a:p>
        </p:txBody>
      </p:sp>
      <p:sp>
        <p:nvSpPr>
          <p:cNvPr id="50" name="CuadroTexto 49">
            <a:extLst>
              <a:ext uri="{FF2B5EF4-FFF2-40B4-BE49-F238E27FC236}">
                <a16:creationId xmlns:a16="http://schemas.microsoft.com/office/drawing/2014/main" id="{29EA3994-D06D-465D-B2B4-083A4F984A9D}"/>
              </a:ext>
            </a:extLst>
          </p:cNvPr>
          <p:cNvSpPr txBox="1"/>
          <p:nvPr/>
        </p:nvSpPr>
        <p:spPr>
          <a:xfrm>
            <a:off x="3761036" y="5017971"/>
            <a:ext cx="3454398" cy="1169551"/>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Se realizo la introducción a las tradiciones y costumbres de nuestro país con ayuda de videos, imágenes, juegos tradicionales. Así como el cuidado de pertenencias. </a:t>
            </a:r>
          </a:p>
        </p:txBody>
      </p:sp>
      <p:sp>
        <p:nvSpPr>
          <p:cNvPr id="51" name="CuadroTexto 50">
            <a:extLst>
              <a:ext uri="{FF2B5EF4-FFF2-40B4-BE49-F238E27FC236}">
                <a16:creationId xmlns:a16="http://schemas.microsoft.com/office/drawing/2014/main" id="{55D8E77A-1529-4BBB-87DF-5E99AC3B307F}"/>
              </a:ext>
            </a:extLst>
          </p:cNvPr>
          <p:cNvSpPr txBox="1"/>
          <p:nvPr/>
        </p:nvSpPr>
        <p:spPr>
          <a:xfrm>
            <a:off x="317501" y="6632514"/>
            <a:ext cx="3454398" cy="738664"/>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Se logro intervenir de manera adecuada según los nuevos protocolos de convivencia y regreso a clases.</a:t>
            </a:r>
          </a:p>
        </p:txBody>
      </p:sp>
      <p:sp>
        <p:nvSpPr>
          <p:cNvPr id="52" name="CuadroTexto 51">
            <a:extLst>
              <a:ext uri="{FF2B5EF4-FFF2-40B4-BE49-F238E27FC236}">
                <a16:creationId xmlns:a16="http://schemas.microsoft.com/office/drawing/2014/main" id="{DEEF4C0B-F3A1-4BFF-9E94-9A2721B46E6B}"/>
              </a:ext>
            </a:extLst>
          </p:cNvPr>
          <p:cNvSpPr txBox="1"/>
          <p:nvPr/>
        </p:nvSpPr>
        <p:spPr>
          <a:xfrm>
            <a:off x="3771899" y="6658344"/>
            <a:ext cx="3454398" cy="523220"/>
          </a:xfrm>
          <a:prstGeom prst="rect">
            <a:avLst/>
          </a:prstGeom>
          <a:noFill/>
        </p:spPr>
        <p:txBody>
          <a:bodyPr wrap="square" rtlCol="0">
            <a:spAutoFit/>
          </a:bodyPr>
          <a:lstStyle/>
          <a:p>
            <a:pPr algn="just"/>
            <a:r>
              <a:rPr lang="es-MX" sz="1400" dirty="0">
                <a:latin typeface="Arial" panose="020B0604020202020204" pitchFamily="34" charset="0"/>
                <a:cs typeface="Arial" panose="020B0604020202020204" pitchFamily="34" charset="0"/>
              </a:rPr>
              <a:t>Lograr que uno de los alumnos acatara indicaciones, y expresara sus ideales. </a:t>
            </a:r>
          </a:p>
        </p:txBody>
      </p:sp>
      <p:sp>
        <p:nvSpPr>
          <p:cNvPr id="53" name="CuadroTexto 52">
            <a:extLst>
              <a:ext uri="{FF2B5EF4-FFF2-40B4-BE49-F238E27FC236}">
                <a16:creationId xmlns:a16="http://schemas.microsoft.com/office/drawing/2014/main" id="{F598B054-84C6-4B1D-9A1B-44F71056486C}"/>
              </a:ext>
            </a:extLst>
          </p:cNvPr>
          <p:cNvSpPr txBox="1"/>
          <p:nvPr/>
        </p:nvSpPr>
        <p:spPr>
          <a:xfrm>
            <a:off x="1148898" y="8153262"/>
            <a:ext cx="2753811" cy="923330"/>
          </a:xfrm>
          <a:prstGeom prst="rect">
            <a:avLst/>
          </a:prstGeom>
          <a:noFill/>
        </p:spPr>
        <p:txBody>
          <a:bodyPr wrap="square" rtlCol="0">
            <a:spAutoFit/>
          </a:bodyPr>
          <a:lstStyle/>
          <a:p>
            <a:r>
              <a:rPr lang="es-MX" dirty="0"/>
              <a:t>Darles a conocer el propósito de la mañana de trabajo </a:t>
            </a:r>
          </a:p>
        </p:txBody>
      </p:sp>
      <p:sp>
        <p:nvSpPr>
          <p:cNvPr id="54" name="CuadroTexto 53">
            <a:extLst>
              <a:ext uri="{FF2B5EF4-FFF2-40B4-BE49-F238E27FC236}">
                <a16:creationId xmlns:a16="http://schemas.microsoft.com/office/drawing/2014/main" id="{8AC90934-6CD0-4CE7-82A1-43ED907B890B}"/>
              </a:ext>
            </a:extLst>
          </p:cNvPr>
          <p:cNvSpPr txBox="1"/>
          <p:nvPr/>
        </p:nvSpPr>
        <p:spPr>
          <a:xfrm>
            <a:off x="393793" y="9127946"/>
            <a:ext cx="3172049" cy="307777"/>
          </a:xfrm>
          <a:prstGeom prst="rect">
            <a:avLst/>
          </a:prstGeom>
          <a:noFill/>
        </p:spPr>
        <p:txBody>
          <a:bodyPr wrap="square" rtlCol="0">
            <a:spAutoFit/>
          </a:bodyPr>
          <a:lstStyle/>
          <a:p>
            <a:r>
              <a:rPr lang="es-MX" sz="1400" dirty="0"/>
              <a:t>.</a:t>
            </a:r>
          </a:p>
        </p:txBody>
      </p:sp>
      <p:sp>
        <p:nvSpPr>
          <p:cNvPr id="55" name="CuadroTexto 54">
            <a:extLst>
              <a:ext uri="{FF2B5EF4-FFF2-40B4-BE49-F238E27FC236}">
                <a16:creationId xmlns:a16="http://schemas.microsoft.com/office/drawing/2014/main" id="{3201010B-C5D2-4243-8B57-27895A2E7388}"/>
              </a:ext>
            </a:extLst>
          </p:cNvPr>
          <p:cNvSpPr txBox="1"/>
          <p:nvPr/>
        </p:nvSpPr>
        <p:spPr>
          <a:xfrm>
            <a:off x="3695699" y="7974389"/>
            <a:ext cx="3454398" cy="1384995"/>
          </a:xfrm>
          <a:prstGeom prst="rect">
            <a:avLst/>
          </a:prstGeom>
          <a:noFill/>
        </p:spPr>
        <p:txBody>
          <a:bodyPr wrap="square" rtlCol="0">
            <a:spAutoFit/>
          </a:bodyPr>
          <a:lstStyle/>
          <a:p>
            <a:pPr algn="just"/>
            <a:r>
              <a:rPr lang="es-MX" sz="1200" dirty="0">
                <a:latin typeface="Arial" panose="020B0604020202020204" pitchFamily="34" charset="0"/>
                <a:cs typeface="Arial" panose="020B0604020202020204" pitchFamily="34" charset="0"/>
              </a:rPr>
              <a:t>Los materiales fueron adecuados y novedosos, sin embargo falta aprovechar mejor los tiempos y la organización de los alumnos. Cardona (2001) nos indica que para una mejor interacción y funcionamiento del proyecto es necesario tomar en cuenta todos los aspectos que rodean o integran el salón de clases. </a:t>
            </a:r>
          </a:p>
        </p:txBody>
      </p:sp>
      <p:sp>
        <p:nvSpPr>
          <p:cNvPr id="56" name="Estrella: 5 puntas 55">
            <a:extLst>
              <a:ext uri="{FF2B5EF4-FFF2-40B4-BE49-F238E27FC236}">
                <a16:creationId xmlns:a16="http://schemas.microsoft.com/office/drawing/2014/main" id="{58485D6D-4902-43FA-BF93-2612D0A8ACD9}"/>
              </a:ext>
            </a:extLst>
          </p:cNvPr>
          <p:cNvSpPr/>
          <p:nvPr/>
        </p:nvSpPr>
        <p:spPr>
          <a:xfrm>
            <a:off x="2753545" y="1416763"/>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7" name="Estrella: 5 puntas 56">
            <a:extLst>
              <a:ext uri="{FF2B5EF4-FFF2-40B4-BE49-F238E27FC236}">
                <a16:creationId xmlns:a16="http://schemas.microsoft.com/office/drawing/2014/main" id="{A9903713-5FE7-4F28-98BC-616A3B1C9373}"/>
              </a:ext>
            </a:extLst>
          </p:cNvPr>
          <p:cNvSpPr/>
          <p:nvPr/>
        </p:nvSpPr>
        <p:spPr>
          <a:xfrm>
            <a:off x="1478009" y="1386497"/>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8" name="Estrella: 5 puntas 57">
            <a:extLst>
              <a:ext uri="{FF2B5EF4-FFF2-40B4-BE49-F238E27FC236}">
                <a16:creationId xmlns:a16="http://schemas.microsoft.com/office/drawing/2014/main" id="{D57E2C17-ABFF-4013-8847-A3DF061CF655}"/>
              </a:ext>
            </a:extLst>
          </p:cNvPr>
          <p:cNvSpPr/>
          <p:nvPr/>
        </p:nvSpPr>
        <p:spPr>
          <a:xfrm>
            <a:off x="186919" y="1404398"/>
            <a:ext cx="563515" cy="400110"/>
          </a:xfrm>
          <a:prstGeom prst="star5">
            <a:avLst/>
          </a:prstGeom>
          <a:solidFill>
            <a:srgbClr val="FFFF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6D5DC58-C278-49B4-AA91-7FA41998157C}"/>
              </a:ext>
            </a:extLst>
          </p:cNvPr>
          <p:cNvPicPr>
            <a:picLocks noChangeAspect="1"/>
          </p:cNvPicPr>
          <p:nvPr/>
        </p:nvPicPr>
        <p:blipFill>
          <a:blip r:embed="rId2"/>
          <a:stretch>
            <a:fillRect/>
          </a:stretch>
        </p:blipFill>
        <p:spPr>
          <a:xfrm>
            <a:off x="-685800" y="-341022"/>
            <a:ext cx="8458200" cy="10386721"/>
          </a:xfrm>
          <a:prstGeom prst="rect">
            <a:avLst/>
          </a:prstGeom>
        </p:spPr>
      </p:pic>
      <p:sp>
        <p:nvSpPr>
          <p:cNvPr id="3" name="CuadroTexto 2">
            <a:extLst>
              <a:ext uri="{FF2B5EF4-FFF2-40B4-BE49-F238E27FC236}">
                <a16:creationId xmlns:a16="http://schemas.microsoft.com/office/drawing/2014/main" id="{367A8E63-48BD-4E90-8095-2810C6883A93}"/>
              </a:ext>
            </a:extLst>
          </p:cNvPr>
          <p:cNvSpPr txBox="1"/>
          <p:nvPr/>
        </p:nvSpPr>
        <p:spPr>
          <a:xfrm rot="21127084">
            <a:off x="346290" y="2345194"/>
            <a:ext cx="4425094" cy="5355312"/>
          </a:xfrm>
          <a:prstGeom prst="rect">
            <a:avLst/>
          </a:prstGeom>
          <a:noFill/>
        </p:spPr>
        <p:txBody>
          <a:bodyPr wrap="square" rtlCol="0">
            <a:spAutoFit/>
          </a:bodyPr>
          <a:lstStyle/>
          <a:p>
            <a:pPr algn="just"/>
            <a:r>
              <a:rPr lang="es-MX" dirty="0">
                <a:latin typeface="Arial" panose="020B0604020202020204" pitchFamily="34" charset="0"/>
                <a:cs typeface="Arial" panose="020B0604020202020204" pitchFamily="34" charset="0"/>
              </a:rPr>
              <a:t>Durante la jornada del día martes, se aprecio un clima agradable entre los alumnos, mostrando una disposición para realizar las actividades, el clima fue participativo, no hubo incidentes ni acciones que dañaran la planeación, la jornada fue rica en aprendizaje debido al intercambio de escenarios como lo es el aula y patio cívico, Según Melgas, (2011).</a:t>
            </a:r>
          </a:p>
          <a:p>
            <a:pPr algn="just"/>
            <a:r>
              <a:rPr lang="es-MX" dirty="0">
                <a:latin typeface="Arial" panose="020B0604020202020204" pitchFamily="34" charset="0"/>
                <a:cs typeface="Arial" panose="020B0604020202020204" pitchFamily="34" charset="0"/>
              </a:rPr>
              <a:t> </a:t>
            </a:r>
            <a:r>
              <a:rPr lang="es-ES" dirty="0">
                <a:latin typeface="Arial" panose="020B0604020202020204" pitchFamily="34" charset="0"/>
                <a:cs typeface="Arial" panose="020B0604020202020204" pitchFamily="34" charset="0"/>
              </a:rPr>
              <a:t>aprendemos con otros, nuestras</a:t>
            </a:r>
          </a:p>
          <a:p>
            <a:pPr algn="just"/>
            <a:r>
              <a:rPr lang="es-ES" dirty="0">
                <a:latin typeface="Arial" panose="020B0604020202020204" pitchFamily="34" charset="0"/>
                <a:cs typeface="Arial" panose="020B0604020202020204" pitchFamily="34" charset="0"/>
              </a:rPr>
              <a:t>habilidades intelectuales, sociales y emocionales se conforman en la interacción con diversas</a:t>
            </a:r>
          </a:p>
          <a:p>
            <a:pPr algn="just"/>
            <a:r>
              <a:rPr lang="es-ES" dirty="0">
                <a:latin typeface="Arial" panose="020B0604020202020204" pitchFamily="34" charset="0"/>
                <a:cs typeface="Arial" panose="020B0604020202020204" pitchFamily="34" charset="0"/>
              </a:rPr>
              <a:t>personas en una variedad de contextos.</a:t>
            </a:r>
          </a:p>
          <a:p>
            <a:pPr algn="just"/>
            <a:r>
              <a:rPr lang="es-ES" dirty="0">
                <a:latin typeface="Arial" panose="020B0604020202020204" pitchFamily="34" charset="0"/>
                <a:cs typeface="Arial" panose="020B0604020202020204" pitchFamily="34" charset="0"/>
              </a:rPr>
              <a:t>De acuerdo con el autor el infante desarrolla mejor sus capacidades  de aprendizaje pues adquiere diferentes roles que le permite interactuar con actores sociales, normas y reglas. </a:t>
            </a:r>
            <a:endParaRPr lang="es-MX" dirty="0"/>
          </a:p>
        </p:txBody>
      </p:sp>
      <p:sp>
        <p:nvSpPr>
          <p:cNvPr id="4" name="CuadroTexto 3">
            <a:extLst>
              <a:ext uri="{FF2B5EF4-FFF2-40B4-BE49-F238E27FC236}">
                <a16:creationId xmlns:a16="http://schemas.microsoft.com/office/drawing/2014/main" id="{76DE13F0-7AB8-4C51-BFAA-9C64F5746A37}"/>
              </a:ext>
            </a:extLst>
          </p:cNvPr>
          <p:cNvSpPr txBox="1"/>
          <p:nvPr/>
        </p:nvSpPr>
        <p:spPr>
          <a:xfrm rot="21216104">
            <a:off x="241556" y="1530091"/>
            <a:ext cx="4133166" cy="584775"/>
          </a:xfrm>
          <a:prstGeom prst="rect">
            <a:avLst/>
          </a:prstGeom>
          <a:noFill/>
        </p:spPr>
        <p:txBody>
          <a:bodyPr wrap="square" rtlCol="0">
            <a:spAutoFit/>
          </a:bodyPr>
          <a:lstStyle/>
          <a:p>
            <a:pPr algn="ctr"/>
            <a:r>
              <a:rPr lang="es-MX" sz="3200" b="1" dirty="0">
                <a:latin typeface="Arial" panose="020B0604020202020204" pitchFamily="34" charset="0"/>
                <a:cs typeface="Arial" panose="020B0604020202020204" pitchFamily="34" charset="0"/>
              </a:rPr>
              <a:t>Según los autores…</a:t>
            </a:r>
          </a:p>
        </p:txBody>
      </p:sp>
    </p:spTree>
    <p:extLst>
      <p:ext uri="{BB962C8B-B14F-4D97-AF65-F5344CB8AC3E}">
        <p14:creationId xmlns:p14="http://schemas.microsoft.com/office/powerpoint/2010/main" val="79812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27396</TotalTime>
  <Words>540</Words>
  <Application>Microsoft Office PowerPoint</Application>
  <PresentationFormat>Personalizado</PresentationFormat>
  <Paragraphs>79</Paragraphs>
  <Slides>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vt:i4>
      </vt:variant>
    </vt:vector>
  </HeadingPairs>
  <TitlesOfParts>
    <vt:vector size="10" baseType="lpstr">
      <vt:lpstr>Arial</vt:lpstr>
      <vt:lpstr>Bell MT</vt:lpstr>
      <vt:lpstr>Calibri</vt:lpstr>
      <vt:lpstr>Times New Roman</vt:lpstr>
      <vt:lpstr>Verdana</vt:lpstr>
      <vt:lpstr>Office Theme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PLANEACIONES PREESCOLAR DULCE</dc:creator>
  <cp:lastModifiedBy>MQ</cp:lastModifiedBy>
  <cp:revision>55</cp:revision>
  <dcterms:created xsi:type="dcterms:W3CDTF">2021-08-24T00:42:20Z</dcterms:created>
  <dcterms:modified xsi:type="dcterms:W3CDTF">2021-11-17T02:38:59Z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2020-07-10T00:00:00Z</vt:filetime>
  </property>
  <property fmtid="{D5CDD505-2E9C-101B-9397-08002B2CF9AE}" pid="3" name="Creator">
    <vt:lpwstr>Microsoft® PowerPoint® 2016</vt:lpwstr>
  </property>
  <property fmtid="{D5CDD505-2E9C-101B-9397-08002B2CF9AE}" pid="4" name="LastSaved">
    <vt:filetime>2021-08-24T00:00:00Z</vt:filetime>
  </property>
</Properties>
</file>