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875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DFEC-3D34-46F3-82D0-741771403C3C}" type="datetimeFigureOut">
              <a:rPr lang="es-MX" smtClean="0"/>
              <a:t>26/09/2021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E8A5-8FBA-4808-B276-BE1144C1D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5704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DFEC-3D34-46F3-82D0-741771403C3C}" type="datetimeFigureOut">
              <a:rPr lang="es-MX" smtClean="0"/>
              <a:t>26/09/2021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E8A5-8FBA-4808-B276-BE1144C1D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195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DFEC-3D34-46F3-82D0-741771403C3C}" type="datetimeFigureOut">
              <a:rPr lang="es-MX" smtClean="0"/>
              <a:t>26/09/2021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E8A5-8FBA-4808-B276-BE1144C1D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556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DFEC-3D34-46F3-82D0-741771403C3C}" type="datetimeFigureOut">
              <a:rPr lang="es-MX" smtClean="0"/>
              <a:t>26/09/2021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E8A5-8FBA-4808-B276-BE1144C1D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0183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DFEC-3D34-46F3-82D0-741771403C3C}" type="datetimeFigureOut">
              <a:rPr lang="es-MX" smtClean="0"/>
              <a:t>26/09/2021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E8A5-8FBA-4808-B276-BE1144C1D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5963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DFEC-3D34-46F3-82D0-741771403C3C}" type="datetimeFigureOut">
              <a:rPr lang="es-MX" smtClean="0"/>
              <a:t>26/09/2021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E8A5-8FBA-4808-B276-BE1144C1D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6329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DFEC-3D34-46F3-82D0-741771403C3C}" type="datetimeFigureOut">
              <a:rPr lang="es-MX" smtClean="0"/>
              <a:t>26/09/2021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E8A5-8FBA-4808-B276-BE1144C1D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130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DFEC-3D34-46F3-82D0-741771403C3C}" type="datetimeFigureOut">
              <a:rPr lang="es-MX" smtClean="0"/>
              <a:t>26/09/2021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E8A5-8FBA-4808-B276-BE1144C1D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9966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DFEC-3D34-46F3-82D0-741771403C3C}" type="datetimeFigureOut">
              <a:rPr lang="es-MX" smtClean="0"/>
              <a:t>26/09/2021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E8A5-8FBA-4808-B276-BE1144C1D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0334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DFEC-3D34-46F3-82D0-741771403C3C}" type="datetimeFigureOut">
              <a:rPr lang="es-MX" smtClean="0"/>
              <a:t>26/09/2021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E8A5-8FBA-4808-B276-BE1144C1D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3750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DFEC-3D34-46F3-82D0-741771403C3C}" type="datetimeFigureOut">
              <a:rPr lang="es-MX" smtClean="0"/>
              <a:t>26/09/2021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E8A5-8FBA-4808-B276-BE1144C1D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2394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9DFEC-3D34-46F3-82D0-741771403C3C}" type="datetimeFigureOut">
              <a:rPr lang="es-MX" smtClean="0"/>
              <a:t>26/09/2021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FE8A5-8FBA-4808-B276-BE1144C1D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7832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1651" y="391886"/>
            <a:ext cx="8800909" cy="763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</a:t>
            </a:r>
          </a:p>
          <a:p>
            <a:pPr algn="ctr">
              <a:lnSpc>
                <a:spcPct val="150000"/>
              </a:lnSpc>
            </a:pP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Licenciatura en Educación Preescolar </a:t>
            </a:r>
          </a:p>
          <a:p>
            <a:pPr algn="ctr">
              <a:lnSpc>
                <a:spcPct val="150000"/>
              </a:lnSpc>
            </a:pP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 semestre </a:t>
            </a:r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Sección A</a:t>
            </a:r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Curso: Estrategias de música y canto en educación preescolar.</a:t>
            </a:r>
          </a:p>
          <a:p>
            <a:pPr algn="ctr">
              <a:lnSpc>
                <a:spcPct val="150000"/>
              </a:lnSpc>
            </a:pP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Martin Delgado Fuentes </a:t>
            </a:r>
            <a:endParaRPr lang="es-MX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Integrantes:</a:t>
            </a:r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buClr>
                <a:srgbClr val="FF66FF"/>
              </a:buClr>
              <a:buSzPct val="150000"/>
            </a:pP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Noemi Monserrath </a:t>
            </a:r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Rodríguez Cavazos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.#21</a:t>
            </a:r>
            <a:endParaRPr lang="es-MX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buClr>
                <a:srgbClr val="FF66FF"/>
              </a:buClr>
              <a:buSzPct val="150000"/>
            </a:pPr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Ximena Guadalupe Rocha 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Vicuña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#20</a:t>
            </a:r>
            <a:endParaRPr lang="es-MX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buClr>
                <a:srgbClr val="FF66FF"/>
              </a:buClr>
              <a:buSzPct val="150000"/>
            </a:pPr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 Paula Saucedo Muñiz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#24</a:t>
            </a:r>
            <a:endParaRPr lang="es-MX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buClr>
                <a:srgbClr val="FF66FF"/>
              </a:buClr>
              <a:buSzPct val="150000"/>
            </a:pPr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Seamy 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Citlalli </a:t>
            </a:r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Rodríguez San Miguel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#22</a:t>
            </a:r>
            <a:endParaRPr lang="es-MX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buClr>
                <a:srgbClr val="FF66FF"/>
              </a:buClr>
              <a:buSzPct val="150000"/>
            </a:pPr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Dulce Monserrat Palomo Uribe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.#18</a:t>
            </a:r>
            <a:endParaRPr lang="es-MX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buClr>
                <a:srgbClr val="FF66FF"/>
              </a:buClr>
              <a:buSzPct val="150000"/>
            </a:pPr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Johana Vanessa Salas Castillo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.#23</a:t>
            </a:r>
            <a:endParaRPr lang="es-MX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buClr>
                <a:srgbClr val="FF66FF"/>
              </a:buClr>
              <a:buSzPct val="150000"/>
            </a:pPr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Nancy Lizeth Ramírez 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González #19   </a:t>
            </a:r>
            <a:endParaRPr lang="es-MX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buClr>
                <a:srgbClr val="FF66FF"/>
              </a:buClr>
              <a:buSzPct val="150000"/>
            </a:pPr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Andrea Mayalen Muñiz 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Limón #17</a:t>
            </a:r>
          </a:p>
          <a:p>
            <a:pPr algn="ctr">
              <a:lnSpc>
                <a:spcPct val="150000"/>
              </a:lnSpc>
            </a:pPr>
            <a:endParaRPr lang="es-MX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Saltillo Coahuila de 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Zaragoza.                                                                                                                Septiembre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2021                                 </a:t>
            </a:r>
          </a:p>
          <a:p>
            <a:pPr algn="ctr">
              <a:lnSpc>
                <a:spcPct val="150000"/>
              </a:lnSpc>
            </a:pP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es-MX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 descr="Escuela Normal de Educación Preescolar – Desarrollo de competencias  linguistica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18" y="1079455"/>
            <a:ext cx="1857375" cy="1381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595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560989" y="0"/>
            <a:ext cx="5583011" cy="4148720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235131" y="130629"/>
            <a:ext cx="444865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ellion" panose="02000503000000020004" pitchFamily="2" charset="0"/>
              </a:rPr>
              <a:t>Ruidos molestos en </a:t>
            </a:r>
          </a:p>
          <a:p>
            <a:pPr algn="ctr"/>
            <a:r>
              <a:rPr lang="es-ES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ellion" panose="02000503000000020004" pitchFamily="2" charset="0"/>
              </a:rPr>
              <a:t>n</a:t>
            </a:r>
            <a:r>
              <a:rPr lang="es-ES" sz="4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ellion" panose="02000503000000020004" pitchFamily="2" charset="0"/>
              </a:rPr>
              <a:t>uestro entorno </a:t>
            </a:r>
            <a:endParaRPr lang="es-ES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hellion" panose="02000503000000020004" pitchFamily="2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296091" y="139337"/>
            <a:ext cx="444865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 dirty="0" smtClean="0">
                <a:ln w="0"/>
                <a:solidFill>
                  <a:srgbClr val="FF66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ellion" panose="02000503000000020004" pitchFamily="2" charset="0"/>
              </a:rPr>
              <a:t>Ruidos molestos en </a:t>
            </a:r>
          </a:p>
          <a:p>
            <a:pPr algn="ctr"/>
            <a:r>
              <a:rPr lang="es-ES" sz="4800" b="1" dirty="0">
                <a:ln w="0"/>
                <a:solidFill>
                  <a:srgbClr val="FF66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ellion" panose="02000503000000020004" pitchFamily="2" charset="0"/>
              </a:rPr>
              <a:t>n</a:t>
            </a:r>
            <a:r>
              <a:rPr lang="es-ES" sz="4800" b="1" dirty="0" smtClean="0">
                <a:ln w="0"/>
                <a:solidFill>
                  <a:srgbClr val="FF66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ellion" panose="02000503000000020004" pitchFamily="2" charset="0"/>
              </a:rPr>
              <a:t>uestro entorno </a:t>
            </a:r>
            <a:endParaRPr lang="es-ES" sz="4800" b="1" cap="none" spc="0" dirty="0">
              <a:ln w="0"/>
              <a:solidFill>
                <a:srgbClr val="FF66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hellion" panose="02000503000000020004" pitchFamily="2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169818" y="2076994"/>
            <a:ext cx="2495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C00FF"/>
              </a:buClr>
              <a:buSzPct val="156000"/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Almond Nougat" panose="02000600000000000000" pitchFamily="2" charset="0"/>
              </a:rPr>
              <a:t>El distribuidor vial.</a:t>
            </a:r>
            <a:endParaRPr lang="es-MX" sz="2000" dirty="0">
              <a:latin typeface="Almond Nougat" panose="02000600000000000000" pitchFamily="2" charset="0"/>
            </a:endParaRP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09280"/>
            <a:ext cx="5583011" cy="4148720"/>
          </a:xfrm>
          <a:prstGeom prst="rect">
            <a:avLst/>
          </a:prstGeom>
        </p:spPr>
      </p:pic>
      <p:pic>
        <p:nvPicPr>
          <p:cNvPr id="1026" name="Picture 2" descr="El tráfico y los vecinos, los ruidos más molestos - RTVE.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8253" y="1946477"/>
            <a:ext cx="1881050" cy="1462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CuadroTexto 14"/>
          <p:cNvSpPr txBox="1"/>
          <p:nvPr/>
        </p:nvSpPr>
        <p:spPr>
          <a:xfrm>
            <a:off x="4567647" y="2059577"/>
            <a:ext cx="24950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C00FF"/>
              </a:buClr>
              <a:buSzPct val="156000"/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Almond Nougat" panose="02000600000000000000" pitchFamily="2" charset="0"/>
              </a:rPr>
              <a:t>Las fiestas de los vecinos.</a:t>
            </a:r>
            <a:endParaRPr lang="es-MX" sz="2000" dirty="0">
              <a:latin typeface="Almond Nougat" panose="02000600000000000000" pitchFamily="2" charset="0"/>
            </a:endParaRPr>
          </a:p>
        </p:txBody>
      </p:sp>
      <p:pic>
        <p:nvPicPr>
          <p:cNvPr id="1028" name="Picture 4" descr="Ilustración Divertida De Dibujos Animados De Grupo De Personas De Fiesta  Ilustraciones Vectoriales, Clip Art Vectorizado Libre De Derechos. Image  79338832.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" r="2509"/>
          <a:stretch/>
        </p:blipFill>
        <p:spPr bwMode="auto">
          <a:xfrm>
            <a:off x="6622549" y="1920240"/>
            <a:ext cx="2176719" cy="1593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uadroTexto 16"/>
          <p:cNvSpPr txBox="1"/>
          <p:nvPr/>
        </p:nvSpPr>
        <p:spPr>
          <a:xfrm>
            <a:off x="317862" y="3897086"/>
            <a:ext cx="249500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C00FF"/>
              </a:buClr>
              <a:buSzPct val="156000"/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Almond Nougat" panose="02000600000000000000" pitchFamily="2" charset="0"/>
              </a:rPr>
              <a:t>Los vecinos peleando o gritando</a:t>
            </a:r>
            <a:endParaRPr lang="es-MX" sz="2000" dirty="0">
              <a:latin typeface="Almond Nougat" panose="02000600000000000000" pitchFamily="2" charset="0"/>
            </a:endParaRPr>
          </a:p>
        </p:txBody>
      </p:sp>
      <p:pic>
        <p:nvPicPr>
          <p:cNvPr id="1030" name="Picture 6" descr="Vector conjunto de personas gritando | Vector Premium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010" y="3818798"/>
            <a:ext cx="1977299" cy="197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CuadroTexto 18"/>
          <p:cNvSpPr txBox="1"/>
          <p:nvPr/>
        </p:nvSpPr>
        <p:spPr>
          <a:xfrm>
            <a:off x="4680859" y="3884023"/>
            <a:ext cx="24950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C00FF"/>
              </a:buClr>
              <a:buSzPct val="156000"/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Almond Nougat" panose="02000600000000000000" pitchFamily="2" charset="0"/>
              </a:rPr>
              <a:t>El despertador por la mañana </a:t>
            </a:r>
            <a:endParaRPr lang="es-MX" sz="2000" dirty="0">
              <a:latin typeface="Almond Nougat" panose="02000600000000000000" pitchFamily="2" charset="0"/>
            </a:endParaRPr>
          </a:p>
        </p:txBody>
      </p:sp>
      <p:pic>
        <p:nvPicPr>
          <p:cNvPr id="1032" name="Picture 8" descr="Dibujo de despertar pintado por en Dibujos.net el día 12-05-18 a las  00:28:30. Imprime, pinta o colorea tus propios dibujos!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9858" y="3991657"/>
            <a:ext cx="2134142" cy="1671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200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09280"/>
            <a:ext cx="5583011" cy="414872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560989" y="0"/>
            <a:ext cx="5583011" cy="414872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69818" y="770709"/>
            <a:ext cx="2495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C00FF"/>
              </a:buClr>
              <a:buSzPct val="156000"/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Almond Nougat" panose="02000600000000000000" pitchFamily="2" charset="0"/>
              </a:rPr>
              <a:t>El volumen de la tele </a:t>
            </a:r>
            <a:endParaRPr lang="es-MX" sz="2000" dirty="0">
              <a:latin typeface="Almond Nougat" panose="02000600000000000000" pitchFamily="2" charset="0"/>
            </a:endParaRPr>
          </a:p>
        </p:txBody>
      </p:sp>
      <p:pic>
        <p:nvPicPr>
          <p:cNvPr id="3074" name="Picture 2" descr="Ilustración del niño viendo la televisión | Vector Premiu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2995" y="326572"/>
            <a:ext cx="1942556" cy="1942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4293326" y="988423"/>
            <a:ext cx="249500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C00FF"/>
              </a:buClr>
              <a:buSzPct val="156000"/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Almond Nougat" panose="02000600000000000000" pitchFamily="2" charset="0"/>
              </a:rPr>
              <a:t>Perros ladrando </a:t>
            </a:r>
            <a:endParaRPr lang="es-MX" sz="2000" dirty="0">
              <a:latin typeface="Almond Nougat" panose="02000600000000000000" pitchFamily="2" charset="0"/>
            </a:endParaRPr>
          </a:p>
        </p:txBody>
      </p:sp>
      <p:pic>
        <p:nvPicPr>
          <p:cNvPr id="3076" name="Picture 4" descr="Ilustración de dibujos animados enojado perros ladrando | Vector Premiu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92699"/>
            <a:ext cx="2165511" cy="11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/>
          <p:cNvSpPr txBox="1"/>
          <p:nvPr/>
        </p:nvSpPr>
        <p:spPr>
          <a:xfrm>
            <a:off x="269967" y="2778035"/>
            <a:ext cx="2495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C00FF"/>
              </a:buClr>
              <a:buSzPct val="156000"/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Almond Nougat" panose="02000600000000000000" pitchFamily="2" charset="0"/>
              </a:rPr>
              <a:t>Llanto de un bebe </a:t>
            </a:r>
            <a:endParaRPr lang="es-MX" sz="2000" dirty="0">
              <a:latin typeface="Almond Nougat" panose="02000600000000000000" pitchFamily="2" charset="0"/>
            </a:endParaRPr>
          </a:p>
        </p:txBody>
      </p:sp>
      <p:pic>
        <p:nvPicPr>
          <p:cNvPr id="3078" name="Picture 6" descr="Bebe llorando vector, gráfico vectorial, imágenes de Bebe llorando  vectoriales de stock | Depositphotos®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0443" y="2521132"/>
            <a:ext cx="1637383" cy="1619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/>
          <p:cNvSpPr txBox="1"/>
          <p:nvPr/>
        </p:nvSpPr>
        <p:spPr>
          <a:xfrm>
            <a:off x="4145282" y="2773681"/>
            <a:ext cx="24950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C00FF"/>
              </a:buClr>
              <a:buSzPct val="156000"/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Almond Nougat" panose="02000600000000000000" pitchFamily="2" charset="0"/>
              </a:rPr>
              <a:t>Las puertas cuando rechinan </a:t>
            </a:r>
            <a:endParaRPr lang="es-MX" sz="2000" dirty="0">
              <a:latin typeface="Almond Nougat" panose="02000600000000000000" pitchFamily="2" charset="0"/>
            </a:endParaRPr>
          </a:p>
        </p:txBody>
      </p:sp>
      <p:pic>
        <p:nvPicPr>
          <p:cNvPr id="3080" name="Picture 8" descr="Cómo evitar el rechinido de puerta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6115" y="2519712"/>
            <a:ext cx="2259874" cy="1500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uadroTexto 11"/>
          <p:cNvSpPr txBox="1"/>
          <p:nvPr/>
        </p:nvSpPr>
        <p:spPr>
          <a:xfrm>
            <a:off x="291737" y="4706982"/>
            <a:ext cx="249500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C00FF"/>
              </a:buClr>
              <a:buSzPct val="156000"/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Almond Nougat" panose="02000600000000000000" pitchFamily="2" charset="0"/>
              </a:rPr>
              <a:t>Cuando el teléfono suena muy fuerte </a:t>
            </a:r>
            <a:endParaRPr lang="es-MX" sz="2000" dirty="0">
              <a:latin typeface="Almond Nougat" panose="02000600000000000000" pitchFamily="2" charset="0"/>
            </a:endParaRPr>
          </a:p>
        </p:txBody>
      </p:sp>
      <p:pic>
        <p:nvPicPr>
          <p:cNvPr id="3082" name="Picture 10" descr="Teléfono Sonando Ilustraciones Vectoriales, Clip Art Vectorizado Libre De  Derechos. Image 86307902.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0" t="21152" r="11865" b="19621"/>
          <a:stretch/>
        </p:blipFill>
        <p:spPr bwMode="auto">
          <a:xfrm>
            <a:off x="2795450" y="4611189"/>
            <a:ext cx="1476103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uadroTexto 13"/>
          <p:cNvSpPr txBox="1"/>
          <p:nvPr/>
        </p:nvSpPr>
        <p:spPr>
          <a:xfrm>
            <a:off x="4323807" y="4663441"/>
            <a:ext cx="24950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C00FF"/>
              </a:buClr>
              <a:buSzPct val="156000"/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Almond Nougat" panose="02000600000000000000" pitchFamily="2" charset="0"/>
              </a:rPr>
              <a:t>Golpeteo de los vecinos o cuando taladran las paredes </a:t>
            </a:r>
            <a:endParaRPr lang="es-MX" sz="2000" dirty="0">
              <a:latin typeface="Almond Nougat" panose="02000600000000000000" pitchFamily="2" charset="0"/>
            </a:endParaRPr>
          </a:p>
        </p:txBody>
      </p:sp>
      <p:pic>
        <p:nvPicPr>
          <p:cNvPr id="3084" name="Picture 12" descr="Ordenan el cese de ruidos molestos por “exceso en la normal tolerancia” y  el pago de una suma por daño psicológico y moral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78" r="11562"/>
          <a:stretch/>
        </p:blipFill>
        <p:spPr bwMode="auto">
          <a:xfrm>
            <a:off x="6688992" y="4585063"/>
            <a:ext cx="2311316" cy="130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488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236</TotalTime>
  <Words>150</Words>
  <Application>Microsoft Office PowerPoint</Application>
  <PresentationFormat>Presentación en pantalla (4:3)</PresentationFormat>
  <Paragraphs>33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Almond Nougat</vt:lpstr>
      <vt:lpstr>Arial</vt:lpstr>
      <vt:lpstr>Calibri</vt:lpstr>
      <vt:lpstr>Calibri Light</vt:lpstr>
      <vt:lpstr>Chellion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52844</dc:creator>
  <cp:lastModifiedBy>52844</cp:lastModifiedBy>
  <cp:revision>8</cp:revision>
  <dcterms:created xsi:type="dcterms:W3CDTF">2021-09-14T15:10:53Z</dcterms:created>
  <dcterms:modified xsi:type="dcterms:W3CDTF">2021-09-27T00:17:23Z</dcterms:modified>
</cp:coreProperties>
</file>