
<file path=[Content_Types].xml><?xml version="1.0" encoding="utf-8"?>
<Types xmlns="http://schemas.openxmlformats.org/package/2006/content-types">
  <Default Extension="bin" ContentType="application/vnd.openxmlformats-officedocument.oleObject"/>
  <Default Extension="crdownload" ContentType="image/jpeg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Fira Sans Extra Condensed" panose="020B0503050000020004" pitchFamily="34" charset="0"/>
      <p:regular r:id="rId19"/>
      <p:bold r:id="rId20"/>
      <p:italic r:id="rId21"/>
      <p:boldItalic r:id="rId22"/>
    </p:embeddedFont>
    <p:embeddedFont>
      <p:font typeface="Franklin Gothic Heavy" panose="020B0903020102020204" pitchFamily="34" charset="0"/>
      <p:regular r:id="rId23"/>
      <p:italic r:id="rId24"/>
    </p:embeddedFont>
    <p:embeddedFont>
      <p:font typeface="Gloria Hallelujah" panose="020B0604020202020204" charset="0"/>
      <p:regular r:id="rId25"/>
    </p:embeddedFont>
    <p:embeddedFont>
      <p:font typeface="Kristen ITC" panose="03050502040202030202" pitchFamily="66" charset="0"/>
      <p:regular r:id="rId26"/>
    </p:embeddedFont>
    <p:embeddedFont>
      <p:font typeface="Modern Love Caps" panose="04070805081001020A01" pitchFamily="82" charset="0"/>
      <p:regular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SemiBold" pitchFamily="2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8BDA7-45EA-4A2E-B624-ADCADE408B81}">
  <a:tblStyle styleId="{F2A8BDA7-45EA-4A2E-B624-ADCADE408B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3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33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37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0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91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5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3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cf3902700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cf3902700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7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03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4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5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81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79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89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crdownloa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0CD0954-E856-4408-97C4-4F51ACA1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98" y="0"/>
            <a:ext cx="46610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ESCUELA NORMAL DE EDUCACION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CICLO ESCOLAR: 2021 – 2022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2364142-C702-479C-9AF2-ADA6B9B59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513700"/>
              </p:ext>
            </p:extLst>
          </p:nvPr>
        </p:nvGraphicFramePr>
        <p:xfrm>
          <a:off x="393350" y="176509"/>
          <a:ext cx="1020161" cy="133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n de mapa de bits" r:id="rId4" imgW="1729890" imgH="2270957" progId="Paint.Picture">
                  <p:embed/>
                </p:oleObj>
              </mc:Choice>
              <mc:Fallback>
                <p:oleObj name="Imagen de mapa de bits" r:id="rId4" imgW="1729890" imgH="22709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50" y="176509"/>
                        <a:ext cx="1020161" cy="1334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470851D-9E1F-4ED6-990A-48EE6D96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596" y="588407"/>
            <a:ext cx="733479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 SUJETO Y SU FORMACION PROFECIONAL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Semestre: 1° 				Sección: D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UNIDAD III: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 DOCENTE QUE QUEREMOS: ENTRE LA POLITICA EDUCATIVA Y LAS CONDICIONES DE FORMACION Y DESARROLLO PROFESIONAL.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COMPETENCIAS DE LA UNIDAD III: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s-ES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	Actúa de manera ética ante la diversidad de situaciones que se presentan en la práctica profesional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COMPETENCIAS DE PERFIL DE EGRESO: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Utiliza los recursos metodológicos y tecnológicos de la investigación para explicar, comprender situaciones educativas y mejorar su docencia.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Orienta su actuación profesional con sentido ético- Valoral y asume los diversos principios y reglas que aseguran una mejor convivencia institucional y social, en beneficio de los alumnos.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DOCENTE: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Graciano Montoya Hoyos.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ALUMNAS: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Rania Romina Realpozo Haro.			NL:20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Dania Alejandra Cepeda </a:t>
            </a:r>
            <a:r>
              <a:rPr kumimoji="0" lang="es-MX" altLang="es-MX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Rocamontes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	NL: 3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44"/>
          <p:cNvGrpSpPr/>
          <p:nvPr/>
        </p:nvGrpSpPr>
        <p:grpSpPr>
          <a:xfrm>
            <a:off x="1967311" y="706986"/>
            <a:ext cx="5117188" cy="709803"/>
            <a:chOff x="7728915" y="1917859"/>
            <a:chExt cx="1034486" cy="222599"/>
          </a:xfrm>
        </p:grpSpPr>
        <p:sp>
          <p:nvSpPr>
            <p:cNvPr id="1225" name="Google Shape;1225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44"/>
          <p:cNvSpPr txBox="1">
            <a:spLocks noGrp="1"/>
          </p:cNvSpPr>
          <p:nvPr>
            <p:ph type="subTitle" idx="1"/>
          </p:nvPr>
        </p:nvSpPr>
        <p:spPr>
          <a:xfrm>
            <a:off x="570214" y="1631298"/>
            <a:ext cx="3250523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 la relación interpersonal, el vínculo, y el afecto con los alumnos se presentan como ingredientes que definen la tarea de enseñar. </a:t>
            </a:r>
            <a:endParaRPr dirty="0"/>
          </a:p>
        </p:txBody>
      </p:sp>
      <p:sp>
        <p:nvSpPr>
          <p:cNvPr id="1273" name="Google Shape;1273;p44"/>
          <p:cNvSpPr txBox="1">
            <a:spLocks noGrp="1"/>
          </p:cNvSpPr>
          <p:nvPr>
            <p:ph type="subTitle" idx="6"/>
          </p:nvPr>
        </p:nvSpPr>
        <p:spPr>
          <a:xfrm>
            <a:off x="1895045" y="2760568"/>
            <a:ext cx="2867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Mientras que, para algunos, querer y mimar construyen el componente principal de la tarea que los convoca, para otros, es solo un elemento más. </a:t>
            </a:r>
            <a:endParaRPr dirty="0"/>
          </a:p>
        </p:txBody>
      </p:sp>
      <p:sp>
        <p:nvSpPr>
          <p:cNvPr id="1276" name="Google Shape;1276;p44"/>
          <p:cNvSpPr txBox="1">
            <a:spLocks noGrp="1"/>
          </p:cNvSpPr>
          <p:nvPr>
            <p:ph type="title"/>
          </p:nvPr>
        </p:nvSpPr>
        <p:spPr>
          <a:xfrm>
            <a:off x="2656297" y="760486"/>
            <a:ext cx="3769568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Kristen ITC" panose="03050502040202030202" pitchFamily="66" charset="0"/>
              </a:rPr>
              <a:t>MODELO PARA AMAR</a:t>
            </a:r>
            <a:endParaRPr b="1" dirty="0">
              <a:latin typeface="Kristen ITC" panose="03050502040202030202" pitchFamily="66" charset="0"/>
            </a:endParaRPr>
          </a:p>
        </p:txBody>
      </p:sp>
      <p:grpSp>
        <p:nvGrpSpPr>
          <p:cNvPr id="1277" name="Google Shape;1277;p44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78" name="Google Shape;1278;p44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9" name="Google Shape;1279;p44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79" y="1684685"/>
            <a:ext cx="2997752" cy="1996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45"/>
          <p:cNvGrpSpPr/>
          <p:nvPr/>
        </p:nvGrpSpPr>
        <p:grpSpPr>
          <a:xfrm>
            <a:off x="616526" y="2901918"/>
            <a:ext cx="1030736" cy="1345846"/>
            <a:chOff x="2890275" y="2949625"/>
            <a:chExt cx="407325" cy="531850"/>
          </a:xfrm>
        </p:grpSpPr>
        <p:sp>
          <p:nvSpPr>
            <p:cNvPr id="1331" name="Google Shape;1331;p45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5"/>
          <p:cNvGrpSpPr/>
          <p:nvPr/>
        </p:nvGrpSpPr>
        <p:grpSpPr>
          <a:xfrm>
            <a:off x="7976332" y="82236"/>
            <a:ext cx="1030714" cy="977540"/>
            <a:chOff x="5915725" y="2475625"/>
            <a:chExt cx="333975" cy="316725"/>
          </a:xfrm>
        </p:grpSpPr>
        <p:sp>
          <p:nvSpPr>
            <p:cNvPr id="1346" name="Google Shape;1346;p45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5"/>
          <p:cNvGrpSpPr/>
          <p:nvPr/>
        </p:nvGrpSpPr>
        <p:grpSpPr>
          <a:xfrm>
            <a:off x="8510674" y="4365219"/>
            <a:ext cx="395823" cy="325965"/>
            <a:chOff x="6441550" y="2480732"/>
            <a:chExt cx="253700" cy="208925"/>
          </a:xfrm>
        </p:grpSpPr>
        <p:sp>
          <p:nvSpPr>
            <p:cNvPr id="1355" name="Google Shape;1355;p45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358" name="Google Shape;1358;p4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9" name="Google Shape;1359;p4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/>
          <p:cNvSpPr>
            <a:spLocks noGrp="1"/>
          </p:cNvSpPr>
          <p:nvPr>
            <p:ph type="subTitle" idx="2"/>
          </p:nvPr>
        </p:nvSpPr>
        <p:spPr>
          <a:xfrm>
            <a:off x="1241058" y="3063768"/>
            <a:ext cx="3335355" cy="591900"/>
          </a:xfrm>
        </p:spPr>
        <p:txBody>
          <a:bodyPr/>
          <a:lstStyle/>
          <a:p>
            <a:r>
              <a:rPr lang="es-MX" sz="1400" dirty="0"/>
              <a:t>Relacionado con el tema de afectividad, en algunos casos con las convivencias personales aparece la ayuda que le brinda el maestro al alumno como otro ingrediente de enseñar. </a:t>
            </a:r>
            <a:endParaRPr lang="es-MX" dirty="0"/>
          </a:p>
        </p:txBody>
      </p:sp>
      <p:sp>
        <p:nvSpPr>
          <p:cNvPr id="81" name="Subtítulo 2"/>
          <p:cNvSpPr>
            <a:spLocks noGrp="1"/>
          </p:cNvSpPr>
          <p:nvPr>
            <p:ph type="subTitle" idx="2"/>
          </p:nvPr>
        </p:nvSpPr>
        <p:spPr>
          <a:xfrm>
            <a:off x="4106816" y="1175449"/>
            <a:ext cx="3987566" cy="591900"/>
          </a:xfrm>
        </p:spPr>
        <p:txBody>
          <a:bodyPr/>
          <a:lstStyle/>
          <a:p>
            <a:r>
              <a:rPr lang="es-MX" sz="1400" dirty="0"/>
              <a:t>En estas escenas el maestro se muestra ayudando al alumno en aspectos familiares, sociales o académicos, en estos papeles entra cierta gradualidad ya sea escuchando, resolviéndolo o intentándolo hacer e incluso los que llegan a posesionarse de los problemas de los otros.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51" y="169247"/>
            <a:ext cx="2810122" cy="1914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312" y="2130272"/>
            <a:ext cx="3429000" cy="23159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5601362" y="1247324"/>
            <a:ext cx="2741274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MX" dirty="0"/>
              <a:t>El maestro que ayuda suele referirse a ellos como “sujetos a” (querer, ayudar, escuchar, incentivar, motivar o disciplinar) “para que” (se superen, respondan, tengan ganas de estar en la escuela, aprendan o al menos, permitan al maestro desplegar su actividad).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8342636" y="116153"/>
            <a:ext cx="599467" cy="531552"/>
            <a:chOff x="3725850" y="3874550"/>
            <a:chExt cx="232875" cy="206500"/>
          </a:xfrm>
        </p:grpSpPr>
        <p:sp>
          <p:nvSpPr>
            <p:cNvPr id="1389" name="Google Shape;1389;p4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6"/>
          <p:cNvGrpSpPr/>
          <p:nvPr/>
        </p:nvGrpSpPr>
        <p:grpSpPr>
          <a:xfrm rot="18975313">
            <a:off x="530741" y="1000686"/>
            <a:ext cx="367818" cy="301080"/>
            <a:chOff x="7194125" y="2470757"/>
            <a:chExt cx="235750" cy="192975"/>
          </a:xfrm>
        </p:grpSpPr>
        <p:sp>
          <p:nvSpPr>
            <p:cNvPr id="1394" name="Google Shape;1394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 rot="2019360">
            <a:off x="3584005" y="1038881"/>
            <a:ext cx="367816" cy="301078"/>
            <a:chOff x="7194125" y="2470757"/>
            <a:chExt cx="235750" cy="192975"/>
          </a:xfrm>
        </p:grpSpPr>
        <p:sp>
          <p:nvSpPr>
            <p:cNvPr id="1397" name="Google Shape;1397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0" name="Google Shape;140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" name="Subtítulo 2"/>
          <p:cNvSpPr txBox="1">
            <a:spLocks/>
          </p:cNvSpPr>
          <p:nvPr/>
        </p:nvSpPr>
        <p:spPr>
          <a:xfrm>
            <a:off x="409702" y="1603345"/>
            <a:ext cx="3559257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MX" sz="1400" b="1" dirty="0"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rPr>
              <a:t>Relacionado con el tema de afectividad, en algunos casos con las convivencias personales aparece la ayuda que le brinda el maestro al alumno como otro ingrediente de enseñar. </a:t>
            </a:r>
            <a:endParaRPr lang="es-MX" b="1" dirty="0">
              <a:solidFill>
                <a:schemeClr val="tx1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508" y="2372924"/>
            <a:ext cx="3480532" cy="2108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7"/>
          <p:cNvSpPr/>
          <p:nvPr/>
        </p:nvSpPr>
        <p:spPr>
          <a:xfrm rot="173206">
            <a:off x="2132709" y="337687"/>
            <a:ext cx="5256850" cy="235370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Google Shape;1449;p47"/>
          <p:cNvSpPr txBox="1">
            <a:spLocks noGrp="1"/>
          </p:cNvSpPr>
          <p:nvPr>
            <p:ph type="subTitle" idx="1"/>
          </p:nvPr>
        </p:nvSpPr>
        <p:spPr>
          <a:xfrm>
            <a:off x="2410939" y="1291343"/>
            <a:ext cx="470039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Hay dos maneras de concebir a los alumnos, pueden representarse como seres dormidos, pasivos, a lo que es necesario revivir, activar o resucitar (incentivar, motivar, impulsar, activar) o bien, se le representa como individuos que hay que apaciguar, calmar (aquietar, contener, disciplinar, encantar, dominar).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472" name="Google Shape;1472;p47"/>
          <p:cNvGrpSpPr/>
          <p:nvPr/>
        </p:nvGrpSpPr>
        <p:grpSpPr>
          <a:xfrm rot="914463">
            <a:off x="838501" y="753436"/>
            <a:ext cx="810685" cy="666264"/>
            <a:chOff x="1500150" y="3679925"/>
            <a:chExt cx="290900" cy="239050"/>
          </a:xfrm>
        </p:grpSpPr>
        <p:sp>
          <p:nvSpPr>
            <p:cNvPr id="1473" name="Google Shape;1473;p47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7"/>
          <p:cNvGrpSpPr/>
          <p:nvPr/>
        </p:nvGrpSpPr>
        <p:grpSpPr>
          <a:xfrm>
            <a:off x="7969349" y="1319400"/>
            <a:ext cx="380246" cy="591894"/>
            <a:chOff x="4483000" y="3960650"/>
            <a:chExt cx="149550" cy="232800"/>
          </a:xfrm>
        </p:grpSpPr>
        <p:sp>
          <p:nvSpPr>
            <p:cNvPr id="1483" name="Google Shape;1483;p47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47"/>
          <p:cNvGrpSpPr/>
          <p:nvPr/>
        </p:nvGrpSpPr>
        <p:grpSpPr>
          <a:xfrm rot="1489172">
            <a:off x="7778799" y="776102"/>
            <a:ext cx="303897" cy="248757"/>
            <a:chOff x="7194125" y="2470757"/>
            <a:chExt cx="235750" cy="192975"/>
          </a:xfrm>
        </p:grpSpPr>
        <p:sp>
          <p:nvSpPr>
            <p:cNvPr id="1486" name="Google Shape;1486;p47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7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89" name="Google Shape;1489;p47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0" name="Google Shape;1490;p47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7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7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0288" t="18765" r="12040" b="3800"/>
          <a:stretch/>
        </p:blipFill>
        <p:spPr>
          <a:xfrm>
            <a:off x="638881" y="2048185"/>
            <a:ext cx="2285525" cy="2278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950" y="2055839"/>
            <a:ext cx="3076757" cy="23075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8"/>
          <p:cNvGrpSpPr/>
          <p:nvPr/>
        </p:nvGrpSpPr>
        <p:grpSpPr>
          <a:xfrm>
            <a:off x="2856930" y="351533"/>
            <a:ext cx="3429984" cy="606063"/>
            <a:chOff x="5316325" y="1612757"/>
            <a:chExt cx="1404350" cy="302125"/>
          </a:xfrm>
        </p:grpSpPr>
        <p:sp>
          <p:nvSpPr>
            <p:cNvPr id="1498" name="Google Shape;1498;p4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2666723" y="327563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Franklin Gothic Heavy" panose="020B0903020102020204" pitchFamily="34" charset="0"/>
              </a:rPr>
              <a:t>CONCLUSIÓN</a:t>
            </a:r>
            <a:endParaRPr dirty="0">
              <a:latin typeface="Franklin Gothic Heavy" panose="020B0903020102020204" pitchFamily="34" charset="0"/>
            </a:endParaRPr>
          </a:p>
        </p:txBody>
      </p:sp>
      <p:grpSp>
        <p:nvGrpSpPr>
          <p:cNvPr id="1510" name="Google Shape;1510;p48"/>
          <p:cNvGrpSpPr/>
          <p:nvPr/>
        </p:nvGrpSpPr>
        <p:grpSpPr>
          <a:xfrm rot="5400000">
            <a:off x="1162735" y="1584497"/>
            <a:ext cx="856150" cy="255275"/>
            <a:chOff x="1654700" y="3107932"/>
            <a:chExt cx="856150" cy="255275"/>
          </a:xfrm>
        </p:grpSpPr>
        <p:sp>
          <p:nvSpPr>
            <p:cNvPr id="1511" name="Google Shape;1511;p48"/>
            <p:cNvSpPr/>
            <p:nvPr/>
          </p:nvSpPr>
          <p:spPr>
            <a:xfrm>
              <a:off x="2427425" y="3297457"/>
              <a:ext cx="59075" cy="53800"/>
            </a:xfrm>
            <a:custGeom>
              <a:avLst/>
              <a:gdLst/>
              <a:ahLst/>
              <a:cxnLst/>
              <a:rect l="l" t="t" r="r" b="b"/>
              <a:pathLst>
                <a:path w="2363" h="2152" extrusionOk="0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248100" y="3118557"/>
              <a:ext cx="91275" cy="59025"/>
            </a:xfrm>
            <a:custGeom>
              <a:avLst/>
              <a:gdLst/>
              <a:ahLst/>
              <a:cxnLst/>
              <a:rect l="l" t="t" r="r" b="b"/>
              <a:pathLst>
                <a:path w="3651" h="2361" extrusionOk="0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83000" y="3151132"/>
              <a:ext cx="73500" cy="61300"/>
            </a:xfrm>
            <a:custGeom>
              <a:avLst/>
              <a:gdLst/>
              <a:ahLst/>
              <a:cxnLst/>
              <a:rect l="l" t="t" r="r" b="b"/>
              <a:pathLst>
                <a:path w="2940" h="2452" extrusionOk="0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264650" y="3275507"/>
              <a:ext cx="88525" cy="72000"/>
            </a:xfrm>
            <a:custGeom>
              <a:avLst/>
              <a:gdLst/>
              <a:ahLst/>
              <a:cxnLst/>
              <a:rect l="l" t="t" r="r" b="b"/>
              <a:pathLst>
                <a:path w="3541" h="2880" extrusionOk="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20850" y="3292332"/>
              <a:ext cx="108525" cy="53900"/>
            </a:xfrm>
            <a:custGeom>
              <a:avLst/>
              <a:gdLst/>
              <a:ahLst/>
              <a:cxnLst/>
              <a:rect l="l" t="t" r="r" b="b"/>
              <a:pathLst>
                <a:path w="4341" h="2156" extrusionOk="0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160700" y="3200657"/>
              <a:ext cx="64750" cy="63075"/>
            </a:xfrm>
            <a:custGeom>
              <a:avLst/>
              <a:gdLst/>
              <a:ahLst/>
              <a:cxnLst/>
              <a:rect l="l" t="t" r="r" b="b"/>
              <a:pathLst>
                <a:path w="2590" h="2523" extrusionOk="0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076475" y="3119832"/>
              <a:ext cx="87500" cy="38975"/>
            </a:xfrm>
            <a:custGeom>
              <a:avLst/>
              <a:gdLst/>
              <a:ahLst/>
              <a:cxnLst/>
              <a:rect l="l" t="t" r="r" b="b"/>
              <a:pathLst>
                <a:path w="3500" h="1559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9200" y="3176307"/>
              <a:ext cx="92100" cy="70600"/>
            </a:xfrm>
            <a:custGeom>
              <a:avLst/>
              <a:gdLst/>
              <a:ahLst/>
              <a:cxnLst/>
              <a:rect l="l" t="t" r="r" b="b"/>
              <a:pathLst>
                <a:path w="3684" h="2824" extrusionOk="0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835025" y="3249307"/>
              <a:ext cx="84200" cy="59650"/>
            </a:xfrm>
            <a:custGeom>
              <a:avLst/>
              <a:gdLst/>
              <a:ahLst/>
              <a:cxnLst/>
              <a:rect l="l" t="t" r="r" b="b"/>
              <a:pathLst>
                <a:path w="3368" h="2386" extrusionOk="0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829200" y="3121057"/>
              <a:ext cx="79850" cy="46025"/>
            </a:xfrm>
            <a:custGeom>
              <a:avLst/>
              <a:gdLst/>
              <a:ahLst/>
              <a:cxnLst/>
              <a:rect l="l" t="t" r="r" b="b"/>
              <a:pathLst>
                <a:path w="3194" h="1841" extrusionOk="0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696775" y="3167482"/>
              <a:ext cx="89200" cy="72525"/>
            </a:xfrm>
            <a:custGeom>
              <a:avLst/>
              <a:gdLst/>
              <a:ahLst/>
              <a:cxnLst/>
              <a:rect l="l" t="t" r="r" b="b"/>
              <a:pathLst>
                <a:path w="3568" h="2901" extrusionOk="0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671100" y="3297057"/>
              <a:ext cx="67300" cy="57775"/>
            </a:xfrm>
            <a:custGeom>
              <a:avLst/>
              <a:gdLst/>
              <a:ahLst/>
              <a:cxnLst/>
              <a:rect l="l" t="t" r="r" b="b"/>
              <a:pathLst>
                <a:path w="2692" h="2311" extrusionOk="0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654700" y="3107932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669300" y="3117332"/>
              <a:ext cx="826900" cy="232375"/>
            </a:xfrm>
            <a:custGeom>
              <a:avLst/>
              <a:gdLst/>
              <a:ahLst/>
              <a:cxnLst/>
              <a:rect l="l" t="t" r="r" b="b"/>
              <a:pathLst>
                <a:path w="33076" h="9295" extrusionOk="0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151775" y="3194532"/>
              <a:ext cx="86000" cy="78325"/>
            </a:xfrm>
            <a:custGeom>
              <a:avLst/>
              <a:gdLst/>
              <a:ahLst/>
              <a:cxnLst/>
              <a:rect l="l" t="t" r="r" b="b"/>
              <a:pathLst>
                <a:path w="3440" h="3133" extrusionOk="0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952950" y="3167682"/>
              <a:ext cx="105550" cy="88475"/>
            </a:xfrm>
            <a:custGeom>
              <a:avLst/>
              <a:gdLst/>
              <a:ahLst/>
              <a:cxnLst/>
              <a:rect l="l" t="t" r="r" b="b"/>
              <a:pathLst>
                <a:path w="4222" h="3539" extrusionOk="0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27775" y="3241107"/>
              <a:ext cx="100800" cy="76625"/>
            </a:xfrm>
            <a:custGeom>
              <a:avLst/>
              <a:gdLst/>
              <a:ahLst/>
              <a:cxnLst/>
              <a:rect l="l" t="t" r="r" b="b"/>
              <a:pathLst>
                <a:path w="4032" h="3065" extrusionOk="0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690550" y="3159457"/>
              <a:ext cx="107150" cy="89250"/>
            </a:xfrm>
            <a:custGeom>
              <a:avLst/>
              <a:gdLst/>
              <a:ahLst/>
              <a:cxnLst/>
              <a:rect l="l" t="t" r="r" b="b"/>
              <a:pathLst>
                <a:path w="4286" h="3570" extrusionOk="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 rot="5400000">
            <a:off x="4019446" y="2933545"/>
            <a:ext cx="1393277" cy="255250"/>
            <a:chOff x="1654700" y="3490157"/>
            <a:chExt cx="856150" cy="255250"/>
          </a:xfrm>
        </p:grpSpPr>
        <p:sp>
          <p:nvSpPr>
            <p:cNvPr id="1530" name="Google Shape;1530;p48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4" name="Google Shape;1584;p48"/>
          <p:cNvSpPr txBox="1">
            <a:spLocks noGrp="1"/>
          </p:cNvSpPr>
          <p:nvPr>
            <p:ph type="subTitle" idx="1"/>
          </p:nvPr>
        </p:nvSpPr>
        <p:spPr>
          <a:xfrm>
            <a:off x="1718448" y="1194149"/>
            <a:ext cx="3206100" cy="893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indent="0"/>
            <a:r>
              <a:rPr lang="es-MX" dirty="0"/>
              <a:t>Se puede decir que la enseñanza y el aprendizaje se presentan como tareas recurrentes, y así mismo los valores aparecen en los relatos de varios docentes.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5" name="Google Shape;1585;p48"/>
          <p:cNvSpPr txBox="1">
            <a:spLocks noGrp="1"/>
          </p:cNvSpPr>
          <p:nvPr>
            <p:ph type="subTitle" idx="2"/>
          </p:nvPr>
        </p:nvSpPr>
        <p:spPr>
          <a:xfrm>
            <a:off x="4855236" y="2301555"/>
            <a:ext cx="3340028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dirty="0"/>
              <a:t>Se piensa que resulta importante penetrar en los significados que los maestros o que futuros maestros fueron construidas y exponerlas a las teorías pedagógicas. Trabajas con los sujetos la experiencia escolar vivida, discutirla, confrontarla con otros y contrastarla con la teoría pública.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587" name="Google Shape;1587;p4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88" name="Google Shape;1588;p4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9" y="2192333"/>
            <a:ext cx="3665698" cy="2640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868745" y="1271670"/>
            <a:ext cx="532018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gajes del oficio</a:t>
            </a:r>
            <a:br>
              <a:rPr lang="es-ES" dirty="0"/>
            </a:br>
            <a:r>
              <a:rPr lang="es-MX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Enseñanza, pedagogía y formación.</a:t>
            </a:r>
            <a:endParaRPr dirty="0"/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327300" y="3996044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Allianaud</a:t>
            </a:r>
            <a:r>
              <a:rPr lang="en-US" dirty="0"/>
              <a:t>, A. y </a:t>
            </a:r>
            <a:r>
              <a:rPr lang="en-US" dirty="0" err="1"/>
              <a:t>Antelo</a:t>
            </a:r>
            <a:r>
              <a:rPr lang="en-US" dirty="0"/>
              <a:t> 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309993" y="1731851"/>
            <a:ext cx="6354366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/>
              <a:t>C</a:t>
            </a:r>
            <a:r>
              <a:rPr lang="en" sz="7200" dirty="0"/>
              <a:t>apítulo 3</a:t>
            </a:r>
            <a:endParaRPr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34;p40">
            <a:extLst>
              <a:ext uri="{FF2B5EF4-FFF2-40B4-BE49-F238E27FC236}">
                <a16:creationId xmlns:a16="http://schemas.microsoft.com/office/drawing/2014/main" id="{318C3F12-3B99-4A8A-8CAA-20BC6362585D}"/>
              </a:ext>
            </a:extLst>
          </p:cNvPr>
          <p:cNvSpPr/>
          <p:nvPr/>
        </p:nvSpPr>
        <p:spPr>
          <a:xfrm>
            <a:off x="4148257" y="2375655"/>
            <a:ext cx="4735156" cy="93139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61026" y="86901"/>
            <a:ext cx="5713283" cy="1178830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377541" y="103616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maestros de los maestros.</a:t>
            </a:r>
            <a:endParaRPr lang="es-MX" dirty="0"/>
          </a:p>
        </p:txBody>
      </p:sp>
      <p:sp>
        <p:nvSpPr>
          <p:cNvPr id="961" name="Google Shape;961;p38"/>
          <p:cNvSpPr txBox="1">
            <a:spLocks noGrp="1"/>
          </p:cNvSpPr>
          <p:nvPr>
            <p:ph type="subTitle" idx="15"/>
          </p:nvPr>
        </p:nvSpPr>
        <p:spPr>
          <a:xfrm>
            <a:off x="168901" y="1715673"/>
            <a:ext cx="491174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Maestros novatos, tienen influencias de ser como sus docentes. Desde la formación profesional y los primeros desempeños.</a:t>
            </a:r>
            <a:endParaRPr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D670B-5F15-43CA-A28B-69441E64547A}"/>
              </a:ext>
            </a:extLst>
          </p:cNvPr>
          <p:cNvSpPr txBox="1"/>
          <p:nvPr/>
        </p:nvSpPr>
        <p:spPr>
          <a:xfrm>
            <a:off x="4216352" y="2547488"/>
            <a:ext cx="45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/>
                <a:latin typeface="Modern Love Caps" panose="04070805081001020A01" pitchFamily="82" charset="0"/>
                <a:ea typeface="Calibri" panose="020F0502020204030204" pitchFamily="34" charset="0"/>
              </a:rPr>
              <a:t>“marcas”, “huellas”, “ejemplos” (tanto a seguir como no), “modelos” y “contra modelos”</a:t>
            </a:r>
            <a:endParaRPr lang="es-MX" dirty="0">
              <a:solidFill>
                <a:schemeClr val="bg2"/>
              </a:solidFill>
              <a:latin typeface="Modern Love Caps" panose="04070805081001020A01" pitchFamily="8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9E74BA-F0C9-4E1F-99FE-B3292DC842A4}"/>
              </a:ext>
            </a:extLst>
          </p:cNvPr>
          <p:cNvSpPr txBox="1"/>
          <p:nvPr/>
        </p:nvSpPr>
        <p:spPr>
          <a:xfrm>
            <a:off x="596630" y="3482230"/>
            <a:ext cx="49935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“Las situaciones escolares vividas influyen a diario en lo que transmitimos debido al aprendizaje significativo que queda guardado en mi”.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422360" y="1984068"/>
            <a:ext cx="6201232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“las maestras y profesores me influyeron muchísimo. Uno pasa la mitad de su vida dentro de una escuela. Siempre te acuerdas de lo que te dijeron, inconsciente o conscientemente, como lo quieras llamar, de las cosas que te marcaron y que te marcan”.</a:t>
            </a:r>
            <a:endParaRPr lang="en-US" sz="2000" dirty="0"/>
          </a:p>
        </p:txBody>
      </p:sp>
      <p:grpSp>
        <p:nvGrpSpPr>
          <p:cNvPr id="968" name="Google Shape;968;p3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69" name="Google Shape;969;p3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0" name="Google Shape;970;p3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Imagen 2" descr="Icono&#10;&#10;Descripción generada automáticamente con confianza baja">
            <a:extLst>
              <a:ext uri="{FF2B5EF4-FFF2-40B4-BE49-F238E27FC236}">
                <a16:creationId xmlns:a16="http://schemas.microsoft.com/office/drawing/2014/main" id="{E5439B06-E4E4-407C-B8A2-A1E131F02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2" b="90111" l="5615" r="94462">
                        <a14:foregroundMark x1="12462" y1="78558" x2="12462" y2="78558"/>
                        <a14:foregroundMark x1="20692" y1="26895" x2="22462" y2="41220"/>
                        <a14:foregroundMark x1="22462" y1="41220" x2="33923" y2="26710"/>
                        <a14:foregroundMark x1="33923" y1="26710" x2="33615" y2="23105"/>
                        <a14:foregroundMark x1="33923" y1="22366" x2="14846" y2="19224"/>
                        <a14:foregroundMark x1="14846" y1="19224" x2="15923" y2="46673"/>
                        <a14:foregroundMark x1="15923" y1="46673" x2="19692" y2="60536"/>
                        <a14:foregroundMark x1="30846" y1="33549" x2="16538" y2="30222"/>
                        <a14:foregroundMark x1="16538" y1="30222" x2="30769" y2="36691"/>
                        <a14:foregroundMark x1="30769" y1="36691" x2="28923" y2="25508"/>
                        <a14:foregroundMark x1="36231" y1="31423" x2="21154" y2="34843"/>
                        <a14:foregroundMark x1="21154" y1="34843" x2="30231" y2="24122"/>
                        <a14:foregroundMark x1="30231" y1="24122" x2="36615" y2="47967"/>
                        <a14:foregroundMark x1="44769" y1="46950" x2="42769" y2="48336"/>
                        <a14:foregroundMark x1="12538" y1="24307" x2="27077" y2="36044"/>
                        <a14:foregroundMark x1="27077" y1="36044" x2="17769" y2="41405"/>
                        <a14:foregroundMark x1="33462" y1="34566" x2="20077" y2="39649"/>
                        <a14:foregroundMark x1="20077" y1="39649" x2="19692" y2="39649"/>
                        <a14:foregroundMark x1="18923" y1="21165" x2="15538" y2="37893"/>
                        <a14:foregroundMark x1="15538" y1="37893" x2="28615" y2="37616"/>
                        <a14:foregroundMark x1="28615" y1="37616" x2="26308" y2="23013"/>
                        <a14:foregroundMark x1="26308" y1="23013" x2="20846" y2="40573"/>
                        <a14:foregroundMark x1="20846" y1="40573" x2="33846" y2="33457"/>
                        <a14:foregroundMark x1="33846" y1="33457" x2="34308" y2="31978"/>
                        <a14:foregroundMark x1="84538" y1="35952" x2="74923" y2="52126"/>
                        <a14:foregroundMark x1="74923" y1="52126" x2="79000" y2="85675"/>
                        <a14:foregroundMark x1="79000" y1="85675" x2="78615" y2="87431"/>
                        <a14:foregroundMark x1="63231" y1="45194" x2="76385" y2="37893"/>
                        <a14:foregroundMark x1="76385" y1="37893" x2="91000" y2="44177"/>
                        <a14:foregroundMark x1="91000" y1="44177" x2="94462" y2="58965"/>
                        <a14:foregroundMark x1="94462" y1="58965" x2="93231" y2="63678"/>
                        <a14:foregroundMark x1="80462" y1="38447" x2="68462" y2="39741"/>
                        <a14:foregroundMark x1="68462" y1="39741" x2="64077" y2="47505"/>
                        <a14:foregroundMark x1="72923" y1="39649" x2="80308" y2="80961"/>
                        <a14:foregroundMark x1="87769" y1="51479" x2="79538" y2="90111"/>
                        <a14:foregroundMark x1="79538" y1="90111" x2="67769" y2="57024"/>
                        <a14:foregroundMark x1="67769" y1="57024" x2="68000" y2="48336"/>
                        <a14:foregroundMark x1="65385" y1="45933" x2="64385" y2="60628"/>
                        <a14:foregroundMark x1="64385" y1="60628" x2="64538" y2="60906"/>
                        <a14:foregroundMark x1="87615" y1="34750" x2="81231" y2="34566"/>
                        <a14:foregroundMark x1="76000" y1="41035" x2="84385" y2="27079"/>
                        <a14:foregroundMark x1="84385" y1="27079" x2="92769" y2="39556"/>
                        <a14:foregroundMark x1="92769" y1="39556" x2="81692" y2="48891"/>
                        <a14:foregroundMark x1="81692" y1="48891" x2="80308" y2="48152"/>
                        <a14:foregroundMark x1="26231" y1="13678" x2="14154" y2="17930"/>
                        <a14:foregroundMark x1="14154" y1="17930" x2="5615" y2="34473"/>
                        <a14:foregroundMark x1="5615" y1="34473" x2="15154" y2="47689"/>
                        <a14:foregroundMark x1="15154" y1="47689" x2="33077" y2="42052"/>
                        <a14:foregroundMark x1="33077" y1="42052" x2="36923" y2="27542"/>
                        <a14:foregroundMark x1="36923" y1="27542" x2="28846" y2="14325"/>
                        <a14:foregroundMark x1="28846" y1="14325" x2="27385" y2="13678"/>
                        <a14:foregroundMark x1="23615" y1="51294" x2="35692" y2="41035"/>
                        <a14:foregroundMark x1="35692" y1="41035" x2="38692" y2="29205"/>
                        <a14:foregroundMark x1="40538" y1="33364" x2="27154" y2="53142"/>
                        <a14:foregroundMark x1="27154" y1="53142" x2="22000" y2="55823"/>
                        <a14:foregroundMark x1="10538" y1="48706" x2="9231" y2="39834"/>
                        <a14:foregroundMark x1="22538" y1="39834" x2="25308" y2="436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936" y="-251023"/>
            <a:ext cx="2530029" cy="2105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2209597" y="180429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2933695" y="162036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¿soy buena?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0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29" name="Google Shape;1029;p40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0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39" name="Google Shape;1039;p40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48" name="Google Shape;1048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9" name="Google Shape;1049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7" name="Google Shape;915;p36">
            <a:extLst>
              <a:ext uri="{FF2B5EF4-FFF2-40B4-BE49-F238E27FC236}">
                <a16:creationId xmlns:a16="http://schemas.microsoft.com/office/drawing/2014/main" id="{2BC27A5E-88D4-419B-8A68-3B9B504D32D0}"/>
              </a:ext>
            </a:extLst>
          </p:cNvPr>
          <p:cNvGrpSpPr/>
          <p:nvPr/>
        </p:nvGrpSpPr>
        <p:grpSpPr>
          <a:xfrm>
            <a:off x="3741744" y="3419612"/>
            <a:ext cx="3664440" cy="832535"/>
            <a:chOff x="7728915" y="2370420"/>
            <a:chExt cx="1034472" cy="222546"/>
          </a:xfrm>
        </p:grpSpPr>
        <p:sp>
          <p:nvSpPr>
            <p:cNvPr id="78" name="Google Shape;916;p36">
              <a:extLst>
                <a:ext uri="{FF2B5EF4-FFF2-40B4-BE49-F238E27FC236}">
                  <a16:creationId xmlns:a16="http://schemas.microsoft.com/office/drawing/2014/main" id="{EB4BBC4D-7F4D-4082-9ED6-0F2CB57EC74E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17;p36">
              <a:extLst>
                <a:ext uri="{FF2B5EF4-FFF2-40B4-BE49-F238E27FC236}">
                  <a16:creationId xmlns:a16="http://schemas.microsoft.com/office/drawing/2014/main" id="{330D9065-91FE-4218-954B-7D0F0150828F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18;p36">
              <a:extLst>
                <a:ext uri="{FF2B5EF4-FFF2-40B4-BE49-F238E27FC236}">
                  <a16:creationId xmlns:a16="http://schemas.microsoft.com/office/drawing/2014/main" id="{68B249C2-098A-44A9-8AF0-DAD6563B9DD5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19;p36">
              <a:extLst>
                <a:ext uri="{FF2B5EF4-FFF2-40B4-BE49-F238E27FC236}">
                  <a16:creationId xmlns:a16="http://schemas.microsoft.com/office/drawing/2014/main" id="{86DE3745-05FE-41B3-A480-A34A25BB4BAA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20;p36">
              <a:extLst>
                <a:ext uri="{FF2B5EF4-FFF2-40B4-BE49-F238E27FC236}">
                  <a16:creationId xmlns:a16="http://schemas.microsoft.com/office/drawing/2014/main" id="{0A953346-9C88-4E99-8DE2-72C168A5DBA8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1;p36">
              <a:extLst>
                <a:ext uri="{FF2B5EF4-FFF2-40B4-BE49-F238E27FC236}">
                  <a16:creationId xmlns:a16="http://schemas.microsoft.com/office/drawing/2014/main" id="{3F9D1C22-05C7-4700-B0F4-2F2422F31D7A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22;p36">
              <a:extLst>
                <a:ext uri="{FF2B5EF4-FFF2-40B4-BE49-F238E27FC236}">
                  <a16:creationId xmlns:a16="http://schemas.microsoft.com/office/drawing/2014/main" id="{5651ED33-2173-4C6F-983B-3ECE91B74E46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16ED6BA-DAB4-48AD-9114-7765FE443305}"/>
              </a:ext>
            </a:extLst>
          </p:cNvPr>
          <p:cNvSpPr txBox="1"/>
          <p:nvPr/>
        </p:nvSpPr>
        <p:spPr>
          <a:xfrm>
            <a:off x="2504821" y="1566876"/>
            <a:ext cx="427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Los nuevos maestros reconocen que les hace falta aprender y manifiestan su disposición o preocupación por hacerlo.</a:t>
            </a:r>
            <a:endParaRPr lang="es-MX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A335A-7FE9-4291-8EF4-04ACFB4B60B1}"/>
              </a:ext>
            </a:extLst>
          </p:cNvPr>
          <p:cNvSpPr txBox="1"/>
          <p:nvPr/>
        </p:nvSpPr>
        <p:spPr>
          <a:xfrm>
            <a:off x="4438252" y="3469112"/>
            <a:ext cx="251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latin typeface="Amatic SC" panose="00000500000000000000" pitchFamily="2" charset="-79"/>
                <a:cs typeface="Amatic SC" panose="00000500000000000000" pitchFamily="2" charset="-79"/>
              </a:rPr>
              <a:t>“BUSCO SUPERARME”</a:t>
            </a:r>
            <a:endParaRPr lang="es-MX" sz="3200" i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7633F0-B29D-4D34-937A-FDE2C6C0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3" y="2745753"/>
            <a:ext cx="2567936" cy="1711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1"/>
          <p:cNvSpPr txBox="1">
            <a:spLocks noGrp="1"/>
          </p:cNvSpPr>
          <p:nvPr>
            <p:ph type="body" idx="1"/>
          </p:nvPr>
        </p:nvSpPr>
        <p:spPr>
          <a:xfrm>
            <a:off x="5129525" y="1170909"/>
            <a:ext cx="3443786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/>
              <a:t>“Siento que cometo miles de errores en las secuencias didácticas, o sea, como que me cuesta mucho por momentos. Ahora mi grado es mío y tomo más decisiones de las que tome antes. Entonces, siento que cometo errores a cada rato y mis alumnos me padecen”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1" name="Google Shape;1101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2" name="Google Shape;1102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F8E440C2-7F3F-4543-A0B1-A461AA732B42}"/>
              </a:ext>
            </a:extLst>
          </p:cNvPr>
          <p:cNvSpPr/>
          <p:nvPr/>
        </p:nvSpPr>
        <p:spPr>
          <a:xfrm>
            <a:off x="434381" y="862519"/>
            <a:ext cx="4351628" cy="3313890"/>
          </a:xfrm>
          <a:custGeom>
            <a:avLst/>
            <a:gdLst>
              <a:gd name="connsiteX0" fmla="*/ 246555 w 3735542"/>
              <a:gd name="connsiteY0" fmla="*/ 1763949 h 3313890"/>
              <a:gd name="connsiteX1" fmla="*/ 220615 w 3735542"/>
              <a:gd name="connsiteY1" fmla="*/ 1725038 h 3313890"/>
              <a:gd name="connsiteX2" fmla="*/ 214130 w 3735542"/>
              <a:gd name="connsiteY2" fmla="*/ 1381328 h 3313890"/>
              <a:gd name="connsiteX3" fmla="*/ 259525 w 3735542"/>
              <a:gd name="connsiteY3" fmla="*/ 1206230 h 3313890"/>
              <a:gd name="connsiteX4" fmla="*/ 304921 w 3735542"/>
              <a:gd name="connsiteY4" fmla="*/ 1070043 h 3313890"/>
              <a:gd name="connsiteX5" fmla="*/ 395713 w 3735542"/>
              <a:gd name="connsiteY5" fmla="*/ 888460 h 3313890"/>
              <a:gd name="connsiteX6" fmla="*/ 467049 w 3735542"/>
              <a:gd name="connsiteY6" fmla="*/ 823609 h 3313890"/>
              <a:gd name="connsiteX7" fmla="*/ 797789 w 3735542"/>
              <a:gd name="connsiteY7" fmla="*/ 674451 h 3313890"/>
              <a:gd name="connsiteX8" fmla="*/ 875610 w 3735542"/>
              <a:gd name="connsiteY8" fmla="*/ 661481 h 3313890"/>
              <a:gd name="connsiteX9" fmla="*/ 1083134 w 3735542"/>
              <a:gd name="connsiteY9" fmla="*/ 674451 h 3313890"/>
              <a:gd name="connsiteX10" fmla="*/ 1154470 w 3735542"/>
              <a:gd name="connsiteY10" fmla="*/ 680936 h 3313890"/>
              <a:gd name="connsiteX11" fmla="*/ 1212836 w 3735542"/>
              <a:gd name="connsiteY11" fmla="*/ 706877 h 3313890"/>
              <a:gd name="connsiteX12" fmla="*/ 1258232 w 3735542"/>
              <a:gd name="connsiteY12" fmla="*/ 719847 h 3313890"/>
              <a:gd name="connsiteX13" fmla="*/ 1329568 w 3735542"/>
              <a:gd name="connsiteY13" fmla="*/ 745787 h 3313890"/>
              <a:gd name="connsiteX14" fmla="*/ 1349023 w 3735542"/>
              <a:gd name="connsiteY14" fmla="*/ 758758 h 3313890"/>
              <a:gd name="connsiteX15" fmla="*/ 1368479 w 3735542"/>
              <a:gd name="connsiteY15" fmla="*/ 700392 h 3313890"/>
              <a:gd name="connsiteX16" fmla="*/ 1400904 w 3735542"/>
              <a:gd name="connsiteY16" fmla="*/ 635541 h 3313890"/>
              <a:gd name="connsiteX17" fmla="*/ 1647338 w 3735542"/>
              <a:gd name="connsiteY17" fmla="*/ 298315 h 3313890"/>
              <a:gd name="connsiteX18" fmla="*/ 1757585 w 3735542"/>
              <a:gd name="connsiteY18" fmla="*/ 201038 h 3313890"/>
              <a:gd name="connsiteX19" fmla="*/ 2127236 w 3735542"/>
              <a:gd name="connsiteY19" fmla="*/ 25941 h 3313890"/>
              <a:gd name="connsiteX20" fmla="*/ 2289364 w 3735542"/>
              <a:gd name="connsiteY20" fmla="*/ 0 h 3313890"/>
              <a:gd name="connsiteX21" fmla="*/ 2847083 w 3735542"/>
              <a:gd name="connsiteY21" fmla="*/ 136187 h 3313890"/>
              <a:gd name="connsiteX22" fmla="*/ 2911934 w 3735542"/>
              <a:gd name="connsiteY22" fmla="*/ 188068 h 3313890"/>
              <a:gd name="connsiteX23" fmla="*/ 2996240 w 3735542"/>
              <a:gd name="connsiteY23" fmla="*/ 265890 h 3313890"/>
              <a:gd name="connsiteX24" fmla="*/ 3087032 w 3735542"/>
              <a:gd name="connsiteY24" fmla="*/ 395592 h 3313890"/>
              <a:gd name="connsiteX25" fmla="*/ 3158368 w 3735542"/>
              <a:gd name="connsiteY25" fmla="*/ 564204 h 3313890"/>
              <a:gd name="connsiteX26" fmla="*/ 3190793 w 3735542"/>
              <a:gd name="connsiteY26" fmla="*/ 752272 h 3313890"/>
              <a:gd name="connsiteX27" fmla="*/ 3197279 w 3735542"/>
              <a:gd name="connsiteY27" fmla="*/ 862519 h 3313890"/>
              <a:gd name="connsiteX28" fmla="*/ 3346436 w 3735542"/>
              <a:gd name="connsiteY28" fmla="*/ 927370 h 3313890"/>
              <a:gd name="connsiteX29" fmla="*/ 3411287 w 3735542"/>
              <a:gd name="connsiteY29" fmla="*/ 972766 h 3313890"/>
              <a:gd name="connsiteX30" fmla="*/ 3579900 w 3735542"/>
              <a:gd name="connsiteY30" fmla="*/ 1193260 h 3313890"/>
              <a:gd name="connsiteX31" fmla="*/ 3651236 w 3735542"/>
              <a:gd name="connsiteY31" fmla="*/ 1329447 h 3313890"/>
              <a:gd name="connsiteX32" fmla="*/ 3690147 w 3735542"/>
              <a:gd name="connsiteY32" fmla="*/ 1446179 h 3313890"/>
              <a:gd name="connsiteX33" fmla="*/ 3735542 w 3735542"/>
              <a:gd name="connsiteY33" fmla="*/ 1673158 h 3313890"/>
              <a:gd name="connsiteX34" fmla="*/ 3696632 w 3735542"/>
              <a:gd name="connsiteY34" fmla="*/ 1964987 h 3313890"/>
              <a:gd name="connsiteX35" fmla="*/ 3683662 w 3735542"/>
              <a:gd name="connsiteY35" fmla="*/ 2016868 h 3313890"/>
              <a:gd name="connsiteX36" fmla="*/ 3651236 w 3735542"/>
              <a:gd name="connsiteY36" fmla="*/ 2055779 h 3313890"/>
              <a:gd name="connsiteX37" fmla="*/ 3618810 w 3735542"/>
              <a:gd name="connsiteY37" fmla="*/ 2101175 h 3313890"/>
              <a:gd name="connsiteX38" fmla="*/ 3560445 w 3735542"/>
              <a:gd name="connsiteY38" fmla="*/ 2133600 h 3313890"/>
              <a:gd name="connsiteX39" fmla="*/ 3515049 w 3735542"/>
              <a:gd name="connsiteY39" fmla="*/ 2166026 h 3313890"/>
              <a:gd name="connsiteX40" fmla="*/ 3495593 w 3735542"/>
              <a:gd name="connsiteY40" fmla="*/ 2172511 h 3313890"/>
              <a:gd name="connsiteX41" fmla="*/ 3528019 w 3735542"/>
              <a:gd name="connsiteY41" fmla="*/ 2412460 h 3313890"/>
              <a:gd name="connsiteX42" fmla="*/ 3547474 w 3735542"/>
              <a:gd name="connsiteY42" fmla="*/ 2555132 h 3313890"/>
              <a:gd name="connsiteX43" fmla="*/ 3560445 w 3735542"/>
              <a:gd name="connsiteY43" fmla="*/ 2691319 h 3313890"/>
              <a:gd name="connsiteX44" fmla="*/ 3553959 w 3735542"/>
              <a:gd name="connsiteY44" fmla="*/ 3009090 h 3313890"/>
              <a:gd name="connsiteX45" fmla="*/ 3443713 w 3735542"/>
              <a:gd name="connsiteY45" fmla="*/ 3138792 h 3313890"/>
              <a:gd name="connsiteX46" fmla="*/ 3352921 w 3735542"/>
              <a:gd name="connsiteY46" fmla="*/ 3203643 h 3313890"/>
              <a:gd name="connsiteX47" fmla="*/ 3281585 w 3735542"/>
              <a:gd name="connsiteY47" fmla="*/ 3229583 h 3313890"/>
              <a:gd name="connsiteX48" fmla="*/ 2976785 w 3735542"/>
              <a:gd name="connsiteY48" fmla="*/ 3281464 h 3313890"/>
              <a:gd name="connsiteX49" fmla="*/ 2736836 w 3735542"/>
              <a:gd name="connsiteY49" fmla="*/ 3313890 h 3313890"/>
              <a:gd name="connsiteX50" fmla="*/ 2470947 w 3735542"/>
              <a:gd name="connsiteY50" fmla="*/ 3287949 h 3313890"/>
              <a:gd name="connsiteX51" fmla="*/ 2354215 w 3735542"/>
              <a:gd name="connsiteY51" fmla="*/ 3242553 h 3313890"/>
              <a:gd name="connsiteX52" fmla="*/ 2211542 w 3735542"/>
              <a:gd name="connsiteY52" fmla="*/ 3151762 h 3313890"/>
              <a:gd name="connsiteX53" fmla="*/ 2172632 w 3735542"/>
              <a:gd name="connsiteY53" fmla="*/ 3106366 h 3313890"/>
              <a:gd name="connsiteX54" fmla="*/ 2107781 w 3735542"/>
              <a:gd name="connsiteY54" fmla="*/ 3015575 h 3313890"/>
              <a:gd name="connsiteX55" fmla="*/ 2062385 w 3735542"/>
              <a:gd name="connsiteY55" fmla="*/ 2872902 h 3313890"/>
              <a:gd name="connsiteX56" fmla="*/ 2042930 w 3735542"/>
              <a:gd name="connsiteY56" fmla="*/ 2840477 h 3313890"/>
              <a:gd name="connsiteX57" fmla="*/ 2023474 w 3735542"/>
              <a:gd name="connsiteY57" fmla="*/ 2801566 h 3313890"/>
              <a:gd name="connsiteX58" fmla="*/ 2010504 w 3735542"/>
              <a:gd name="connsiteY58" fmla="*/ 2769141 h 3313890"/>
              <a:gd name="connsiteX59" fmla="*/ 1939168 w 3735542"/>
              <a:gd name="connsiteY59" fmla="*/ 2665379 h 3313890"/>
              <a:gd name="connsiteX60" fmla="*/ 1861347 w 3735542"/>
              <a:gd name="connsiteY60" fmla="*/ 2529192 h 3313890"/>
              <a:gd name="connsiteX61" fmla="*/ 1848376 w 3735542"/>
              <a:gd name="connsiteY61" fmla="*/ 2516221 h 3313890"/>
              <a:gd name="connsiteX62" fmla="*/ 1712189 w 3735542"/>
              <a:gd name="connsiteY62" fmla="*/ 2548647 h 3313890"/>
              <a:gd name="connsiteX63" fmla="*/ 1647338 w 3735542"/>
              <a:gd name="connsiteY63" fmla="*/ 2561617 h 3313890"/>
              <a:gd name="connsiteX64" fmla="*/ 1569517 w 3735542"/>
              <a:gd name="connsiteY64" fmla="*/ 2574587 h 3313890"/>
              <a:gd name="connsiteX65" fmla="*/ 1355508 w 3735542"/>
              <a:gd name="connsiteY65" fmla="*/ 2568102 h 3313890"/>
              <a:gd name="connsiteX66" fmla="*/ 1225806 w 3735542"/>
              <a:gd name="connsiteY66" fmla="*/ 2490281 h 3313890"/>
              <a:gd name="connsiteX67" fmla="*/ 1180410 w 3735542"/>
              <a:gd name="connsiteY67" fmla="*/ 2438400 h 3313890"/>
              <a:gd name="connsiteX68" fmla="*/ 1141500 w 3735542"/>
              <a:gd name="connsiteY68" fmla="*/ 2373549 h 3313890"/>
              <a:gd name="connsiteX69" fmla="*/ 1122045 w 3735542"/>
              <a:gd name="connsiteY69" fmla="*/ 2341124 h 3313890"/>
              <a:gd name="connsiteX70" fmla="*/ 1102589 w 3735542"/>
              <a:gd name="connsiteY70" fmla="*/ 2315183 h 3313890"/>
              <a:gd name="connsiteX71" fmla="*/ 1070164 w 3735542"/>
              <a:gd name="connsiteY71" fmla="*/ 2256817 h 3313890"/>
              <a:gd name="connsiteX72" fmla="*/ 1063679 w 3735542"/>
              <a:gd name="connsiteY72" fmla="*/ 2230877 h 3313890"/>
              <a:gd name="connsiteX73" fmla="*/ 1037738 w 3735542"/>
              <a:gd name="connsiteY73" fmla="*/ 2191966 h 3313890"/>
              <a:gd name="connsiteX74" fmla="*/ 966402 w 3735542"/>
              <a:gd name="connsiteY74" fmla="*/ 2204936 h 3313890"/>
              <a:gd name="connsiteX75" fmla="*/ 940462 w 3735542"/>
              <a:gd name="connsiteY75" fmla="*/ 2230877 h 3313890"/>
              <a:gd name="connsiteX76" fmla="*/ 784819 w 3735542"/>
              <a:gd name="connsiteY76" fmla="*/ 2334638 h 3313890"/>
              <a:gd name="connsiteX77" fmla="*/ 518930 w 3735542"/>
              <a:gd name="connsiteY77" fmla="*/ 2470826 h 3313890"/>
              <a:gd name="connsiteX78" fmla="*/ 389228 w 3735542"/>
              <a:gd name="connsiteY78" fmla="*/ 2490281 h 3313890"/>
              <a:gd name="connsiteX79" fmla="*/ 77942 w 3735542"/>
              <a:gd name="connsiteY79" fmla="*/ 2399490 h 3313890"/>
              <a:gd name="connsiteX80" fmla="*/ 45517 w 3735542"/>
              <a:gd name="connsiteY80" fmla="*/ 2360579 h 3313890"/>
              <a:gd name="connsiteX81" fmla="*/ 121 w 3735542"/>
              <a:gd name="connsiteY81" fmla="*/ 2172511 h 3313890"/>
              <a:gd name="connsiteX82" fmla="*/ 13091 w 3735542"/>
              <a:gd name="connsiteY82" fmla="*/ 2068749 h 3313890"/>
              <a:gd name="connsiteX83" fmla="*/ 64972 w 3735542"/>
              <a:gd name="connsiteY83" fmla="*/ 1913107 h 3313890"/>
              <a:gd name="connsiteX84" fmla="*/ 116853 w 3735542"/>
              <a:gd name="connsiteY84" fmla="*/ 1802860 h 3313890"/>
              <a:gd name="connsiteX85" fmla="*/ 149279 w 3735542"/>
              <a:gd name="connsiteY85" fmla="*/ 1744494 h 3313890"/>
              <a:gd name="connsiteX86" fmla="*/ 168734 w 3735542"/>
              <a:gd name="connsiteY86" fmla="*/ 1718553 h 3313890"/>
              <a:gd name="connsiteX87" fmla="*/ 207645 w 3735542"/>
              <a:gd name="connsiteY87" fmla="*/ 1679643 h 3313890"/>
              <a:gd name="connsiteX88" fmla="*/ 291951 w 3735542"/>
              <a:gd name="connsiteY88" fmla="*/ 1660187 h 33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35542" h="3313890">
                <a:moveTo>
                  <a:pt x="246555" y="1763949"/>
                </a:moveTo>
                <a:cubicBezTo>
                  <a:pt x="237908" y="1750979"/>
                  <a:pt x="225341" y="1739892"/>
                  <a:pt x="220615" y="1725038"/>
                </a:cubicBezTo>
                <a:cubicBezTo>
                  <a:pt x="186343" y="1617327"/>
                  <a:pt x="199382" y="1486204"/>
                  <a:pt x="214130" y="1381328"/>
                </a:cubicBezTo>
                <a:cubicBezTo>
                  <a:pt x="222526" y="1321620"/>
                  <a:pt x="242642" y="1264114"/>
                  <a:pt x="259525" y="1206230"/>
                </a:cubicBezTo>
                <a:cubicBezTo>
                  <a:pt x="272923" y="1160293"/>
                  <a:pt x="288378" y="1114944"/>
                  <a:pt x="304921" y="1070043"/>
                </a:cubicBezTo>
                <a:cubicBezTo>
                  <a:pt x="326077" y="1012620"/>
                  <a:pt x="353782" y="937380"/>
                  <a:pt x="395713" y="888460"/>
                </a:cubicBezTo>
                <a:cubicBezTo>
                  <a:pt x="416627" y="864061"/>
                  <a:pt x="441742" y="843415"/>
                  <a:pt x="467049" y="823609"/>
                </a:cubicBezTo>
                <a:cubicBezTo>
                  <a:pt x="563458" y="748158"/>
                  <a:pt x="680748" y="705432"/>
                  <a:pt x="797789" y="674451"/>
                </a:cubicBezTo>
                <a:cubicBezTo>
                  <a:pt x="823212" y="667721"/>
                  <a:pt x="849670" y="665804"/>
                  <a:pt x="875610" y="661481"/>
                </a:cubicBezTo>
                <a:lnTo>
                  <a:pt x="1083134" y="674451"/>
                </a:lnTo>
                <a:cubicBezTo>
                  <a:pt x="1106953" y="676113"/>
                  <a:pt x="1131306" y="675145"/>
                  <a:pt x="1154470" y="680936"/>
                </a:cubicBezTo>
                <a:cubicBezTo>
                  <a:pt x="1175125" y="686100"/>
                  <a:pt x="1192901" y="699401"/>
                  <a:pt x="1212836" y="706877"/>
                </a:cubicBezTo>
                <a:cubicBezTo>
                  <a:pt x="1227571" y="712403"/>
                  <a:pt x="1243543" y="714198"/>
                  <a:pt x="1258232" y="719847"/>
                </a:cubicBezTo>
                <a:cubicBezTo>
                  <a:pt x="1337483" y="750328"/>
                  <a:pt x="1259752" y="731824"/>
                  <a:pt x="1329568" y="745787"/>
                </a:cubicBezTo>
                <a:cubicBezTo>
                  <a:pt x="1336053" y="750111"/>
                  <a:pt x="1341786" y="761653"/>
                  <a:pt x="1349023" y="758758"/>
                </a:cubicBezTo>
                <a:cubicBezTo>
                  <a:pt x="1362034" y="753554"/>
                  <a:pt x="1365670" y="707413"/>
                  <a:pt x="1368479" y="700392"/>
                </a:cubicBezTo>
                <a:cubicBezTo>
                  <a:pt x="1377455" y="677952"/>
                  <a:pt x="1388565" y="656322"/>
                  <a:pt x="1400904" y="635541"/>
                </a:cubicBezTo>
                <a:cubicBezTo>
                  <a:pt x="1476594" y="508063"/>
                  <a:pt x="1544421" y="411273"/>
                  <a:pt x="1647338" y="298315"/>
                </a:cubicBezTo>
                <a:cubicBezTo>
                  <a:pt x="1680345" y="262087"/>
                  <a:pt x="1717907" y="229805"/>
                  <a:pt x="1757585" y="201038"/>
                </a:cubicBezTo>
                <a:cubicBezTo>
                  <a:pt x="1872505" y="117721"/>
                  <a:pt x="1989527" y="65620"/>
                  <a:pt x="2127236" y="25941"/>
                </a:cubicBezTo>
                <a:cubicBezTo>
                  <a:pt x="2179827" y="10788"/>
                  <a:pt x="2235321" y="8647"/>
                  <a:pt x="2289364" y="0"/>
                </a:cubicBezTo>
                <a:cubicBezTo>
                  <a:pt x="2582391" y="50961"/>
                  <a:pt x="2656704" y="16319"/>
                  <a:pt x="2847083" y="136187"/>
                </a:cubicBezTo>
                <a:cubicBezTo>
                  <a:pt x="2870510" y="150937"/>
                  <a:pt x="2891044" y="169903"/>
                  <a:pt x="2911934" y="188068"/>
                </a:cubicBezTo>
                <a:cubicBezTo>
                  <a:pt x="2940793" y="213163"/>
                  <a:pt x="2969833" y="238226"/>
                  <a:pt x="2996240" y="265890"/>
                </a:cubicBezTo>
                <a:cubicBezTo>
                  <a:pt x="3026477" y="297567"/>
                  <a:pt x="3067929" y="355139"/>
                  <a:pt x="3087032" y="395592"/>
                </a:cubicBezTo>
                <a:cubicBezTo>
                  <a:pt x="3113091" y="450776"/>
                  <a:pt x="3158368" y="564204"/>
                  <a:pt x="3158368" y="564204"/>
                </a:cubicBezTo>
                <a:cubicBezTo>
                  <a:pt x="3176158" y="647227"/>
                  <a:pt x="3182736" y="666334"/>
                  <a:pt x="3190793" y="752272"/>
                </a:cubicBezTo>
                <a:cubicBezTo>
                  <a:pt x="3194229" y="788924"/>
                  <a:pt x="3172822" y="835005"/>
                  <a:pt x="3197279" y="862519"/>
                </a:cubicBezTo>
                <a:cubicBezTo>
                  <a:pt x="3233298" y="903040"/>
                  <a:pt x="3302021" y="896280"/>
                  <a:pt x="3346436" y="927370"/>
                </a:cubicBezTo>
                <a:cubicBezTo>
                  <a:pt x="3368053" y="942502"/>
                  <a:pt x="3391762" y="955016"/>
                  <a:pt x="3411287" y="972766"/>
                </a:cubicBezTo>
                <a:cubicBezTo>
                  <a:pt x="3481829" y="1036895"/>
                  <a:pt x="3531071" y="1111228"/>
                  <a:pt x="3579900" y="1193260"/>
                </a:cubicBezTo>
                <a:cubicBezTo>
                  <a:pt x="3606112" y="1237296"/>
                  <a:pt x="3630759" y="1282470"/>
                  <a:pt x="3651236" y="1329447"/>
                </a:cubicBezTo>
                <a:cubicBezTo>
                  <a:pt x="3667625" y="1367046"/>
                  <a:pt x="3678742" y="1406781"/>
                  <a:pt x="3690147" y="1446179"/>
                </a:cubicBezTo>
                <a:cubicBezTo>
                  <a:pt x="3725064" y="1566801"/>
                  <a:pt x="3720677" y="1561668"/>
                  <a:pt x="3735542" y="1673158"/>
                </a:cubicBezTo>
                <a:cubicBezTo>
                  <a:pt x="3718554" y="1944970"/>
                  <a:pt x="3743881" y="1799613"/>
                  <a:pt x="3696632" y="1964987"/>
                </a:cubicBezTo>
                <a:cubicBezTo>
                  <a:pt x="3691735" y="1982127"/>
                  <a:pt x="3691634" y="2000924"/>
                  <a:pt x="3683662" y="2016868"/>
                </a:cubicBezTo>
                <a:cubicBezTo>
                  <a:pt x="3676111" y="2031969"/>
                  <a:pt x="3661530" y="2042397"/>
                  <a:pt x="3651236" y="2055779"/>
                </a:cubicBezTo>
                <a:cubicBezTo>
                  <a:pt x="3639898" y="2070518"/>
                  <a:pt x="3631959" y="2088026"/>
                  <a:pt x="3618810" y="2101175"/>
                </a:cubicBezTo>
                <a:cubicBezTo>
                  <a:pt x="3605351" y="2114634"/>
                  <a:pt x="3576755" y="2123407"/>
                  <a:pt x="3560445" y="2133600"/>
                </a:cubicBezTo>
                <a:cubicBezTo>
                  <a:pt x="3548713" y="2140932"/>
                  <a:pt x="3528754" y="2159173"/>
                  <a:pt x="3515049" y="2166026"/>
                </a:cubicBezTo>
                <a:cubicBezTo>
                  <a:pt x="3508935" y="2169083"/>
                  <a:pt x="3502078" y="2170349"/>
                  <a:pt x="3495593" y="2172511"/>
                </a:cubicBezTo>
                <a:cubicBezTo>
                  <a:pt x="3533727" y="2426726"/>
                  <a:pt x="3498778" y="2184379"/>
                  <a:pt x="3528019" y="2412460"/>
                </a:cubicBezTo>
                <a:cubicBezTo>
                  <a:pt x="3534122" y="2460068"/>
                  <a:pt x="3541930" y="2507456"/>
                  <a:pt x="3547474" y="2555132"/>
                </a:cubicBezTo>
                <a:cubicBezTo>
                  <a:pt x="3552741" y="2600428"/>
                  <a:pt x="3556121" y="2645923"/>
                  <a:pt x="3560445" y="2691319"/>
                </a:cubicBezTo>
                <a:cubicBezTo>
                  <a:pt x="3558283" y="2797243"/>
                  <a:pt x="3561507" y="2903414"/>
                  <a:pt x="3553959" y="3009090"/>
                </a:cubicBezTo>
                <a:cubicBezTo>
                  <a:pt x="3550194" y="3061800"/>
                  <a:pt x="3466395" y="3120160"/>
                  <a:pt x="3443713" y="3138792"/>
                </a:cubicBezTo>
                <a:cubicBezTo>
                  <a:pt x="3414974" y="3162399"/>
                  <a:pt x="3385371" y="3185471"/>
                  <a:pt x="3352921" y="3203643"/>
                </a:cubicBezTo>
                <a:cubicBezTo>
                  <a:pt x="3330845" y="3216006"/>
                  <a:pt x="3306362" y="3224457"/>
                  <a:pt x="3281585" y="3229583"/>
                </a:cubicBezTo>
                <a:cubicBezTo>
                  <a:pt x="3180661" y="3250464"/>
                  <a:pt x="3078634" y="3265702"/>
                  <a:pt x="2976785" y="3281464"/>
                </a:cubicBezTo>
                <a:cubicBezTo>
                  <a:pt x="2897025" y="3293808"/>
                  <a:pt x="2816819" y="3303081"/>
                  <a:pt x="2736836" y="3313890"/>
                </a:cubicBezTo>
                <a:cubicBezTo>
                  <a:pt x="2648206" y="3305243"/>
                  <a:pt x="2558489" y="3304271"/>
                  <a:pt x="2470947" y="3287949"/>
                </a:cubicBezTo>
                <a:cubicBezTo>
                  <a:pt x="2429905" y="3280297"/>
                  <a:pt x="2392017" y="3260273"/>
                  <a:pt x="2354215" y="3242553"/>
                </a:cubicBezTo>
                <a:cubicBezTo>
                  <a:pt x="2319073" y="3226080"/>
                  <a:pt x="2245156" y="3182975"/>
                  <a:pt x="2211542" y="3151762"/>
                </a:cubicBezTo>
                <a:cubicBezTo>
                  <a:pt x="2196938" y="3138201"/>
                  <a:pt x="2186099" y="3121057"/>
                  <a:pt x="2172632" y="3106366"/>
                </a:cubicBezTo>
                <a:cubicBezTo>
                  <a:pt x="2135596" y="3065963"/>
                  <a:pt x="2131428" y="3076006"/>
                  <a:pt x="2107781" y="3015575"/>
                </a:cubicBezTo>
                <a:cubicBezTo>
                  <a:pt x="2068293" y="2914662"/>
                  <a:pt x="2097863" y="2949772"/>
                  <a:pt x="2062385" y="2872902"/>
                </a:cubicBezTo>
                <a:cubicBezTo>
                  <a:pt x="2057103" y="2861458"/>
                  <a:pt x="2048966" y="2851542"/>
                  <a:pt x="2042930" y="2840477"/>
                </a:cubicBezTo>
                <a:cubicBezTo>
                  <a:pt x="2035986" y="2827746"/>
                  <a:pt x="2029475" y="2814768"/>
                  <a:pt x="2023474" y="2801566"/>
                </a:cubicBezTo>
                <a:cubicBezTo>
                  <a:pt x="2018657" y="2790969"/>
                  <a:pt x="2016631" y="2779039"/>
                  <a:pt x="2010504" y="2769141"/>
                </a:cubicBezTo>
                <a:cubicBezTo>
                  <a:pt x="1988412" y="2733453"/>
                  <a:pt x="1957939" y="2702920"/>
                  <a:pt x="1939168" y="2665379"/>
                </a:cubicBezTo>
                <a:cubicBezTo>
                  <a:pt x="1923911" y="2634865"/>
                  <a:pt x="1888844" y="2556689"/>
                  <a:pt x="1861347" y="2529192"/>
                </a:cubicBezTo>
                <a:lnTo>
                  <a:pt x="1848376" y="2516221"/>
                </a:lnTo>
                <a:cubicBezTo>
                  <a:pt x="1763226" y="2548154"/>
                  <a:pt x="1824984" y="2529031"/>
                  <a:pt x="1712189" y="2548647"/>
                </a:cubicBezTo>
                <a:cubicBezTo>
                  <a:pt x="1690470" y="2552424"/>
                  <a:pt x="1669028" y="2557674"/>
                  <a:pt x="1647338" y="2561617"/>
                </a:cubicBezTo>
                <a:cubicBezTo>
                  <a:pt x="1621464" y="2566321"/>
                  <a:pt x="1595457" y="2570264"/>
                  <a:pt x="1569517" y="2574587"/>
                </a:cubicBezTo>
                <a:cubicBezTo>
                  <a:pt x="1498181" y="2572425"/>
                  <a:pt x="1426421" y="2576160"/>
                  <a:pt x="1355508" y="2568102"/>
                </a:cubicBezTo>
                <a:cubicBezTo>
                  <a:pt x="1296145" y="2561356"/>
                  <a:pt x="1265598" y="2530073"/>
                  <a:pt x="1225806" y="2490281"/>
                </a:cubicBezTo>
                <a:cubicBezTo>
                  <a:pt x="1209557" y="2474032"/>
                  <a:pt x="1193864" y="2457029"/>
                  <a:pt x="1180410" y="2438400"/>
                </a:cubicBezTo>
                <a:cubicBezTo>
                  <a:pt x="1165650" y="2417963"/>
                  <a:pt x="1154470" y="2395166"/>
                  <a:pt x="1141500" y="2373549"/>
                </a:cubicBezTo>
                <a:cubicBezTo>
                  <a:pt x="1135015" y="2362741"/>
                  <a:pt x="1129608" y="2351208"/>
                  <a:pt x="1122045" y="2341124"/>
                </a:cubicBezTo>
                <a:cubicBezTo>
                  <a:pt x="1115560" y="2332477"/>
                  <a:pt x="1107838" y="2324632"/>
                  <a:pt x="1102589" y="2315183"/>
                </a:cubicBezTo>
                <a:cubicBezTo>
                  <a:pt x="1060123" y="2238746"/>
                  <a:pt x="1120263" y="2323618"/>
                  <a:pt x="1070164" y="2256817"/>
                </a:cubicBezTo>
                <a:cubicBezTo>
                  <a:pt x="1068002" y="2248170"/>
                  <a:pt x="1067665" y="2238849"/>
                  <a:pt x="1063679" y="2230877"/>
                </a:cubicBezTo>
                <a:cubicBezTo>
                  <a:pt x="1056708" y="2216934"/>
                  <a:pt x="1037738" y="2191966"/>
                  <a:pt x="1037738" y="2191966"/>
                </a:cubicBezTo>
                <a:cubicBezTo>
                  <a:pt x="1013959" y="2196289"/>
                  <a:pt x="988842" y="2195960"/>
                  <a:pt x="966402" y="2204936"/>
                </a:cubicBezTo>
                <a:cubicBezTo>
                  <a:pt x="955048" y="2209478"/>
                  <a:pt x="950413" y="2223769"/>
                  <a:pt x="940462" y="2230877"/>
                </a:cubicBezTo>
                <a:cubicBezTo>
                  <a:pt x="889723" y="2267119"/>
                  <a:pt x="837922" y="2301959"/>
                  <a:pt x="784819" y="2334638"/>
                </a:cubicBezTo>
                <a:cubicBezTo>
                  <a:pt x="692236" y="2391613"/>
                  <a:pt x="632239" y="2433056"/>
                  <a:pt x="518930" y="2470826"/>
                </a:cubicBezTo>
                <a:cubicBezTo>
                  <a:pt x="477456" y="2484651"/>
                  <a:pt x="432462" y="2483796"/>
                  <a:pt x="389228" y="2490281"/>
                </a:cubicBezTo>
                <a:cubicBezTo>
                  <a:pt x="219884" y="2459086"/>
                  <a:pt x="178670" y="2486788"/>
                  <a:pt x="77942" y="2399490"/>
                </a:cubicBezTo>
                <a:cubicBezTo>
                  <a:pt x="65183" y="2388433"/>
                  <a:pt x="56325" y="2373549"/>
                  <a:pt x="45517" y="2360579"/>
                </a:cubicBezTo>
                <a:cubicBezTo>
                  <a:pt x="19666" y="2289491"/>
                  <a:pt x="2577" y="2256016"/>
                  <a:pt x="121" y="2172511"/>
                </a:cubicBezTo>
                <a:cubicBezTo>
                  <a:pt x="-904" y="2137670"/>
                  <a:pt x="4637" y="2102565"/>
                  <a:pt x="13091" y="2068749"/>
                </a:cubicBezTo>
                <a:cubicBezTo>
                  <a:pt x="26355" y="2015695"/>
                  <a:pt x="41686" y="1962589"/>
                  <a:pt x="64972" y="1913107"/>
                </a:cubicBezTo>
                <a:cubicBezTo>
                  <a:pt x="82266" y="1876358"/>
                  <a:pt x="99391" y="1839530"/>
                  <a:pt x="116853" y="1802860"/>
                </a:cubicBezTo>
                <a:cubicBezTo>
                  <a:pt x="127158" y="1781218"/>
                  <a:pt x="135672" y="1764904"/>
                  <a:pt x="149279" y="1744494"/>
                </a:cubicBezTo>
                <a:cubicBezTo>
                  <a:pt x="155275" y="1735501"/>
                  <a:pt x="161503" y="1726587"/>
                  <a:pt x="168734" y="1718553"/>
                </a:cubicBezTo>
                <a:cubicBezTo>
                  <a:pt x="181005" y="1704919"/>
                  <a:pt x="190244" y="1685444"/>
                  <a:pt x="207645" y="1679643"/>
                </a:cubicBezTo>
                <a:cubicBezTo>
                  <a:pt x="274213" y="1657452"/>
                  <a:pt x="245503" y="1660187"/>
                  <a:pt x="291951" y="1660187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42"/>
          <p:cNvGrpSpPr/>
          <p:nvPr/>
        </p:nvGrpSpPr>
        <p:grpSpPr>
          <a:xfrm>
            <a:off x="1688236" y="2201513"/>
            <a:ext cx="5957498" cy="2874351"/>
            <a:chOff x="2646769" y="3458220"/>
            <a:chExt cx="1419425" cy="685975"/>
          </a:xfrm>
        </p:grpSpPr>
        <p:sp>
          <p:nvSpPr>
            <p:cNvPr id="1130" name="Google Shape;1130;p4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42"/>
          <p:cNvSpPr txBox="1">
            <a:spLocks noGrp="1"/>
          </p:cNvSpPr>
          <p:nvPr>
            <p:ph type="title"/>
          </p:nvPr>
        </p:nvSpPr>
        <p:spPr>
          <a:xfrm>
            <a:off x="2122025" y="2772399"/>
            <a:ext cx="5126196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Placer, pasión, completad y felicidad son ahora sentimientos que conviven con los miedos, incertidumbres, temores y la angustia que generan los primeros desempeños a los maestros principiantes.</a:t>
            </a:r>
            <a:endParaRPr lang="es-MX" sz="2000" dirty="0"/>
          </a:p>
        </p:txBody>
      </p:sp>
      <p:grpSp>
        <p:nvGrpSpPr>
          <p:cNvPr id="1134" name="Google Shape;1134;p42"/>
          <p:cNvGrpSpPr/>
          <p:nvPr/>
        </p:nvGrpSpPr>
        <p:grpSpPr>
          <a:xfrm>
            <a:off x="7822581" y="1986992"/>
            <a:ext cx="1193200" cy="990119"/>
            <a:chOff x="2920875" y="1580725"/>
            <a:chExt cx="346800" cy="287775"/>
          </a:xfrm>
        </p:grpSpPr>
        <p:sp>
          <p:nvSpPr>
            <p:cNvPr id="1135" name="Google Shape;1135;p42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2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2" name="Google Shape;1142;p42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915;p36">
            <a:extLst>
              <a:ext uri="{FF2B5EF4-FFF2-40B4-BE49-F238E27FC236}">
                <a16:creationId xmlns:a16="http://schemas.microsoft.com/office/drawing/2014/main" id="{6A6243A2-6C0E-44B8-B591-6BF616944CF3}"/>
              </a:ext>
            </a:extLst>
          </p:cNvPr>
          <p:cNvGrpSpPr/>
          <p:nvPr/>
        </p:nvGrpSpPr>
        <p:grpSpPr>
          <a:xfrm>
            <a:off x="868074" y="379096"/>
            <a:ext cx="7158440" cy="1315008"/>
            <a:chOff x="7728915" y="2370420"/>
            <a:chExt cx="1034472" cy="222546"/>
          </a:xfrm>
        </p:grpSpPr>
        <p:sp>
          <p:nvSpPr>
            <p:cNvPr id="46" name="Google Shape;916;p36">
              <a:extLst>
                <a:ext uri="{FF2B5EF4-FFF2-40B4-BE49-F238E27FC236}">
                  <a16:creationId xmlns:a16="http://schemas.microsoft.com/office/drawing/2014/main" id="{818A4396-6164-43B5-85B3-1ABDF04C13E9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7;p36">
              <a:extLst>
                <a:ext uri="{FF2B5EF4-FFF2-40B4-BE49-F238E27FC236}">
                  <a16:creationId xmlns:a16="http://schemas.microsoft.com/office/drawing/2014/main" id="{0763DFBC-D398-4227-A4AC-16AEEB3BA143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8;p36">
              <a:extLst>
                <a:ext uri="{FF2B5EF4-FFF2-40B4-BE49-F238E27FC236}">
                  <a16:creationId xmlns:a16="http://schemas.microsoft.com/office/drawing/2014/main" id="{B32727B1-FE07-4236-A212-E28C98E41914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9;p36">
              <a:extLst>
                <a:ext uri="{FF2B5EF4-FFF2-40B4-BE49-F238E27FC236}">
                  <a16:creationId xmlns:a16="http://schemas.microsoft.com/office/drawing/2014/main" id="{9A6987B1-7BCC-4888-8D34-FBDAC8D451B7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0;p36">
              <a:extLst>
                <a:ext uri="{FF2B5EF4-FFF2-40B4-BE49-F238E27FC236}">
                  <a16:creationId xmlns:a16="http://schemas.microsoft.com/office/drawing/2014/main" id="{75FF3182-43B3-4D2D-9F78-5598D3FE3164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1;p36">
              <a:extLst>
                <a:ext uri="{FF2B5EF4-FFF2-40B4-BE49-F238E27FC236}">
                  <a16:creationId xmlns:a16="http://schemas.microsoft.com/office/drawing/2014/main" id="{5BCB8B08-9B23-43D6-95DD-52F610ED4863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2;p36">
              <a:extLst>
                <a:ext uri="{FF2B5EF4-FFF2-40B4-BE49-F238E27FC236}">
                  <a16:creationId xmlns:a16="http://schemas.microsoft.com/office/drawing/2014/main" id="{2DE6CBC8-90D7-4207-805A-745CBAF1CF36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FD9955F-27AD-4372-AE2A-488217AC79E8}"/>
              </a:ext>
            </a:extLst>
          </p:cNvPr>
          <p:cNvSpPr txBox="1"/>
          <p:nvPr/>
        </p:nvSpPr>
        <p:spPr>
          <a:xfrm>
            <a:off x="2122025" y="483459"/>
            <a:ext cx="483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dern Love Caps" panose="04070805081001020A01" pitchFamily="82" charset="0"/>
              </a:rPr>
              <a:t>Los maestros saben que comenten errores y se angustian por ello, se sienten impotentes ante situaciones que les traen dudas, que los desconciertan.</a:t>
            </a:r>
            <a:endParaRPr lang="es-MX" sz="1600" dirty="0">
              <a:latin typeface="Modern Love Caps" panose="04070805081001020A01" pitchFamily="82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69D85FF-B7FC-48CD-BDAD-111A0FE0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340" y="1530708"/>
            <a:ext cx="1846211" cy="3015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3"/>
          <p:cNvSpPr/>
          <p:nvPr/>
        </p:nvSpPr>
        <p:spPr>
          <a:xfrm rot="173206">
            <a:off x="1650835" y="622182"/>
            <a:ext cx="5317595" cy="307414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773079" y="1687996"/>
            <a:ext cx="4881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Ser querido, reconocido, nombrado, elegido, favorecido, escuchado o ayudado por la maestra les provoca sensaciones de gratificación y satisfacción a esos alumnos que hoy en día son maestros.</a:t>
            </a:r>
            <a:endParaRPr lang="es-MX" sz="2400" dirty="0"/>
          </a:p>
        </p:txBody>
      </p:sp>
      <p:grpSp>
        <p:nvGrpSpPr>
          <p:cNvPr id="1201" name="Google Shape;1201;p43"/>
          <p:cNvGrpSpPr/>
          <p:nvPr/>
        </p:nvGrpSpPr>
        <p:grpSpPr>
          <a:xfrm>
            <a:off x="7698207" y="1104553"/>
            <a:ext cx="792707" cy="702905"/>
            <a:chOff x="3725850" y="3874550"/>
            <a:chExt cx="232875" cy="206500"/>
          </a:xfrm>
        </p:grpSpPr>
        <p:sp>
          <p:nvSpPr>
            <p:cNvPr id="1202" name="Google Shape;1202;p43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3"/>
          <p:cNvGrpSpPr/>
          <p:nvPr/>
        </p:nvGrpSpPr>
        <p:grpSpPr>
          <a:xfrm>
            <a:off x="7230819" y="3828276"/>
            <a:ext cx="467381" cy="453537"/>
            <a:chOff x="5244650" y="4666550"/>
            <a:chExt cx="154450" cy="149875"/>
          </a:xfrm>
        </p:grpSpPr>
        <p:sp>
          <p:nvSpPr>
            <p:cNvPr id="1206" name="Google Shape;1206;p43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3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1209" name="Google Shape;1209;p43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3" name="Google Shape;1213;p43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16" name="Google Shape;1216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7" name="Google Shape;1217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5F01F296-21BE-48AE-8990-1A8FDA988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588" y1="33067" x2="35942" y2="33706"/>
                        <a14:foregroundMark x1="26677" y1="26837" x2="28275" y2="26997"/>
                        <a14:foregroundMark x1="34824" y1="16294" x2="32907" y2="16294"/>
                        <a14:foregroundMark x1="66294" y1="10383" x2="66294" y2="11821"/>
                        <a14:foregroundMark x1="73642" y1="32748" x2="72364" y2="32109"/>
                        <a14:foregroundMark x1="80192" y1="77636" x2="86102" y2="74760"/>
                        <a14:foregroundMark x1="70288" y1="84824" x2="74760" y2="83067"/>
                        <a14:foregroundMark x1="51757" y1="87540" x2="54792" y2="87220"/>
                        <a14:foregroundMark x1="62780" y1="87540" x2="63738" y2="88019"/>
                        <a14:foregroundMark x1="46965" y1="84665" x2="47444" y2="86422"/>
                        <a14:foregroundMark x1="43930" y1="88818" x2="42332" y2="88339"/>
                        <a14:foregroundMark x1="34824" y1="88179" x2="32268" y2="88498"/>
                        <a14:foregroundMark x1="34185" y1="89137" x2="34345" y2="82748"/>
                        <a14:foregroundMark x1="42173" y1="87061" x2="41374" y2="84505"/>
                        <a14:foregroundMark x1="53834" y1="87540" x2="53834" y2="82588"/>
                        <a14:foregroundMark x1="61821" y1="87859" x2="60863" y2="85304"/>
                        <a14:foregroundMark x1="18051" y1="78594" x2="16773" y2="82588"/>
                        <a14:foregroundMark x1="25399" y1="79872" x2="27636" y2="83706"/>
                        <a14:foregroundMark x1="14377" y1="79553" x2="16613" y2="78435"/>
                        <a14:foregroundMark x1="42971" y1="51438" x2="37859" y2="48403"/>
                        <a14:backgroundMark x1="44888" y1="43131" x2="43291" y2="46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057" y="1600161"/>
            <a:ext cx="3388873" cy="3388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856</Words>
  <Application>Microsoft Office PowerPoint</Application>
  <PresentationFormat>Presentación en pantalla (16:9)</PresentationFormat>
  <Paragraphs>47</Paragraphs>
  <Slides>14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Raleway SemiBold</vt:lpstr>
      <vt:lpstr>Amatic SC</vt:lpstr>
      <vt:lpstr>Gloria Hallelujah</vt:lpstr>
      <vt:lpstr>Times New Roman</vt:lpstr>
      <vt:lpstr>Fira Sans Extra Condensed</vt:lpstr>
      <vt:lpstr>Kristen ITC</vt:lpstr>
      <vt:lpstr>Modern Love Caps</vt:lpstr>
      <vt:lpstr>Arial</vt:lpstr>
      <vt:lpstr>Verdana</vt:lpstr>
      <vt:lpstr>Franklin Gothic Heavy</vt:lpstr>
      <vt:lpstr>Tahoma</vt:lpstr>
      <vt:lpstr>Raleway</vt:lpstr>
      <vt:lpstr>Team Building Class for Elementary by Slidesgo</vt:lpstr>
      <vt:lpstr>Imagen de mapa de bits</vt:lpstr>
      <vt:lpstr>Presentación de PowerPoint</vt:lpstr>
      <vt:lpstr>Los gajes del oficio Enseñanza, pedagogía y formación.</vt:lpstr>
      <vt:lpstr>Capítulo 3</vt:lpstr>
      <vt:lpstr>Los maestros de los maestros.</vt:lpstr>
      <vt:lpstr>Presentación de PowerPoint</vt:lpstr>
      <vt:lpstr>¿soy buena?</vt:lpstr>
      <vt:lpstr>Presentación de PowerPoint</vt:lpstr>
      <vt:lpstr>Placer, pasión, completad y felicidad son ahora sentimientos que conviven con los miedos, incertidumbres, temores y la angustia que generan los primeros desempeños a los maestros principiantes.</vt:lpstr>
      <vt:lpstr>Ser querido, reconocido, nombrado, elegido, favorecido, escuchado o ayudado por la maestra les provoca sensaciones de gratificación y satisfacción a esos alumnos que hoy en día son maestros.</vt:lpstr>
      <vt:lpstr>MODELO PARA AMAR</vt:lpstr>
      <vt:lpstr>Presentación de PowerPoint</vt:lpstr>
      <vt:lpstr>Presentación de PowerPoint</vt:lpstr>
      <vt:lpstr>Presentación de PowerPoint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</dc:creator>
  <cp:lastModifiedBy>RUBEN RAUL REALPOZO HARO</cp:lastModifiedBy>
  <cp:revision>6</cp:revision>
  <dcterms:modified xsi:type="dcterms:W3CDTF">2021-11-18T17:28:42Z</dcterms:modified>
</cp:coreProperties>
</file>