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59" r:id="rId5"/>
    <p:sldId id="260" r:id="rId6"/>
    <p:sldId id="262" r:id="rId7"/>
    <p:sldId id="263" r:id="rId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p:cViewPr varScale="1">
        <p:scale>
          <a:sx n="86" d="100"/>
          <a:sy n="86" d="100"/>
        </p:scale>
        <p:origin x="33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EE469B84-0742-44B1-A0DC-AEA79874A10A}" type="datetimeFigureOut">
              <a:rPr lang="es-MX" smtClean="0"/>
              <a:t>18/11/2021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AD57039-73D4-47B3-831F-E813D0B7AA41}" type="slidenum">
              <a:rPr lang="es-MX" smtClean="0"/>
              <a:t>‹#›</a:t>
            </a:fld>
            <a:endParaRPr lang="es-MX"/>
          </a:p>
        </p:txBody>
      </p:sp>
    </p:spTree>
    <p:extLst>
      <p:ext uri="{BB962C8B-B14F-4D97-AF65-F5344CB8AC3E}">
        <p14:creationId xmlns:p14="http://schemas.microsoft.com/office/powerpoint/2010/main" val="427523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s-ES"/>
              <a:t>Haga clic para modificar el estilo de título del patrón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s-ES"/>
              <a:t>Haga clic en el icono para agregar una imagen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E469B84-0742-44B1-A0DC-AEA79874A10A}" type="datetimeFigureOut">
              <a:rPr lang="es-MX" smtClean="0"/>
              <a:t>18/11/2021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AD57039-73D4-47B3-831F-E813D0B7AA41}" type="slidenum">
              <a:rPr lang="es-MX" smtClean="0"/>
              <a:t>‹#›</a:t>
            </a:fld>
            <a:endParaRPr lang="es-MX"/>
          </a:p>
        </p:txBody>
      </p:sp>
    </p:spTree>
    <p:extLst>
      <p:ext uri="{BB962C8B-B14F-4D97-AF65-F5344CB8AC3E}">
        <p14:creationId xmlns:p14="http://schemas.microsoft.com/office/powerpoint/2010/main" val="580104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EE469B84-0742-44B1-A0DC-AEA79874A10A}" type="datetimeFigureOut">
              <a:rPr lang="es-MX" smtClean="0"/>
              <a:t>18/11/2021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AD57039-73D4-47B3-831F-E813D0B7AA41}" type="slidenum">
              <a:rPr lang="es-MX" smtClean="0"/>
              <a:t>‹#›</a:t>
            </a:fld>
            <a:endParaRPr lang="es-MX"/>
          </a:p>
        </p:txBody>
      </p:sp>
    </p:spTree>
    <p:extLst>
      <p:ext uri="{BB962C8B-B14F-4D97-AF65-F5344CB8AC3E}">
        <p14:creationId xmlns:p14="http://schemas.microsoft.com/office/powerpoint/2010/main" val="19076492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s-ES"/>
              <a:t>Haga clic para modificar el estilo de título del patrón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s-ES"/>
              <a:t>Haga clic para modificar el estilo de texto del patrón</a:t>
            </a:r>
          </a:p>
        </p:txBody>
      </p:sp>
      <p:sp>
        <p:nvSpPr>
          <p:cNvPr id="2" name="Date Placeholder 1"/>
          <p:cNvSpPr>
            <a:spLocks noGrp="1"/>
          </p:cNvSpPr>
          <p:nvPr>
            <p:ph type="dt" sz="half" idx="10"/>
          </p:nvPr>
        </p:nvSpPr>
        <p:spPr/>
        <p:txBody>
          <a:bodyPr/>
          <a:lstStyle/>
          <a:p>
            <a:fld id="{EE469B84-0742-44B1-A0DC-AEA79874A10A}" type="datetimeFigureOut">
              <a:rPr lang="es-MX" smtClean="0"/>
              <a:t>18/11/2021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CAD57039-73D4-47B3-831F-E813D0B7AA41}" type="slidenum">
              <a:rPr lang="es-MX" smtClean="0"/>
              <a:t>‹#›</a:t>
            </a:fld>
            <a:endParaRPr lang="es-MX"/>
          </a:p>
        </p:txBody>
      </p:sp>
    </p:spTree>
    <p:extLst>
      <p:ext uri="{BB962C8B-B14F-4D97-AF65-F5344CB8AC3E}">
        <p14:creationId xmlns:p14="http://schemas.microsoft.com/office/powerpoint/2010/main" val="19663092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E469B84-0742-44B1-A0DC-AEA79874A10A}" type="datetimeFigureOut">
              <a:rPr lang="es-MX" smtClean="0"/>
              <a:t>18/11/2021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AD57039-73D4-47B3-831F-E813D0B7AA41}" type="slidenum">
              <a:rPr lang="es-MX" smtClean="0"/>
              <a:t>‹#›</a:t>
            </a:fld>
            <a:endParaRPr lang="es-MX"/>
          </a:p>
        </p:txBody>
      </p:sp>
    </p:spTree>
    <p:extLst>
      <p:ext uri="{BB962C8B-B14F-4D97-AF65-F5344CB8AC3E}">
        <p14:creationId xmlns:p14="http://schemas.microsoft.com/office/powerpoint/2010/main" val="1907166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E469B84-0742-44B1-A0DC-AEA79874A10A}" type="datetimeFigureOut">
              <a:rPr lang="es-MX" smtClean="0"/>
              <a:t>18/11/2021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AD57039-73D4-47B3-831F-E813D0B7AA41}" type="slidenum">
              <a:rPr lang="es-MX" smtClean="0"/>
              <a:t>‹#›</a:t>
            </a:fld>
            <a:endParaRPr lang="es-MX"/>
          </a:p>
        </p:txBody>
      </p:sp>
    </p:spTree>
    <p:extLst>
      <p:ext uri="{BB962C8B-B14F-4D97-AF65-F5344CB8AC3E}">
        <p14:creationId xmlns:p14="http://schemas.microsoft.com/office/powerpoint/2010/main" val="3849357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E469B84-0742-44B1-A0DC-AEA79874A10A}" type="datetimeFigureOut">
              <a:rPr lang="es-MX" smtClean="0"/>
              <a:t>18/11/2021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AD57039-73D4-47B3-831F-E813D0B7AA41}" type="slidenum">
              <a:rPr lang="es-MX" smtClean="0"/>
              <a:t>‹#›</a:t>
            </a:fld>
            <a:endParaRPr lang="es-MX"/>
          </a:p>
        </p:txBody>
      </p:sp>
    </p:spTree>
    <p:extLst>
      <p:ext uri="{BB962C8B-B14F-4D97-AF65-F5344CB8AC3E}">
        <p14:creationId xmlns:p14="http://schemas.microsoft.com/office/powerpoint/2010/main" val="2644081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EE469B84-0742-44B1-A0DC-AEA79874A10A}" type="datetimeFigureOut">
              <a:rPr lang="es-MX" smtClean="0"/>
              <a:t>18/11/2021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AD57039-73D4-47B3-831F-E813D0B7AA41}" type="slidenum">
              <a:rPr lang="es-MX" smtClean="0"/>
              <a:t>‹#›</a:t>
            </a:fld>
            <a:endParaRPr lang="es-MX"/>
          </a:p>
        </p:txBody>
      </p:sp>
    </p:spTree>
    <p:extLst>
      <p:ext uri="{BB962C8B-B14F-4D97-AF65-F5344CB8AC3E}">
        <p14:creationId xmlns:p14="http://schemas.microsoft.com/office/powerpoint/2010/main" val="2060390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E469B84-0742-44B1-A0DC-AEA79874A10A}" type="datetimeFigureOut">
              <a:rPr lang="es-MX" smtClean="0"/>
              <a:t>18/11/2021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AD57039-73D4-47B3-831F-E813D0B7AA41}" type="slidenum">
              <a:rPr lang="es-MX" smtClean="0"/>
              <a:t>‹#›</a:t>
            </a:fld>
            <a:endParaRPr lang="es-MX"/>
          </a:p>
        </p:txBody>
      </p:sp>
    </p:spTree>
    <p:extLst>
      <p:ext uri="{BB962C8B-B14F-4D97-AF65-F5344CB8AC3E}">
        <p14:creationId xmlns:p14="http://schemas.microsoft.com/office/powerpoint/2010/main" val="4035051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E469B84-0742-44B1-A0DC-AEA79874A10A}" type="datetimeFigureOut">
              <a:rPr lang="es-MX" smtClean="0"/>
              <a:t>18/11/2021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CAD57039-73D4-47B3-831F-E813D0B7AA41}" type="slidenum">
              <a:rPr lang="es-MX" smtClean="0"/>
              <a:t>‹#›</a:t>
            </a:fld>
            <a:endParaRPr lang="es-MX"/>
          </a:p>
        </p:txBody>
      </p:sp>
    </p:spTree>
    <p:extLst>
      <p:ext uri="{BB962C8B-B14F-4D97-AF65-F5344CB8AC3E}">
        <p14:creationId xmlns:p14="http://schemas.microsoft.com/office/powerpoint/2010/main" val="2492029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E469B84-0742-44B1-A0DC-AEA79874A10A}" type="datetimeFigureOut">
              <a:rPr lang="es-MX" smtClean="0"/>
              <a:t>18/11/2021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CAD57039-73D4-47B3-831F-E813D0B7AA41}" type="slidenum">
              <a:rPr lang="es-MX" smtClean="0"/>
              <a:t>‹#›</a:t>
            </a:fld>
            <a:endParaRPr lang="es-MX"/>
          </a:p>
        </p:txBody>
      </p:sp>
    </p:spTree>
    <p:extLst>
      <p:ext uri="{BB962C8B-B14F-4D97-AF65-F5344CB8AC3E}">
        <p14:creationId xmlns:p14="http://schemas.microsoft.com/office/powerpoint/2010/main" val="140523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469B84-0742-44B1-A0DC-AEA79874A10A}" type="datetimeFigureOut">
              <a:rPr lang="es-MX" smtClean="0"/>
              <a:t>18/11/2021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CAD57039-73D4-47B3-831F-E813D0B7AA41}" type="slidenum">
              <a:rPr lang="es-MX" smtClean="0"/>
              <a:t>‹#›</a:t>
            </a:fld>
            <a:endParaRPr lang="es-MX"/>
          </a:p>
        </p:txBody>
      </p:sp>
    </p:spTree>
    <p:extLst>
      <p:ext uri="{BB962C8B-B14F-4D97-AF65-F5344CB8AC3E}">
        <p14:creationId xmlns:p14="http://schemas.microsoft.com/office/powerpoint/2010/main" val="4154609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E469B84-0742-44B1-A0DC-AEA79874A10A}" type="datetimeFigureOut">
              <a:rPr lang="es-MX" smtClean="0"/>
              <a:t>18/11/2021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AD57039-73D4-47B3-831F-E813D0B7AA41}" type="slidenum">
              <a:rPr lang="es-MX" smtClean="0"/>
              <a:t>‹#›</a:t>
            </a:fld>
            <a:endParaRPr lang="es-MX"/>
          </a:p>
        </p:txBody>
      </p:sp>
    </p:spTree>
    <p:extLst>
      <p:ext uri="{BB962C8B-B14F-4D97-AF65-F5344CB8AC3E}">
        <p14:creationId xmlns:p14="http://schemas.microsoft.com/office/powerpoint/2010/main" val="1940750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s-ES"/>
              <a:t>Haga clic para modificar el estilo de título del patrón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s-ES"/>
              <a:t>Haga clic en el icono para agregar una imagen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a:xfrm>
            <a:off x="3885810" y="6041362"/>
            <a:ext cx="976879" cy="365125"/>
          </a:xfrm>
        </p:spPr>
        <p:txBody>
          <a:bodyPr/>
          <a:lstStyle/>
          <a:p>
            <a:fld id="{EE469B84-0742-44B1-A0DC-AEA79874A10A}" type="datetimeFigureOut">
              <a:rPr lang="es-MX" smtClean="0"/>
              <a:t>18/11/2021</a:t>
            </a:fld>
            <a:endParaRPr lang="es-MX"/>
          </a:p>
        </p:txBody>
      </p:sp>
      <p:sp>
        <p:nvSpPr>
          <p:cNvPr id="6" name="Footer Placeholder 5"/>
          <p:cNvSpPr>
            <a:spLocks noGrp="1"/>
          </p:cNvSpPr>
          <p:nvPr>
            <p:ph type="ftr" sz="quarter" idx="11"/>
          </p:nvPr>
        </p:nvSpPr>
        <p:spPr>
          <a:xfrm>
            <a:off x="590396" y="6041362"/>
            <a:ext cx="3295413" cy="365125"/>
          </a:xfrm>
        </p:spPr>
        <p:txBody>
          <a:bodyPr/>
          <a:lstStyle/>
          <a:p>
            <a:endParaRPr lang="es-MX"/>
          </a:p>
        </p:txBody>
      </p:sp>
      <p:sp>
        <p:nvSpPr>
          <p:cNvPr id="7" name="Slide Number Placeholder 6"/>
          <p:cNvSpPr>
            <a:spLocks noGrp="1"/>
          </p:cNvSpPr>
          <p:nvPr>
            <p:ph type="sldNum" sz="quarter" idx="12"/>
          </p:nvPr>
        </p:nvSpPr>
        <p:spPr>
          <a:xfrm>
            <a:off x="4862689" y="5915888"/>
            <a:ext cx="1062155" cy="490599"/>
          </a:xfrm>
        </p:spPr>
        <p:txBody>
          <a:bodyPr/>
          <a:lstStyle/>
          <a:p>
            <a:fld id="{CAD57039-73D4-47B3-831F-E813D0B7AA41}" type="slidenum">
              <a:rPr lang="es-MX" smtClean="0"/>
              <a:t>‹#›</a:t>
            </a:fld>
            <a:endParaRPr lang="es-MX"/>
          </a:p>
        </p:txBody>
      </p:sp>
    </p:spTree>
    <p:extLst>
      <p:ext uri="{BB962C8B-B14F-4D97-AF65-F5344CB8AC3E}">
        <p14:creationId xmlns:p14="http://schemas.microsoft.com/office/powerpoint/2010/main" val="1752400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s-MX"/>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EE469B84-0742-44B1-A0DC-AEA79874A10A}" type="datetimeFigureOut">
              <a:rPr lang="es-MX" smtClean="0"/>
              <a:t>18/11/2021</a:t>
            </a:fld>
            <a:endParaRPr lang="es-MX"/>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CAD57039-73D4-47B3-831F-E813D0B7AA41}" type="slidenum">
              <a:rPr lang="es-MX" smtClean="0"/>
              <a:t>‹#›</a:t>
            </a:fld>
            <a:endParaRPr lang="es-MX"/>
          </a:p>
        </p:txBody>
      </p:sp>
    </p:spTree>
    <p:extLst>
      <p:ext uri="{BB962C8B-B14F-4D97-AF65-F5344CB8AC3E}">
        <p14:creationId xmlns:p14="http://schemas.microsoft.com/office/powerpoint/2010/main" val="185993831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8.xml"/><Relationship Id="rId5" Type="http://schemas.microsoft.com/office/2007/relationships/hdphoto" Target="../media/hdphoto4.wdp"/><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microsoft.com/office/2007/relationships/hdphoto" Target="../media/hdphoto5.wdp"/><Relationship Id="rId2" Type="http://schemas.openxmlformats.org/officeDocument/2006/relationships/image" Target="../media/image7.png"/><Relationship Id="rId1" Type="http://schemas.openxmlformats.org/officeDocument/2006/relationships/slideLayout" Target="../slideLayouts/slideLayout11.xml"/><Relationship Id="rId5" Type="http://schemas.microsoft.com/office/2007/relationships/hdphoto" Target="../media/hdphoto6.wdp"/><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10.xml"/><Relationship Id="rId1" Type="http://schemas.openxmlformats.org/officeDocument/2006/relationships/video" Target="https://www.youtube.com/embed/FTKLg26xMvE?feature=oemb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a:t>GRANDEZAS Y MISERIAS DE LA TAREA DE ENSEÑAR.</a:t>
            </a:r>
          </a:p>
        </p:txBody>
      </p:sp>
      <p:sp>
        <p:nvSpPr>
          <p:cNvPr id="3" name="Subtítulo 2"/>
          <p:cNvSpPr>
            <a:spLocks noGrp="1"/>
          </p:cNvSpPr>
          <p:nvPr>
            <p:ph type="subTitle" idx="1"/>
          </p:nvPr>
        </p:nvSpPr>
        <p:spPr>
          <a:xfrm>
            <a:off x="810001" y="5529203"/>
            <a:ext cx="10572000" cy="434974"/>
          </a:xfrm>
        </p:spPr>
        <p:txBody>
          <a:bodyPr>
            <a:normAutofit fontScale="25000" lnSpcReduction="20000"/>
          </a:bodyPr>
          <a:lstStyle/>
          <a:p>
            <a:r>
              <a:rPr lang="es-MX" sz="7200" b="1" dirty="0"/>
              <a:t>Patricia Carolina Cerda </a:t>
            </a:r>
            <a:r>
              <a:rPr lang="es-MX" sz="7200" b="1" dirty="0" err="1"/>
              <a:t>Melacio</a:t>
            </a:r>
            <a:r>
              <a:rPr lang="es-MX" sz="7200" b="1" dirty="0"/>
              <a:t>.</a:t>
            </a:r>
            <a:endParaRPr lang="es-MX" sz="7200" dirty="0"/>
          </a:p>
          <a:p>
            <a:r>
              <a:rPr lang="es-MX" sz="7200" b="1" dirty="0" err="1"/>
              <a:t>Citlali</a:t>
            </a:r>
            <a:r>
              <a:rPr lang="es-MX" sz="7200" b="1" dirty="0"/>
              <a:t> Alejandra </a:t>
            </a:r>
            <a:r>
              <a:rPr lang="es-MX" sz="7200" b="1" dirty="0" err="1"/>
              <a:t>Leija</a:t>
            </a:r>
            <a:r>
              <a:rPr lang="es-MX" sz="7200" b="1" dirty="0"/>
              <a:t> Vélez.</a:t>
            </a:r>
            <a:endParaRPr lang="es-MX" sz="7200" dirty="0"/>
          </a:p>
          <a:p>
            <a:endParaRPr lang="es-MX" dirty="0"/>
          </a:p>
        </p:txBody>
      </p:sp>
    </p:spTree>
    <p:extLst>
      <p:ext uri="{BB962C8B-B14F-4D97-AF65-F5344CB8AC3E}">
        <p14:creationId xmlns:p14="http://schemas.microsoft.com/office/powerpoint/2010/main" val="304459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El tamaño y el peso de la tarea de enseñar.</a:t>
            </a:r>
          </a:p>
        </p:txBody>
      </p:sp>
      <p:sp>
        <p:nvSpPr>
          <p:cNvPr id="3" name="Marcador de contenido 2"/>
          <p:cNvSpPr>
            <a:spLocks noGrp="1"/>
          </p:cNvSpPr>
          <p:nvPr>
            <p:ph idx="1"/>
          </p:nvPr>
        </p:nvSpPr>
        <p:spPr>
          <a:xfrm>
            <a:off x="141379" y="2493220"/>
            <a:ext cx="7704400" cy="3636511"/>
          </a:xfrm>
        </p:spPr>
        <p:txBody>
          <a:bodyPr/>
          <a:lstStyle/>
          <a:p>
            <a:pPr algn="just"/>
            <a:r>
              <a:rPr lang="es-MX" dirty="0"/>
              <a:t>Probablemente la pedagogía, en tanto léxico primordial de las practicas educativas, ha sido siempre una forma de la predicción entusiasta. Sin ese aditivo, es difícil capturar el empeño, la terquedad o la perseverancia que caracterizan a los que se hacen llamar educadores, cuyo trabajo se concreta a pesar de (o a causa de) tener todas las pruebas empíricas contra el.</a:t>
            </a:r>
          </a:p>
          <a:p>
            <a:pPr algn="just"/>
            <a:r>
              <a:rPr lang="es-MX" dirty="0"/>
              <a:t>Al referirse a si mismos y a la tarea que realizan, estos docentes dan cuenta de los aprendizajes que están protagonizando en sus primeros desempeños, destacan lo que aun les falta por aprender en un proceso que representa cotidiano, desesperado y prolongado.</a:t>
            </a:r>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9738" y="2818608"/>
            <a:ext cx="4166139" cy="2985733"/>
          </a:xfrm>
          <a:prstGeom prst="rect">
            <a:avLst/>
          </a:prstGeom>
        </p:spPr>
      </p:pic>
    </p:spTree>
    <p:extLst>
      <p:ext uri="{BB962C8B-B14F-4D97-AF65-F5344CB8AC3E}">
        <p14:creationId xmlns:p14="http://schemas.microsoft.com/office/powerpoint/2010/main" val="4044780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74779" y="2472266"/>
            <a:ext cx="3655178" cy="1429613"/>
          </a:xfrm>
        </p:spPr>
        <p:txBody>
          <a:bodyPr/>
          <a:lstStyle/>
          <a:p>
            <a:pPr algn="ctr"/>
            <a:r>
              <a:rPr lang="es-MX" dirty="0"/>
              <a:t>¿Yo no soy lo bastante bueno?</a:t>
            </a:r>
          </a:p>
        </p:txBody>
      </p:sp>
      <p:sp>
        <p:nvSpPr>
          <p:cNvPr id="3" name="Marcador de texto 2"/>
          <p:cNvSpPr>
            <a:spLocks noGrp="1"/>
          </p:cNvSpPr>
          <p:nvPr>
            <p:ph type="body" sz="quarter" idx="16"/>
          </p:nvPr>
        </p:nvSpPr>
        <p:spPr>
          <a:xfrm>
            <a:off x="6133422" y="204963"/>
            <a:ext cx="5877956" cy="2295525"/>
          </a:xfrm>
        </p:spPr>
        <p:txBody>
          <a:bodyPr>
            <a:noAutofit/>
          </a:bodyPr>
          <a:lstStyle/>
          <a:p>
            <a:pPr marL="285750" indent="-285750" algn="just">
              <a:buFont typeface="Arial" panose="020B0604020202020204" pitchFamily="34" charset="0"/>
              <a:buChar char="•"/>
            </a:pPr>
            <a:r>
              <a:rPr lang="es-MX" sz="1600" dirty="0"/>
              <a:t>La frustración que se produce al cabo de un punto, pese a los esfuerzos constantes y sostenidos, conduce de este optimismo inicial totalizador a un pesimismo de las mismas características: es el desinterés o la indiferencia que los maestros novatos suelen encontrar en aquellos que cuentan con varios años de desempeño. </a:t>
            </a:r>
          </a:p>
          <a:p>
            <a:pPr marL="285750" indent="-285750" algn="just">
              <a:buFont typeface="Arial" panose="020B0604020202020204" pitchFamily="34" charset="0"/>
              <a:buChar char="•"/>
            </a:pPr>
            <a:r>
              <a:rPr lang="es-MX" sz="1600" dirty="0"/>
              <a:t> ¿Sera que no soy lo bastante bueno?  Es aquí donde se pone en juego la competencia (o la incompetencia) la aptitud (o la ineptitud) en las tareas.                                                                                                                                                        </a:t>
            </a:r>
          </a:p>
        </p:txBody>
      </p:sp>
      <p:pic>
        <p:nvPicPr>
          <p:cNvPr id="4" name="Imagen 3"/>
          <p:cNvPicPr>
            <a:picLocks noChangeAspect="1"/>
          </p:cNvPicPr>
          <p:nvPr/>
        </p:nvPicPr>
        <p:blipFill>
          <a:blip r:embed="rId2">
            <a:extLst>
              <a:ext uri="{BEBA8EAE-BF5A-486C-A8C5-ECC9F3942E4B}">
                <a14:imgProps xmlns:a14="http://schemas.microsoft.com/office/drawing/2010/main">
                  <a14:imgLayer r:embed="rId3">
                    <a14:imgEffect>
                      <a14:backgroundRemoval t="0" b="100000" l="0" r="100000">
                        <a14:foregroundMark x1="28395" y1="10213" x2="28395" y2="10213"/>
                        <a14:foregroundMark x1="20576" y1="34468" x2="20576" y2="34468"/>
                        <a14:foregroundMark x1="25926" y1="32766" x2="25926" y2="32766"/>
                        <a14:foregroundMark x1="23457" y1="39149" x2="23457" y2="39149"/>
                        <a14:foregroundMark x1="26749" y1="30213" x2="21399" y2="42553"/>
                        <a14:foregroundMark x1="45267" y1="27660" x2="41152" y2="45532"/>
                        <a14:foregroundMark x1="45679" y1="29787" x2="59259" y2="18723"/>
                        <a14:foregroundMark x1="59671" y1="25106" x2="62140" y2="21702"/>
                        <a14:foregroundMark x1="60494" y1="53191" x2="66667" y2="51064"/>
                        <a14:foregroundMark x1="66255" y1="51064" x2="68313" y2="50213"/>
                        <a14:foregroundMark x1="69136" y1="56170" x2="69136" y2="61277"/>
                        <a14:foregroundMark x1="27984" y1="98723" x2="27984" y2="98723"/>
                        <a14:foregroundMark x1="34979" y1="92766" x2="34979" y2="92766"/>
                        <a14:foregroundMark x1="34979" y1="89362" x2="34979" y2="89362"/>
                        <a14:foregroundMark x1="46502" y1="78298" x2="46502" y2="78298"/>
                      </a14:backgroundRemoval>
                    </a14:imgEffect>
                  </a14:imgLayer>
                </a14:imgProps>
              </a:ext>
              <a:ext uri="{28A0092B-C50C-407E-A947-70E740481C1C}">
                <a14:useLocalDpi xmlns:a14="http://schemas.microsoft.com/office/drawing/2010/main" val="0"/>
              </a:ext>
            </a:extLst>
          </a:blip>
          <a:stretch>
            <a:fillRect/>
          </a:stretch>
        </p:blipFill>
        <p:spPr>
          <a:xfrm>
            <a:off x="7236178" y="2540063"/>
            <a:ext cx="4464931" cy="4317937"/>
          </a:xfrm>
          <a:prstGeom prst="rect">
            <a:avLst/>
          </a:prstGeom>
        </p:spPr>
      </p:pic>
    </p:spTree>
    <p:extLst>
      <p:ext uri="{BB962C8B-B14F-4D97-AF65-F5344CB8AC3E}">
        <p14:creationId xmlns:p14="http://schemas.microsoft.com/office/powerpoint/2010/main" val="1393649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¿Maestros buenos o buenos maestros?</a:t>
            </a:r>
            <a:br>
              <a:rPr lang="es-MX" dirty="0"/>
            </a:br>
            <a:endParaRPr lang="es-MX" dirty="0"/>
          </a:p>
        </p:txBody>
      </p:sp>
      <p:sp>
        <p:nvSpPr>
          <p:cNvPr id="3" name="Marcador de texto 2"/>
          <p:cNvSpPr>
            <a:spLocks noGrp="1"/>
          </p:cNvSpPr>
          <p:nvPr>
            <p:ph type="body" idx="1"/>
          </p:nvPr>
        </p:nvSpPr>
        <p:spPr>
          <a:xfrm>
            <a:off x="738616" y="4624302"/>
            <a:ext cx="6118578" cy="713241"/>
          </a:xfrm>
        </p:spPr>
        <p:txBody>
          <a:bodyPr/>
          <a:lstStyle/>
          <a:p>
            <a:pPr algn="ctr"/>
            <a:r>
              <a:rPr lang="es-MX" dirty="0"/>
              <a:t>Los autores mencionan que, en la actualidad, las generaciones actuales de docentes se centran más en el ámbito afectivo, su enfoque va más a ser maestros buenos, en tener un buen carácter y tener una buena relación con los alumnos, entenderlos y escuchar sus problemas.</a:t>
            </a:r>
          </a:p>
        </p:txBody>
      </p:sp>
      <p:pic>
        <p:nvPicPr>
          <p:cNvPr id="5" name="Imagen 4"/>
          <p:cNvPicPr>
            <a:picLocks noChangeAspect="1"/>
          </p:cNvPicPr>
          <p:nvPr/>
        </p:nvPicPr>
        <p:blipFill rotWithShape="1">
          <a:blip r:embed="rId2">
            <a:extLst>
              <a:ext uri="{BEBA8EAE-BF5A-486C-A8C5-ECC9F3942E4B}">
                <a14:imgProps xmlns:a14="http://schemas.microsoft.com/office/drawing/2010/main">
                  <a14:imgLayer r:embed="rId3">
                    <a14:imgEffect>
                      <a14:backgroundRemoval t="0" b="100000" l="0" r="100000">
                        <a14:foregroundMark x1="10526" y1="79398" x2="23684" y2="92180"/>
                        <a14:foregroundMark x1="28421" y1="91729" x2="89912" y2="92481"/>
                        <a14:foregroundMark x1="39912" y1="79549" x2="66754" y2="85113"/>
                        <a14:foregroundMark x1="85877" y1="85414" x2="85877" y2="85414"/>
                        <a14:foregroundMark x1="88333" y1="75188" x2="86316" y2="87068"/>
                        <a14:foregroundMark x1="70351" y1="63609" x2="54123" y2="76090"/>
                        <a14:foregroundMark x1="62368" y1="72331" x2="63772" y2="81353"/>
                        <a14:foregroundMark x1="51930" y1="90827" x2="43684" y2="91579"/>
                        <a14:foregroundMark x1="38509" y1="38797" x2="40175" y2="58045"/>
                      </a14:backgroundRemoval>
                    </a14:imgEffect>
                  </a14:imgLayer>
                </a14:imgProps>
              </a:ext>
              <a:ext uri="{28A0092B-C50C-407E-A947-70E740481C1C}">
                <a14:useLocalDpi xmlns:a14="http://schemas.microsoft.com/office/drawing/2010/main" val="0"/>
              </a:ext>
            </a:extLst>
          </a:blip>
          <a:srcRect l="5598" t="9190" r="6411"/>
          <a:stretch/>
        </p:blipFill>
        <p:spPr>
          <a:xfrm>
            <a:off x="6979079" y="1656191"/>
            <a:ext cx="5212921" cy="3138312"/>
          </a:xfrm>
          <a:prstGeom prst="rect">
            <a:avLst/>
          </a:prstGeom>
        </p:spPr>
      </p:pic>
    </p:spTree>
    <p:extLst>
      <p:ext uri="{BB962C8B-B14F-4D97-AF65-F5344CB8AC3E}">
        <p14:creationId xmlns:p14="http://schemas.microsoft.com/office/powerpoint/2010/main" val="1868252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73151" y="446088"/>
            <a:ext cx="3547533" cy="1618396"/>
          </a:xfrm>
        </p:spPr>
        <p:txBody>
          <a:bodyPr/>
          <a:lstStyle/>
          <a:p>
            <a:pPr algn="ctr"/>
            <a:r>
              <a:rPr lang="es-MX" dirty="0"/>
              <a:t>Algo contigo. Recompensas y satisfacciones pedagógicas.</a:t>
            </a:r>
          </a:p>
        </p:txBody>
      </p:sp>
      <p:pic>
        <p:nvPicPr>
          <p:cNvPr id="5" name="Marcador de contenido 4"/>
          <p:cNvPicPr>
            <a:picLocks noGrp="1" noChangeAspect="1"/>
          </p:cNvPicPr>
          <p:nvPr>
            <p:ph idx="1"/>
          </p:nvPr>
        </p:nvPicPr>
        <p:blipFill>
          <a:blip r:embed="rId2">
            <a:extLst>
              <a:ext uri="{BEBA8EAE-BF5A-486C-A8C5-ECC9F3942E4B}">
                <a14:imgProps xmlns:a14="http://schemas.microsoft.com/office/drawing/2010/main">
                  <a14:imgLayer r:embed="rId3">
                    <a14:imgEffect>
                      <a14:backgroundRemoval t="0" b="100000" l="0" r="100000">
                        <a14:foregroundMark x1="15947" y1="46108" x2="15947" y2="46108"/>
                        <a14:foregroundMark x1="32558" y1="46108" x2="32558" y2="46108"/>
                        <a14:foregroundMark x1="50498" y1="43114" x2="50498" y2="43114"/>
                        <a14:foregroundMark x1="69767" y1="43114" x2="69767" y2="43114"/>
                        <a14:foregroundMark x1="87708" y1="41317" x2="87708" y2="41317"/>
                        <a14:foregroundMark x1="91030" y1="73054" x2="91030" y2="73054"/>
                        <a14:foregroundMark x1="9967" y1="74850" x2="9967" y2="74850"/>
                      </a14:backgroundRemoval>
                    </a14:imgEffect>
                  </a14:imgLayer>
                </a14:imgProps>
              </a:ext>
              <a:ext uri="{28A0092B-C50C-407E-A947-70E740481C1C}">
                <a14:useLocalDpi xmlns:a14="http://schemas.microsoft.com/office/drawing/2010/main" val="0"/>
              </a:ext>
            </a:extLst>
          </a:blip>
          <a:stretch>
            <a:fillRect/>
          </a:stretch>
        </p:blipFill>
        <p:spPr>
          <a:xfrm>
            <a:off x="5818325" y="0"/>
            <a:ext cx="5617850" cy="3116880"/>
          </a:xfrm>
        </p:spPr>
      </p:pic>
      <p:sp>
        <p:nvSpPr>
          <p:cNvPr id="4" name="Marcador de texto 3"/>
          <p:cNvSpPr>
            <a:spLocks noGrp="1"/>
          </p:cNvSpPr>
          <p:nvPr>
            <p:ph type="body" sz="half" idx="2"/>
          </p:nvPr>
        </p:nvSpPr>
        <p:spPr>
          <a:xfrm>
            <a:off x="6920089" y="2780027"/>
            <a:ext cx="3894667" cy="3600311"/>
          </a:xfrm>
        </p:spPr>
        <p:txBody>
          <a:bodyPr>
            <a:noAutofit/>
          </a:bodyPr>
          <a:lstStyle/>
          <a:p>
            <a:pPr algn="ctr"/>
            <a:r>
              <a:rPr lang="es-MX" sz="1800" dirty="0"/>
              <a:t>El hecho de tener que manejar y enseñar a un grupo grande de alumnos y esperar que todos reciban de una manera entendible el contenido de un curso, puede traer consigo frustración, ansiedad, estrés o depresión, sin embargo, no únicamente puede traer esto, sino que también puede engrandecer al docente, puede sentir gratificación y afecto por parte de sus alumnos.</a:t>
            </a:r>
          </a:p>
        </p:txBody>
      </p:sp>
      <p:pic>
        <p:nvPicPr>
          <p:cNvPr id="6" name="Imagen 5"/>
          <p:cNvPicPr>
            <a:picLocks noChangeAspect="1"/>
          </p:cNvPicPr>
          <p:nvPr/>
        </p:nvPicPr>
        <p:blipFill>
          <a:blip r:embed="rId4">
            <a:extLst>
              <a:ext uri="{BEBA8EAE-BF5A-486C-A8C5-ECC9F3942E4B}">
                <a14:imgProps xmlns:a14="http://schemas.microsoft.com/office/drawing/2010/main">
                  <a14:imgLayer r:embed="rId5">
                    <a14:imgEffect>
                      <a14:backgroundRemoval t="0" b="100000" l="0" r="100000">
                        <a14:foregroundMark x1="8065" y1="41872" x2="8065" y2="41872"/>
                        <a14:foregroundMark x1="12903" y1="47291" x2="12903" y2="47291"/>
                        <a14:foregroundMark x1="17339" y1="54187" x2="17339" y2="54187"/>
                        <a14:foregroundMark x1="21371" y1="48276" x2="21371" y2="48276"/>
                        <a14:foregroundMark x1="4839" y1="47783" x2="22581" y2="49754"/>
                        <a14:foregroundMark x1="10484" y1="40887" x2="22984" y2="46798"/>
                        <a14:foregroundMark x1="6452" y1="54680" x2="19758" y2="58128"/>
                        <a14:foregroundMark x1="18548" y1="18719" x2="18548" y2="18719"/>
                        <a14:foregroundMark x1="20161" y1="20197" x2="62500" y2="20690"/>
                        <a14:foregroundMark x1="20565" y1="26108" x2="58871" y2="28079"/>
                        <a14:foregroundMark x1="27016" y1="9360" x2="27016" y2="9360"/>
                        <a14:foregroundMark x1="25000" y1="13793" x2="57661" y2="12315"/>
                        <a14:foregroundMark x1="58871" y1="44335" x2="89113" y2="55665"/>
                        <a14:foregroundMark x1="61694" y1="55665" x2="87903" y2="47291"/>
                        <a14:foregroundMark x1="67339" y1="58128" x2="82258" y2="56650"/>
                        <a14:foregroundMark x1="71371" y1="42857" x2="84677" y2="42857"/>
                        <a14:foregroundMark x1="37097" y1="87192" x2="37500" y2="98030"/>
                        <a14:foregroundMark x1="43145" y1="84729" x2="43145" y2="98522"/>
                        <a14:foregroundMark x1="46371" y1="69951" x2="49194" y2="75862"/>
                        <a14:foregroundMark x1="36290" y1="68966" x2="34274" y2="72906"/>
                        <a14:foregroundMark x1="33871" y1="75862" x2="33871" y2="75862"/>
                        <a14:foregroundMark x1="50403" y1="77833" x2="50403" y2="77833"/>
                        <a14:foregroundMark x1="51613" y1="77833" x2="51613" y2="77833"/>
                        <a14:foregroundMark x1="48387" y1="9852" x2="62903" y2="14286"/>
                      </a14:backgroundRemoval>
                    </a14:imgEffect>
                  </a14:imgLayer>
                </a14:imgProps>
              </a:ext>
              <a:ext uri="{28A0092B-C50C-407E-A947-70E740481C1C}">
                <a14:useLocalDpi xmlns:a14="http://schemas.microsoft.com/office/drawing/2010/main" val="0"/>
              </a:ext>
            </a:extLst>
          </a:blip>
          <a:stretch>
            <a:fillRect/>
          </a:stretch>
        </p:blipFill>
        <p:spPr>
          <a:xfrm>
            <a:off x="1286933" y="2382665"/>
            <a:ext cx="4883856" cy="3997673"/>
          </a:xfrm>
          <a:prstGeom prst="rect">
            <a:avLst/>
          </a:prstGeom>
        </p:spPr>
      </p:pic>
    </p:spTree>
    <p:extLst>
      <p:ext uri="{BB962C8B-B14F-4D97-AF65-F5344CB8AC3E}">
        <p14:creationId xmlns:p14="http://schemas.microsoft.com/office/powerpoint/2010/main" val="3848821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¿Un oficio pequeño?</a:t>
            </a:r>
            <a:br>
              <a:rPr lang="es-MX" dirty="0"/>
            </a:br>
            <a:br>
              <a:rPr lang="es-MX" dirty="0"/>
            </a:br>
            <a:endParaRPr lang="es-MX" dirty="0"/>
          </a:p>
        </p:txBody>
      </p:sp>
      <p:sp>
        <p:nvSpPr>
          <p:cNvPr id="4" name="Marcador de texto 3"/>
          <p:cNvSpPr>
            <a:spLocks noGrp="1"/>
          </p:cNvSpPr>
          <p:nvPr>
            <p:ph type="body" sz="quarter" idx="16"/>
          </p:nvPr>
        </p:nvSpPr>
        <p:spPr>
          <a:xfrm>
            <a:off x="4978400" y="4530175"/>
            <a:ext cx="6855034" cy="1881914"/>
          </a:xfrm>
        </p:spPr>
        <p:txBody>
          <a:bodyPr>
            <a:noAutofit/>
          </a:bodyPr>
          <a:lstStyle/>
          <a:p>
            <a:pPr algn="just"/>
            <a:r>
              <a:rPr lang="es-MX" dirty="0"/>
              <a:t>Los docentes en sus comienzos pueden sentirse inseguros con respecto del oficio al que se dedican, entonces tienden a refugiarse en el ámbito afectivo, en muchas ocasiones les hace falta confianza para poder desempeñarse de manera correcta; esto tiene mucho que ver con el concepto que se le presente acerca del oficio.</a:t>
            </a:r>
          </a:p>
        </p:txBody>
      </p:sp>
      <p:pic>
        <p:nvPicPr>
          <p:cNvPr id="5" name="Imagen 4"/>
          <p:cNvPicPr>
            <a:picLocks noChangeAspect="1"/>
          </p:cNvPicPr>
          <p:nvPr/>
        </p:nvPicPr>
        <p:blipFill rotWithShape="1">
          <a:blip r:embed="rId2">
            <a:extLst>
              <a:ext uri="{BEBA8EAE-BF5A-486C-A8C5-ECC9F3942E4B}">
                <a14:imgProps xmlns:a14="http://schemas.microsoft.com/office/drawing/2010/main">
                  <a14:imgLayer r:embed="rId3">
                    <a14:imgEffect>
                      <a14:backgroundRemoval t="10000" b="100000" l="0" r="90000"/>
                    </a14:imgEffect>
                  </a14:imgLayer>
                </a14:imgProps>
              </a:ext>
              <a:ext uri="{28A0092B-C50C-407E-A947-70E740481C1C}">
                <a14:useLocalDpi xmlns:a14="http://schemas.microsoft.com/office/drawing/2010/main" val="0"/>
              </a:ext>
            </a:extLst>
          </a:blip>
          <a:srcRect t="6273" r="24031"/>
          <a:stretch/>
        </p:blipFill>
        <p:spPr>
          <a:xfrm>
            <a:off x="-527151" y="3770489"/>
            <a:ext cx="4873373" cy="3087511"/>
          </a:xfrm>
          <a:prstGeom prst="rect">
            <a:avLst/>
          </a:prstGeom>
        </p:spPr>
      </p:pic>
      <p:pic>
        <p:nvPicPr>
          <p:cNvPr id="6" name="Imagen 5"/>
          <p:cNvPicPr>
            <a:picLocks noChangeAspect="1"/>
          </p:cNvPicPr>
          <p:nvPr/>
        </p:nvPicPr>
        <p:blipFill rotWithShape="1">
          <a:blip r:embed="rId4">
            <a:extLst>
              <a:ext uri="{BEBA8EAE-BF5A-486C-A8C5-ECC9F3942E4B}">
                <a14:imgProps xmlns:a14="http://schemas.microsoft.com/office/drawing/2010/main">
                  <a14:imgLayer r:embed="rId5">
                    <a14:imgEffect>
                      <a14:backgroundRemoval t="0" b="100000" l="0" r="100000">
                        <a14:foregroundMark x1="25500" y1="39697" x2="31667" y2="71212"/>
                        <a14:foregroundMark x1="33333" y1="86061" x2="36083" y2="98333"/>
                        <a14:foregroundMark x1="71167" y1="35303" x2="84417" y2="83636"/>
                      </a14:backgroundRemoval>
                    </a14:imgEffect>
                  </a14:imgLayer>
                </a14:imgProps>
              </a:ext>
              <a:ext uri="{28A0092B-C50C-407E-A947-70E740481C1C}">
                <a14:useLocalDpi xmlns:a14="http://schemas.microsoft.com/office/drawing/2010/main" val="0"/>
              </a:ext>
            </a:extLst>
          </a:blip>
          <a:srcRect l="18771" t="7691" r="11083"/>
          <a:stretch/>
        </p:blipFill>
        <p:spPr>
          <a:xfrm>
            <a:off x="7302441" y="191891"/>
            <a:ext cx="4530993" cy="3279442"/>
          </a:xfrm>
          <a:prstGeom prst="rect">
            <a:avLst/>
          </a:prstGeom>
        </p:spPr>
      </p:pic>
    </p:spTree>
    <p:extLst>
      <p:ext uri="{BB962C8B-B14F-4D97-AF65-F5344CB8AC3E}">
        <p14:creationId xmlns:p14="http://schemas.microsoft.com/office/powerpoint/2010/main" val="708330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12051" y="5564079"/>
            <a:ext cx="10561418" cy="566738"/>
          </a:xfrm>
        </p:spPr>
        <p:txBody>
          <a:bodyPr>
            <a:normAutofit fontScale="90000"/>
          </a:bodyPr>
          <a:lstStyle/>
          <a:p>
            <a:pPr algn="ctr"/>
            <a:r>
              <a:rPr lang="es-MX" dirty="0"/>
              <a:t>VIDEO.</a:t>
            </a:r>
            <a:br>
              <a:rPr lang="es-MX" dirty="0"/>
            </a:br>
            <a:r>
              <a:rPr lang="es-MX" dirty="0"/>
              <a:t>https://youtu.be/FTKLg26xMvE</a:t>
            </a:r>
          </a:p>
        </p:txBody>
      </p:sp>
      <p:pic>
        <p:nvPicPr>
          <p:cNvPr id="4" name="Online Media 3" title="TRAILER PELICULA EL PROFE">
            <a:hlinkClick r:id="" action="ppaction://media"/>
            <a:extLst>
              <a:ext uri="{FF2B5EF4-FFF2-40B4-BE49-F238E27FC236}">
                <a16:creationId xmlns:a16="http://schemas.microsoft.com/office/drawing/2014/main" id="{0502B8E1-1D85-4BF0-AEA2-4359AB5F24C1}"/>
              </a:ext>
            </a:extLst>
          </p:cNvPr>
          <p:cNvPicPr>
            <a:picLocks noRot="1" noChangeAspect="1"/>
          </p:cNvPicPr>
          <p:nvPr>
            <a:videoFile r:link="rId1"/>
          </p:nvPr>
        </p:nvPicPr>
        <p:blipFill>
          <a:blip r:embed="rId3"/>
          <a:stretch>
            <a:fillRect/>
          </a:stretch>
        </p:blipFill>
        <p:spPr>
          <a:xfrm>
            <a:off x="1646717" y="233024"/>
            <a:ext cx="8092087" cy="4572029"/>
          </a:xfrm>
          <a:prstGeom prst="rect">
            <a:avLst/>
          </a:prstGeom>
        </p:spPr>
      </p:pic>
    </p:spTree>
    <p:extLst>
      <p:ext uri="{BB962C8B-B14F-4D97-AF65-F5344CB8AC3E}">
        <p14:creationId xmlns:p14="http://schemas.microsoft.com/office/powerpoint/2010/main" val="3787504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able">
  <a:themeElements>
    <a:clrScheme name="Ci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Ci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i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TM03457503[[fn=Citable]]</Template>
  <TotalTime>29</TotalTime>
  <Words>451</Words>
  <Application>Microsoft Office PowerPoint</Application>
  <PresentationFormat>Widescreen</PresentationFormat>
  <Paragraphs>16</Paragraphs>
  <Slides>7</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Wingdings 2</vt:lpstr>
      <vt:lpstr>Citable</vt:lpstr>
      <vt:lpstr>GRANDEZAS Y MISERIAS DE LA TAREA DE ENSEÑAR.</vt:lpstr>
      <vt:lpstr>El tamaño y el peso de la tarea de enseñar.</vt:lpstr>
      <vt:lpstr>¿Yo no soy lo bastante bueno?</vt:lpstr>
      <vt:lpstr>¿Maestros buenos o buenos maestros? </vt:lpstr>
      <vt:lpstr>Algo contigo. Recompensas y satisfacciones pedagógicas.</vt:lpstr>
      <vt:lpstr>¿Un oficio pequeño?  </vt:lpstr>
      <vt:lpstr>VIDEO. https://youtu.be/FTKLg26xMvE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GRANDEZAS Y MISERIAS DE LA TAREA DE ENSEÑAR.</dc:title>
  <dc:creator>ENEP</dc:creator>
  <cp:lastModifiedBy>Patricia Cerda Melacio</cp:lastModifiedBy>
  <cp:revision>7</cp:revision>
  <dcterms:created xsi:type="dcterms:W3CDTF">2021-11-18T16:14:43Z</dcterms:created>
  <dcterms:modified xsi:type="dcterms:W3CDTF">2021-11-19T05:56:40Z</dcterms:modified>
</cp:coreProperties>
</file>