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61" r:id="rId3"/>
    <p:sldId id="263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embeddedFontLst>
    <p:embeddedFont>
      <p:font typeface="DM Sans" charset="0"/>
      <p:regular r:id="rId12"/>
      <p:bold r:id="rId13"/>
      <p:italic r:id="rId14"/>
      <p:boldItalic r:id="rId15"/>
    </p:embeddedFont>
    <p:embeddedFont>
      <p:font typeface="Coiny" charset="0"/>
      <p:regular r:id="rId16"/>
    </p:embeddedFont>
    <p:embeddedFont>
      <p:font typeface="Barlow Condensed" charset="0"/>
      <p:regular r:id="rId17"/>
      <p:bold r:id="rId18"/>
      <p:italic r:id="rId19"/>
      <p:boldItalic r:id="rId20"/>
    </p:embeddedFont>
    <p:embeddedFont>
      <p:font typeface="Abril Fatfac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/>
          <p:nvPr/>
        </p:nvSpPr>
        <p:spPr>
          <a:xfrm rot="10800000">
            <a:off x="986125" y="3821625"/>
            <a:ext cx="3144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38750" y="1030925"/>
            <a:ext cx="72513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00413" y="754525"/>
            <a:ext cx="7171800" cy="4930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00425" y="754525"/>
            <a:ext cx="7171800" cy="433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008475" y="754525"/>
            <a:ext cx="463800" cy="433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86125" y="28205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253800" y="2820525"/>
            <a:ext cx="10310700" cy="9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435225" y="3990575"/>
            <a:ext cx="752225" cy="548700"/>
            <a:chOff x="1435225" y="4752575"/>
            <a:chExt cx="752225" cy="548700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>
            <a:off x="10750675" y="561575"/>
            <a:ext cx="752225" cy="548700"/>
            <a:chOff x="1435225" y="4752575"/>
            <a:chExt cx="752225" cy="548700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/>
          <p:nvPr/>
        </p:nvSpPr>
        <p:spPr>
          <a:xfrm>
            <a:off x="7870075" y="5105700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364037" y="5107200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858000" y="5107200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181" name="Google Shape;181;p7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7"/>
            <p:cNvPicPr preferRelativeResize="0"/>
            <p:nvPr/>
          </p:nvPicPr>
          <p:blipFill rotWithShape="1">
            <a:blip r:embed="rId2">
              <a:alphaModFix amt="52999"/>
            </a:blip>
            <a:srcRect t="69673" b="1575"/>
            <a:stretch/>
          </p:blipFill>
          <p:spPr>
            <a:xfrm rot="5400000">
              <a:off x="7064685" y="2158359"/>
              <a:ext cx="6059396" cy="2511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7"/>
          <p:cNvSpPr/>
          <p:nvPr/>
        </p:nvSpPr>
        <p:spPr>
          <a:xfrm>
            <a:off x="1039349" y="1967419"/>
            <a:ext cx="101133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98799" y="1346301"/>
            <a:ext cx="115944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1007712" y="442213"/>
            <a:ext cx="10176575" cy="1338824"/>
            <a:chOff x="991600" y="381000"/>
            <a:chExt cx="10176575" cy="1338824"/>
          </a:xfrm>
        </p:grpSpPr>
        <p:sp>
          <p:nvSpPr>
            <p:cNvPr id="186" name="Google Shape;186;p7"/>
            <p:cNvSpPr/>
            <p:nvPr/>
          </p:nvSpPr>
          <p:spPr>
            <a:xfrm flipH="1">
              <a:off x="10594991" y="836295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991600" y="867389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8" name="Google Shape;188;p7"/>
            <p:cNvSpPr/>
            <p:nvPr/>
          </p:nvSpPr>
          <p:spPr>
            <a:xfrm rot="10800000">
              <a:off x="130917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309075" y="381000"/>
              <a:ext cx="9541500" cy="106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 flipH="1">
              <a:off x="1059499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873360" y="1966175"/>
            <a:ext cx="49611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2"/>
          </p:nvPr>
        </p:nvSpPr>
        <p:spPr>
          <a:xfrm>
            <a:off x="6464157" y="1966175"/>
            <a:ext cx="49608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4859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ldrich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3"/>
          </p:nvPr>
        </p:nvSpPr>
        <p:spPr>
          <a:xfrm>
            <a:off x="873350" y="2810330"/>
            <a:ext cx="49608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4"/>
          </p:nvPr>
        </p:nvSpPr>
        <p:spPr>
          <a:xfrm>
            <a:off x="6464148" y="2799744"/>
            <a:ext cx="49611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2182462" y="5923625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676425" y="5925125"/>
            <a:ext cx="365700" cy="36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1170388" y="592512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12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313" name="Google Shape;313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2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2"/>
          <p:cNvSpPr/>
          <p:nvPr/>
        </p:nvSpPr>
        <p:spPr>
          <a:xfrm rot="10800000">
            <a:off x="986100" y="1611825"/>
            <a:ext cx="6522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"/>
          <p:cNvSpPr/>
          <p:nvPr/>
        </p:nvSpPr>
        <p:spPr>
          <a:xfrm>
            <a:off x="1619250" y="1030925"/>
            <a:ext cx="97347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"/>
          <p:cNvSpPr/>
          <p:nvPr/>
        </p:nvSpPr>
        <p:spPr>
          <a:xfrm>
            <a:off x="986125" y="6107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12"/>
          <p:cNvGrpSpPr/>
          <p:nvPr/>
        </p:nvGrpSpPr>
        <p:grpSpPr>
          <a:xfrm>
            <a:off x="548200" y="5781275"/>
            <a:ext cx="752225" cy="548700"/>
            <a:chOff x="1435225" y="4752575"/>
            <a:chExt cx="752225" cy="548700"/>
          </a:xfrm>
        </p:grpSpPr>
        <p:grpSp>
          <p:nvGrpSpPr>
            <p:cNvPr id="319" name="Google Shape;319;p1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320" name="Google Shape;320;p1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1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325" name="Google Shape;325;p1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1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330" name="Google Shape;330;p1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drich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9" name="Google Shape;339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0" name="Google Shape;340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1" name="Google Shape;341;p12"/>
          <p:cNvSpPr/>
          <p:nvPr/>
        </p:nvSpPr>
        <p:spPr>
          <a:xfrm rot="5400000">
            <a:off x="548212" y="3894062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2"/>
          <p:cNvSpPr/>
          <p:nvPr/>
        </p:nvSpPr>
        <p:spPr>
          <a:xfrm rot="5400000">
            <a:off x="548212" y="338952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"/>
          <p:cNvSpPr/>
          <p:nvPr/>
        </p:nvSpPr>
        <p:spPr>
          <a:xfrm rot="5400000">
            <a:off x="548212" y="2883488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rsonal\Downloads\Video.mov" TargetMode="External"/><Relationship Id="rId4" Type="http://schemas.openxmlformats.org/officeDocument/2006/relationships/hyperlink" Target="https://www.youtube.com/watch?v=wpVC2IrQb5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>
            <a:spLocks noGrp="1"/>
          </p:cNvSpPr>
          <p:nvPr>
            <p:ph type="subTitle" idx="4294967295"/>
          </p:nvPr>
        </p:nvSpPr>
        <p:spPr>
          <a:xfrm>
            <a:off x="1694320" y="5606275"/>
            <a:ext cx="7171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 smtClean="0">
                <a:solidFill>
                  <a:schemeClr val="accent1">
                    <a:lumMod val="25000"/>
                  </a:schemeClr>
                </a:solidFill>
              </a:rPr>
              <a:t>Ana Paola Peña Farías y Maria Vianney Hernandez Gonzalez</a:t>
            </a:r>
            <a:endParaRPr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620" name="Google Shape;6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38" y="8362525"/>
            <a:ext cx="9611025" cy="6419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4"/>
          <p:cNvSpPr/>
          <p:nvPr/>
        </p:nvSpPr>
        <p:spPr>
          <a:xfrm>
            <a:off x="1526725" y="2046700"/>
            <a:ext cx="7693484" cy="59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dirty="0" smtClean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Capitulo 8:                        </a:t>
            </a:r>
            <a:endParaRPr b="0" i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1253800" y="2800350"/>
            <a:ext cx="10347600" cy="99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¿Hacia donde va el oficio docente?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 smtClean="0"/>
              <a:t>M</a:t>
            </a:r>
            <a:r>
              <a:rPr lang="en" sz="4000" dirty="0" smtClean="0"/>
              <a:t>odelo del docente en el siglo XXI</a:t>
            </a:r>
            <a:endParaRPr sz="4000"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797150" y="1923638"/>
            <a:ext cx="496080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 smtClean="0"/>
              <a:t>El docente enseña conocimientos valores y normas con: </a:t>
            </a:r>
          </a:p>
          <a:p>
            <a:pPr>
              <a:buNone/>
            </a:pPr>
            <a:r>
              <a:rPr lang="es-MX" dirty="0" smtClean="0"/>
              <a:t>      Amor, afecto y cariño.</a:t>
            </a:r>
          </a:p>
          <a:p>
            <a:r>
              <a:rPr lang="es-MX" dirty="0" smtClean="0"/>
              <a:t>Las razones principales que lo retienen en la escuela:  La vocación, la estabilidad laboral y expresiones tales como “la posibilidad de contribuir a la información de sujetos críticos” y “ transformar la sociedad”.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15362" name="AutoShape 2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4" name="AutoShape 4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6" name="AutoShape 6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7 Imagen" descr="WhatsApp Image 2021-11-18 at 9.51.39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84" y="1814945"/>
            <a:ext cx="3960201" cy="3662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700" dirty="0" smtClean="0"/>
              <a:t>L</a:t>
            </a:r>
            <a:r>
              <a:rPr lang="en" sz="5700" dirty="0" smtClean="0"/>
              <a:t>a ventana epocal.</a:t>
            </a:r>
            <a:endParaRPr sz="5700"/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 smtClean="0"/>
              <a:t>Se escucha decir que niños y jóvenes se han vuelto expertos en cambios.</a:t>
            </a:r>
          </a:p>
          <a:p>
            <a:r>
              <a:rPr lang="es-MX" sz="1800" dirty="0" smtClean="0"/>
              <a:t>Si sumamos globalización, internet, y sociedad de la información, la serie que describe el paraíso digital es bastante conocida. Quien avanza en esa dirección, rápidamente, se enfrente a cierta obligación magisterial de adaptar, adecuar o renovar el arsenal tecno pedagógico para que el acto educativo tenga lugar.</a:t>
            </a: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6" name="5 Imagen" descr="WhatsApp Image 2021-11-18 at 10.14.03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90" y="3920836"/>
            <a:ext cx="3056121" cy="2036618"/>
          </a:xfrm>
          <a:prstGeom prst="rect">
            <a:avLst/>
          </a:prstGeom>
        </p:spPr>
      </p:pic>
      <p:pic>
        <p:nvPicPr>
          <p:cNvPr id="7" name="6 Imagen" descr="WhatsApp Image 2021-11-18 at 10.14.04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72" y="3893127"/>
            <a:ext cx="4162532" cy="2044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Transmisión con cariño: un poquito de amor para dar.</a:t>
            </a:r>
            <a:endParaRPr sz="3600"/>
          </a:p>
        </p:txBody>
      </p:sp>
      <p:sp>
        <p:nvSpPr>
          <p:cNvPr id="702" name="Google Shape;702;p29"/>
          <p:cNvSpPr txBox="1">
            <a:spLocks noGrp="1"/>
          </p:cNvSpPr>
          <p:nvPr>
            <p:ph type="body" idx="4"/>
          </p:nvPr>
        </p:nvSpPr>
        <p:spPr>
          <a:xfrm>
            <a:off x="5889184" y="1843780"/>
            <a:ext cx="5998016" cy="48064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es-MX" sz="1600" dirty="0" smtClean="0"/>
              <a:t>Los compensadores de carencias que usan mucho el verbo </a:t>
            </a:r>
            <a:r>
              <a:rPr lang="es-MX" sz="1600" dirty="0" smtClean="0"/>
              <a:t>brindar</a:t>
            </a:r>
            <a:endParaRPr lang="es-MX" sz="1600" dirty="0" smtClean="0"/>
          </a:p>
          <a:p>
            <a:pPr>
              <a:buFont typeface="+mj-lt"/>
              <a:buAutoNum type="arabicPeriod"/>
            </a:pPr>
            <a:r>
              <a:rPr lang="es-MX" sz="1600" dirty="0" smtClean="0"/>
              <a:t>Los técnicos, profesionales desafectados, indiferentes al contexto, que no parecen mostrar ningún compromiso afectivo con el pobre diferente.</a:t>
            </a:r>
          </a:p>
          <a:p>
            <a:pPr>
              <a:buFont typeface="+mj-lt"/>
              <a:buAutoNum type="arabicPeriod"/>
            </a:pPr>
            <a:r>
              <a:rPr lang="es-MX" sz="1600" dirty="0" smtClean="0"/>
              <a:t>Los reparadores: socio-docentes que reconocen la injusticia que origina la marginalidad y se embarcan en la tarea de reparar y encauzar la lucha para seguir la pobreza.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797150" y="1923638"/>
            <a:ext cx="496080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 smtClean="0"/>
              <a:t>Los docentes afirman que lo que se les enseño a ellos en sus escuelas es lo mismo que quieren ofrecer ellos también para sus alumnos: conocimientos, valores y normas. Y que también incluyen amor, afecto y cariño.</a:t>
            </a:r>
          </a:p>
          <a:p>
            <a:r>
              <a:rPr lang="es-MX" dirty="0" smtClean="0"/>
              <a:t>Investigación realizada en los llamados contextos de pobreza se destacan 3 posiciones:</a:t>
            </a:r>
          </a:p>
        </p:txBody>
      </p:sp>
      <p:pic>
        <p:nvPicPr>
          <p:cNvPr id="5" name="4 Imagen" descr="WhatsApp Image 2021-11-18 at 10.14.57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4544292"/>
            <a:ext cx="3027084" cy="1717964"/>
          </a:xfrm>
          <a:prstGeom prst="rect">
            <a:avLst/>
          </a:prstGeom>
        </p:spPr>
      </p:pic>
      <p:pic>
        <p:nvPicPr>
          <p:cNvPr id="6" name="5 Imagen" descr="WhatsApp Image 2021-11-18 at 10.14.57 AM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364" y="4558145"/>
            <a:ext cx="3019686" cy="1693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600" dirty="0" smtClean="0"/>
              <a:t>Dime quién eres y dónde vives, y te diré qué, cómo y cuánto te enseño.</a:t>
            </a:r>
            <a:endParaRPr lang="es-MX" sz="3600" dirty="0"/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 smtClean="0"/>
              <a:t>Una vez identificada y diagnosticada la carencia, que por momentos es múltiple, se debe enseñar de una manera especial a los que tienen menos. </a:t>
            </a:r>
            <a:endParaRPr lang="es-MX" sz="1800" dirty="0" smtClean="0"/>
          </a:p>
          <a:p>
            <a:r>
              <a:rPr lang="es-MX" sz="1800" dirty="0" smtClean="0"/>
              <a:t>El </a:t>
            </a:r>
            <a:r>
              <a:rPr lang="es-MX" sz="1800" dirty="0" smtClean="0"/>
              <a:t>docente tiene la necesidad de atender las especialidades de los distintos grupos poblacionales y preguntarse por sus condiciones de </a:t>
            </a:r>
            <a:r>
              <a:rPr lang="es-MX" sz="1800" dirty="0" err="1" smtClean="0"/>
              <a:t>educabilidad</a:t>
            </a:r>
            <a:r>
              <a:rPr lang="es-MX" sz="1800" dirty="0" smtClean="0"/>
              <a:t>.</a:t>
            </a:r>
          </a:p>
          <a:p>
            <a:r>
              <a:rPr lang="es-MX" sz="1800" dirty="0" smtClean="0"/>
              <a:t>Los </a:t>
            </a:r>
            <a:r>
              <a:rPr lang="es-MX" sz="1800" dirty="0" smtClean="0"/>
              <a:t>docentes, dependiendo del nivel escolar en el que enseñan, necesitan manejar adecuadamente los conceptos centrales de las </a:t>
            </a:r>
            <a:r>
              <a:rPr lang="es-MX" sz="1800" dirty="0" smtClean="0"/>
              <a:t>disciplinas.</a:t>
            </a:r>
            <a:endParaRPr lang="es-MX" sz="1800" dirty="0" smtClean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9218" name="AutoShape 2" descr="blob:https://web.whatsapp.com/936c4e30-a9ae-4cfd-8c62-8271a4f38e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 descr="WhatsApp Image 2021-11-18 at 10.17.03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4" y="3982618"/>
            <a:ext cx="3283527" cy="21855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200" dirty="0" smtClean="0"/>
              <a:t>Hacedor de críticos, se ofrece. Motivador, facilitador, con vocación y entrega.</a:t>
            </a:r>
            <a:endParaRPr lang="es-MX" sz="3200" dirty="0"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1711550" y="1632693"/>
            <a:ext cx="880405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 smtClean="0"/>
              <a:t>E</a:t>
            </a:r>
            <a:r>
              <a:rPr lang="es-MX" dirty="0" smtClean="0"/>
              <a:t>ntrega, preferentemente, remite al compromiso social, no necesariamente ocurre lo mismo con la idea de vocación, más a gusto en el terreno espiritual.</a:t>
            </a:r>
          </a:p>
          <a:p>
            <a:r>
              <a:rPr lang="es-MX" dirty="0" smtClean="0"/>
              <a:t>Con </a:t>
            </a:r>
            <a:r>
              <a:rPr lang="es-MX" dirty="0" smtClean="0"/>
              <a:t>probabilidad, lo que distingue a ambos términos sea la </a:t>
            </a:r>
            <a:r>
              <a:rPr lang="es-MX" dirty="0" smtClean="0"/>
              <a:t>elección.</a:t>
            </a:r>
          </a:p>
          <a:p>
            <a:r>
              <a:rPr lang="es-MX" dirty="0" smtClean="0"/>
              <a:t>Los </a:t>
            </a:r>
            <a:r>
              <a:rPr lang="es-MX" dirty="0" smtClean="0"/>
              <a:t>docentes asocian vocación y entrega con el combo compuesto por los verbos estimular, interesar y motivar.</a:t>
            </a:r>
          </a:p>
          <a:p>
            <a:endParaRPr lang="es-MX" dirty="0" smtClean="0"/>
          </a:p>
        </p:txBody>
      </p:sp>
      <p:sp>
        <p:nvSpPr>
          <p:cNvPr id="7170" name="AutoShape 2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2" name="AutoShape 4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4" name="AutoShape 6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WhatsApp Image 2021-11-18 at 10.25.38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2" y="3829672"/>
            <a:ext cx="4211782" cy="2190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5400" dirty="0" smtClean="0"/>
              <a:t>Capacítate, amor mío.</a:t>
            </a:r>
            <a:endParaRPr lang="es-MX" sz="5400" dirty="0"/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 smtClean="0"/>
              <a:t>El maestro no es el que sabe dónde está el conocimiento y conoce los procedimientos que garantiza el aprendizaje más </a:t>
            </a:r>
            <a:r>
              <a:rPr lang="es-MX" sz="1800" dirty="0" smtClean="0"/>
              <a:t>eficaz.</a:t>
            </a:r>
          </a:p>
          <a:p>
            <a:r>
              <a:rPr lang="es-MX" sz="1800" dirty="0" smtClean="0"/>
              <a:t>L</a:t>
            </a:r>
            <a:r>
              <a:rPr lang="es-MX" sz="1800" dirty="0" smtClean="0"/>
              <a:t>a </a:t>
            </a:r>
            <a:r>
              <a:rPr lang="es-MX" sz="1800" dirty="0" smtClean="0"/>
              <a:t>ilusión consiste en que la escuela será más eficaz si cada uno asume con responsabilidad (entrega, compromiso, respeto, vocación, perseverancia, etc.) su rol.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4" name="3 Imagen" descr="WhatsApp Image 2021-11-18 at 10.26.25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86" y="3335482"/>
            <a:ext cx="3375313" cy="2678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600" dirty="0" smtClean="0"/>
              <a:t>Y entonces ¿hacia dónde va el oficio docente?</a:t>
            </a:r>
            <a:endParaRPr lang="es-MX" sz="3600" dirty="0"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1551709" y="1759526"/>
            <a:ext cx="8963891" cy="3976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 smtClean="0"/>
              <a:t>La docencia no es sin amor (ni sin odio). Lo vincular está siempre presente. Se habla de contener y reparar, se confeccionan listas de carencias </a:t>
            </a:r>
            <a:r>
              <a:rPr lang="es-MX" dirty="0" smtClean="0"/>
              <a:t>emocionales.</a:t>
            </a:r>
          </a:p>
          <a:p>
            <a:r>
              <a:rPr lang="es-MX" dirty="0" smtClean="0"/>
              <a:t>La </a:t>
            </a:r>
            <a:r>
              <a:rPr lang="es-MX" dirty="0" smtClean="0"/>
              <a:t>oferta de capacitación hace malabarismos para no dejar la dimensión afectiva es que entra por la ventana.</a:t>
            </a:r>
          </a:p>
          <a:p>
            <a:pPr>
              <a:buNone/>
            </a:pPr>
            <a:endParaRPr lang="es-MX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Ejemplos.</a:t>
            </a:r>
            <a:endParaRPr lang="es-MX" dirty="0"/>
          </a:p>
        </p:txBody>
      </p:sp>
      <p:pic>
        <p:nvPicPr>
          <p:cNvPr id="7" name="Vide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8111" y="1586346"/>
            <a:ext cx="5527962" cy="41459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4473" y="5971309"/>
            <a:ext cx="684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www.youtube.com/watch?v=wpVC2IrQb5g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EEEEEE"/>
      </a:lt2>
      <a:accent1>
        <a:srgbClr val="DCB7ED"/>
      </a:accent1>
      <a:accent2>
        <a:srgbClr val="967BAC"/>
      </a:accent2>
      <a:accent3>
        <a:srgbClr val="EE9B9C"/>
      </a:accent3>
      <a:accent4>
        <a:srgbClr val="EFDE82"/>
      </a:accent4>
      <a:accent5>
        <a:srgbClr val="252525"/>
      </a:accent5>
      <a:accent6>
        <a:srgbClr val="EFEF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572</Words>
  <PresentationFormat>Personalizado</PresentationFormat>
  <Paragraphs>32</Paragraphs>
  <Slides>9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DM Sans</vt:lpstr>
      <vt:lpstr>Coiny</vt:lpstr>
      <vt:lpstr>Aldrich</vt:lpstr>
      <vt:lpstr>Barlow Condensed</vt:lpstr>
      <vt:lpstr>Abril Fatface</vt:lpstr>
      <vt:lpstr>SlidesMania</vt:lpstr>
      <vt:lpstr>¿Hacia donde va el oficio docente?</vt:lpstr>
      <vt:lpstr>Modelo del docente en el siglo XXI</vt:lpstr>
      <vt:lpstr>La ventana epocal.</vt:lpstr>
      <vt:lpstr>Transmisión con cariño: un poquito de amor para dar.</vt:lpstr>
      <vt:lpstr>Dime quién eres y dónde vives, y te diré qué, cómo y cuánto te enseño.</vt:lpstr>
      <vt:lpstr>Hacedor de críticos, se ofrece. Motivador, facilitador, con vocación y entrega.</vt:lpstr>
      <vt:lpstr>Capacítate, amor mío.</vt:lpstr>
      <vt:lpstr>Y entonces ¿hacia dónde va el oficio docente?</vt:lpstr>
      <vt:lpstr>Ejemplos.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¿Hacia donde va el oficio docente?</dc:title>
  <cp:lastModifiedBy>Personal</cp:lastModifiedBy>
  <cp:revision>7</cp:revision>
  <dcterms:modified xsi:type="dcterms:W3CDTF">2021-11-18T16:28:43Z</dcterms:modified>
</cp:coreProperties>
</file>