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 SemiBold" panose="020B0604020202020204" charset="0"/>
      <p:regular r:id="rId17"/>
      <p:bold r:id="rId18"/>
      <p:italic r:id="rId19"/>
      <p:boldItalic r:id="rId20"/>
    </p:embeddedFont>
    <p:embeddedFont>
      <p:font typeface="Gloria Hallelujah" panose="020B0604020202020204" charset="0"/>
      <p:regular r:id="rId21"/>
    </p:embeddedFont>
    <p:embeddedFont>
      <p:font typeface="Kristen ITC" panose="03050502040202030202" pitchFamily="66" charset="0"/>
      <p:regular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Modern Love Caps" panose="020B0604020202020204" charset="0"/>
      <p:regular r:id="rId35"/>
    </p:embeddedFont>
    <p:embeddedFont>
      <p:font typeface="Amatic SC" panose="020B0604020202020204" charset="-79"/>
      <p:regular r:id="rId36"/>
      <p:bold r:id="rId37"/>
    </p:embeddedFont>
    <p:embeddedFont>
      <p:font typeface="Franklin Gothic Heavy" panose="020B0903020102020204" pitchFamily="34" charset="0"/>
      <p:regular r:id="rId38"/>
      <p: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8BDA7-45EA-4A2E-B624-ADCADE408B81}">
  <a:tblStyle styleId="{F2A8BDA7-45EA-4A2E-B624-ADCADE408B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33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37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0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91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55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35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cf3902700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cf3902700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7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03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4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5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81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79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89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1" y="4276678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8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4" y="-283427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39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59" y="4533277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4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2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7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3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4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8" y="4528539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crdownloa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0CD0954-E856-4408-97C4-4F51ACA1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98" y="0"/>
            <a:ext cx="46610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ESCUELA NORMAL DE EDUCACION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CICLO ESCOLAR: 2021 – 2022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62364142-C702-479C-9AF2-ADA6B9B59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513700"/>
              </p:ext>
            </p:extLst>
          </p:nvPr>
        </p:nvGraphicFramePr>
        <p:xfrm>
          <a:off x="393350" y="176509"/>
          <a:ext cx="1020161" cy="133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n de mapa de bits" r:id="rId4" imgW="1729890" imgH="2270957" progId="Paint.Picture">
                  <p:embed/>
                </p:oleObj>
              </mc:Choice>
              <mc:Fallback>
                <p:oleObj name="Imagen de mapa de bits" r:id="rId4" imgW="1729890" imgH="22709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50" y="176509"/>
                        <a:ext cx="1020161" cy="1334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470851D-9E1F-4ED6-990A-48EE6D96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596" y="588407"/>
            <a:ext cx="733479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 SUJETO Y SU FORMACION PROFECIONAL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Semestre: 1° 				Sección: D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UNIDAD III: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 DOCENTE QUE QUEREMOS: ENTRE LA POLITICA EDUCATIVA Y LAS CONDICIONES DE FORMACION Y DESARROLLO PROFESIONAL.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COMPETENCIAS DE LA UNIDAD III: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s-ES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	Actúa de manera ética ante la diversidad de situaciones que se presentan en la práctica profesional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COMPETENCIAS DE PERFIL DE EGRESO: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Utiliza los recursos metodológicos y tecnológicos de la investigación para explicar, comprender situaciones educativas y mejorar su docencia.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Orienta su actuación profesional con sentido ético- Valoral y asume los diversos principios y reglas que aseguran una mejor convivencia institucional y social, en beneficio de los alumnos.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DOCENTE: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Graciano Montoya Hoyos.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ALUMNAS: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Rania Romina Realpozo Haro.			NL:20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Dania Alejandra Cepeda </a:t>
            </a:r>
            <a:r>
              <a:rPr kumimoji="0" lang="es-MX" altLang="es-MX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Rocamontes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	NL: 3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44"/>
          <p:cNvGrpSpPr/>
          <p:nvPr/>
        </p:nvGrpSpPr>
        <p:grpSpPr>
          <a:xfrm>
            <a:off x="1967311" y="706986"/>
            <a:ext cx="5117188" cy="709803"/>
            <a:chOff x="7728915" y="1917859"/>
            <a:chExt cx="1034486" cy="222599"/>
          </a:xfrm>
        </p:grpSpPr>
        <p:sp>
          <p:nvSpPr>
            <p:cNvPr id="1225" name="Google Shape;1225;p4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44"/>
          <p:cNvSpPr txBox="1">
            <a:spLocks noGrp="1"/>
          </p:cNvSpPr>
          <p:nvPr>
            <p:ph type="subTitle" idx="1"/>
          </p:nvPr>
        </p:nvSpPr>
        <p:spPr>
          <a:xfrm>
            <a:off x="570214" y="1631298"/>
            <a:ext cx="3250523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 la relación interpersonal, el vínculo, y el afecto con los alumnos se presentan como ingredientes que definen la tarea de enseñar. </a:t>
            </a:r>
            <a:endParaRPr dirty="0"/>
          </a:p>
        </p:txBody>
      </p:sp>
      <p:sp>
        <p:nvSpPr>
          <p:cNvPr id="1273" name="Google Shape;1273;p44"/>
          <p:cNvSpPr txBox="1">
            <a:spLocks noGrp="1"/>
          </p:cNvSpPr>
          <p:nvPr>
            <p:ph type="subTitle" idx="6"/>
          </p:nvPr>
        </p:nvSpPr>
        <p:spPr>
          <a:xfrm>
            <a:off x="1895045" y="2760568"/>
            <a:ext cx="2867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Mientras que, para algunos, querer y mimar construyen el componente principal de la tarea que los convoca, para otros, es solo un elemento más. </a:t>
            </a:r>
            <a:endParaRPr dirty="0"/>
          </a:p>
        </p:txBody>
      </p:sp>
      <p:sp>
        <p:nvSpPr>
          <p:cNvPr id="1276" name="Google Shape;1276;p44"/>
          <p:cNvSpPr txBox="1">
            <a:spLocks noGrp="1"/>
          </p:cNvSpPr>
          <p:nvPr>
            <p:ph type="title"/>
          </p:nvPr>
        </p:nvSpPr>
        <p:spPr>
          <a:xfrm>
            <a:off x="2656297" y="760486"/>
            <a:ext cx="3769568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latin typeface="Kristen ITC" panose="03050502040202030202" pitchFamily="66" charset="0"/>
              </a:rPr>
              <a:t>MODELO PARA AMAR</a:t>
            </a:r>
            <a:endParaRPr b="1" dirty="0">
              <a:latin typeface="Kristen ITC" panose="03050502040202030202" pitchFamily="66" charset="0"/>
            </a:endParaRPr>
          </a:p>
        </p:txBody>
      </p:sp>
      <p:grpSp>
        <p:nvGrpSpPr>
          <p:cNvPr id="1277" name="Google Shape;1277;p44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78" name="Google Shape;1278;p44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9" name="Google Shape;1279;p44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4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179" y="1684685"/>
            <a:ext cx="2997752" cy="1996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45"/>
          <p:cNvGrpSpPr/>
          <p:nvPr/>
        </p:nvGrpSpPr>
        <p:grpSpPr>
          <a:xfrm>
            <a:off x="616526" y="2901918"/>
            <a:ext cx="1030736" cy="1345846"/>
            <a:chOff x="2890275" y="2949625"/>
            <a:chExt cx="407325" cy="531850"/>
          </a:xfrm>
        </p:grpSpPr>
        <p:sp>
          <p:nvSpPr>
            <p:cNvPr id="1331" name="Google Shape;1331;p45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5"/>
          <p:cNvGrpSpPr/>
          <p:nvPr/>
        </p:nvGrpSpPr>
        <p:grpSpPr>
          <a:xfrm>
            <a:off x="7976332" y="82236"/>
            <a:ext cx="1030714" cy="977540"/>
            <a:chOff x="5915725" y="2475625"/>
            <a:chExt cx="333975" cy="316725"/>
          </a:xfrm>
        </p:grpSpPr>
        <p:sp>
          <p:nvSpPr>
            <p:cNvPr id="1346" name="Google Shape;1346;p45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5"/>
          <p:cNvGrpSpPr/>
          <p:nvPr/>
        </p:nvGrpSpPr>
        <p:grpSpPr>
          <a:xfrm>
            <a:off x="8510674" y="4365219"/>
            <a:ext cx="395823" cy="325965"/>
            <a:chOff x="6441550" y="2480732"/>
            <a:chExt cx="253700" cy="208925"/>
          </a:xfrm>
        </p:grpSpPr>
        <p:sp>
          <p:nvSpPr>
            <p:cNvPr id="1355" name="Google Shape;1355;p45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4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358" name="Google Shape;1358;p4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9" name="Google Shape;1359;p4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/>
          <p:cNvSpPr>
            <a:spLocks noGrp="1"/>
          </p:cNvSpPr>
          <p:nvPr>
            <p:ph type="subTitle" idx="2"/>
          </p:nvPr>
        </p:nvSpPr>
        <p:spPr>
          <a:xfrm>
            <a:off x="1241058" y="3063768"/>
            <a:ext cx="3335355" cy="591900"/>
          </a:xfrm>
        </p:spPr>
        <p:txBody>
          <a:bodyPr/>
          <a:lstStyle/>
          <a:p>
            <a:r>
              <a:rPr lang="es-MX" sz="1400" dirty="0"/>
              <a:t>Relacionado con el tema de afectividad, en algunos casos con las convivencias personales aparece la ayuda que le brinda el maestro al alumno como otro ingrediente de enseñar. </a:t>
            </a:r>
            <a:endParaRPr lang="es-MX" dirty="0"/>
          </a:p>
        </p:txBody>
      </p:sp>
      <p:sp>
        <p:nvSpPr>
          <p:cNvPr id="81" name="Subtítulo 2"/>
          <p:cNvSpPr>
            <a:spLocks noGrp="1"/>
          </p:cNvSpPr>
          <p:nvPr>
            <p:ph type="subTitle" idx="2"/>
          </p:nvPr>
        </p:nvSpPr>
        <p:spPr>
          <a:xfrm>
            <a:off x="4106816" y="1175449"/>
            <a:ext cx="3987566" cy="591900"/>
          </a:xfrm>
        </p:spPr>
        <p:txBody>
          <a:bodyPr/>
          <a:lstStyle/>
          <a:p>
            <a:r>
              <a:rPr lang="es-MX" sz="1400" dirty="0"/>
              <a:t>En estas escenas el maestro se muestra ayudando al alumno en aspectos familiares, sociales o académicos, en estos papeles entra cierta gradualidad ya sea escuchando, resolviéndolo o intentándolo hacer e incluso los que llegan a posesionarse de los problemas de los otros.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51" y="169247"/>
            <a:ext cx="2810122" cy="1914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312" y="2130272"/>
            <a:ext cx="3429000" cy="23159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6"/>
          <p:cNvSpPr txBox="1">
            <a:spLocks noGrp="1"/>
          </p:cNvSpPr>
          <p:nvPr>
            <p:ph type="subTitle" idx="4"/>
          </p:nvPr>
        </p:nvSpPr>
        <p:spPr>
          <a:xfrm>
            <a:off x="5601362" y="1247324"/>
            <a:ext cx="2741274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MX" dirty="0"/>
              <a:t>El maestro que ayuda suele referirse a ellos como “sujetos a” (querer, ayudar, escuchar, incentivar, motivar o disciplinar) “para que” (se superen, respondan, tengan ganas de estar en la escuela, aprendan o al menos, permitan al maestro desplegar su actividad).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88" name="Google Shape;1388;p46"/>
          <p:cNvGrpSpPr/>
          <p:nvPr/>
        </p:nvGrpSpPr>
        <p:grpSpPr>
          <a:xfrm>
            <a:off x="8342636" y="116153"/>
            <a:ext cx="599467" cy="531552"/>
            <a:chOff x="3725850" y="3874550"/>
            <a:chExt cx="232875" cy="206500"/>
          </a:xfrm>
        </p:grpSpPr>
        <p:sp>
          <p:nvSpPr>
            <p:cNvPr id="1389" name="Google Shape;1389;p46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6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6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46"/>
          <p:cNvGrpSpPr/>
          <p:nvPr/>
        </p:nvGrpSpPr>
        <p:grpSpPr>
          <a:xfrm rot="18975313">
            <a:off x="530741" y="1000686"/>
            <a:ext cx="367818" cy="301080"/>
            <a:chOff x="7194125" y="2470757"/>
            <a:chExt cx="235750" cy="192975"/>
          </a:xfrm>
        </p:grpSpPr>
        <p:sp>
          <p:nvSpPr>
            <p:cNvPr id="1394" name="Google Shape;1394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 rot="2019360">
            <a:off x="3584005" y="1038881"/>
            <a:ext cx="367816" cy="301078"/>
            <a:chOff x="7194125" y="2470757"/>
            <a:chExt cx="235750" cy="192975"/>
          </a:xfrm>
        </p:grpSpPr>
        <p:sp>
          <p:nvSpPr>
            <p:cNvPr id="1397" name="Google Shape;1397;p46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4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00" name="Google Shape;1400;p4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1" name="Google Shape;1401;p4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" name="Subtítulo 2"/>
          <p:cNvSpPr txBox="1">
            <a:spLocks/>
          </p:cNvSpPr>
          <p:nvPr/>
        </p:nvSpPr>
        <p:spPr>
          <a:xfrm>
            <a:off x="409702" y="1603345"/>
            <a:ext cx="3559257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loria Hallelujah"/>
              <a:buNone/>
              <a:defRPr sz="1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"/>
              <a:buNone/>
              <a:defRPr sz="25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s-MX" sz="1400" b="1" dirty="0">
                <a:solidFill>
                  <a:schemeClr val="tx1"/>
                </a:solidFill>
                <a:latin typeface="Raleway" panose="020B0604020202020204" charset="0"/>
                <a:cs typeface="Arial" panose="020B0604020202020204" pitchFamily="34" charset="0"/>
              </a:rPr>
              <a:t>Relacionado con el tema de afectividad, en algunos casos con las convivencias personales aparece la ayuda que le brinda el maestro al alumno como otro ingrediente de enseñar. </a:t>
            </a:r>
            <a:endParaRPr lang="es-MX" b="1" dirty="0">
              <a:solidFill>
                <a:schemeClr val="tx1"/>
              </a:solidFill>
              <a:latin typeface="Raleway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508" y="2372924"/>
            <a:ext cx="3480532" cy="2108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7"/>
          <p:cNvSpPr/>
          <p:nvPr/>
        </p:nvSpPr>
        <p:spPr>
          <a:xfrm rot="173206">
            <a:off x="2132709" y="337687"/>
            <a:ext cx="5256850" cy="235370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Google Shape;1449;p47"/>
          <p:cNvSpPr txBox="1">
            <a:spLocks noGrp="1"/>
          </p:cNvSpPr>
          <p:nvPr>
            <p:ph type="subTitle" idx="1"/>
          </p:nvPr>
        </p:nvSpPr>
        <p:spPr>
          <a:xfrm>
            <a:off x="2410939" y="1291343"/>
            <a:ext cx="470039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Hay dos maneras de concebir a los alumnos, pueden representarse como seres dormidos, pasivos, a lo que es necesario revivir, activar o resucitar (incentivar, motivar, impulsar, activar) o bien, se le representa como individuos que hay que apaciguar, calmar (aquietar, contener, disciplinar, encantar, dominar).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472" name="Google Shape;1472;p47"/>
          <p:cNvGrpSpPr/>
          <p:nvPr/>
        </p:nvGrpSpPr>
        <p:grpSpPr>
          <a:xfrm rot="914463">
            <a:off x="838501" y="753436"/>
            <a:ext cx="810685" cy="666264"/>
            <a:chOff x="1500150" y="3679925"/>
            <a:chExt cx="290900" cy="239050"/>
          </a:xfrm>
        </p:grpSpPr>
        <p:sp>
          <p:nvSpPr>
            <p:cNvPr id="1473" name="Google Shape;1473;p47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7"/>
          <p:cNvGrpSpPr/>
          <p:nvPr/>
        </p:nvGrpSpPr>
        <p:grpSpPr>
          <a:xfrm>
            <a:off x="7969349" y="1319400"/>
            <a:ext cx="380246" cy="591894"/>
            <a:chOff x="4483000" y="3960650"/>
            <a:chExt cx="149550" cy="232800"/>
          </a:xfrm>
        </p:grpSpPr>
        <p:sp>
          <p:nvSpPr>
            <p:cNvPr id="1483" name="Google Shape;1483;p47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47"/>
          <p:cNvGrpSpPr/>
          <p:nvPr/>
        </p:nvGrpSpPr>
        <p:grpSpPr>
          <a:xfrm rot="1489172">
            <a:off x="7778799" y="776102"/>
            <a:ext cx="303897" cy="248757"/>
            <a:chOff x="7194125" y="2470757"/>
            <a:chExt cx="235750" cy="192975"/>
          </a:xfrm>
        </p:grpSpPr>
        <p:sp>
          <p:nvSpPr>
            <p:cNvPr id="1486" name="Google Shape;1486;p47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7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489" name="Google Shape;1489;p47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0" name="Google Shape;1490;p47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7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7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0288" t="18765" r="12040" b="3800"/>
          <a:stretch/>
        </p:blipFill>
        <p:spPr>
          <a:xfrm>
            <a:off x="638881" y="2048185"/>
            <a:ext cx="2285525" cy="22785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950" y="2055839"/>
            <a:ext cx="3076757" cy="23075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8"/>
          <p:cNvGrpSpPr/>
          <p:nvPr/>
        </p:nvGrpSpPr>
        <p:grpSpPr>
          <a:xfrm>
            <a:off x="2856930" y="351533"/>
            <a:ext cx="3429984" cy="606063"/>
            <a:chOff x="5316325" y="1612757"/>
            <a:chExt cx="1404350" cy="302125"/>
          </a:xfrm>
        </p:grpSpPr>
        <p:sp>
          <p:nvSpPr>
            <p:cNvPr id="1498" name="Google Shape;1498;p48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9" name="Google Shape;1509;p48"/>
          <p:cNvSpPr txBox="1">
            <a:spLocks noGrp="1"/>
          </p:cNvSpPr>
          <p:nvPr>
            <p:ph type="title"/>
          </p:nvPr>
        </p:nvSpPr>
        <p:spPr>
          <a:xfrm>
            <a:off x="2666723" y="327563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Franklin Gothic Heavy" panose="020B0903020102020204" pitchFamily="34" charset="0"/>
              </a:rPr>
              <a:t>CONCLUSIÓN</a:t>
            </a:r>
            <a:endParaRPr dirty="0">
              <a:latin typeface="Franklin Gothic Heavy" panose="020B0903020102020204" pitchFamily="34" charset="0"/>
            </a:endParaRPr>
          </a:p>
        </p:txBody>
      </p:sp>
      <p:grpSp>
        <p:nvGrpSpPr>
          <p:cNvPr id="1510" name="Google Shape;1510;p48"/>
          <p:cNvGrpSpPr/>
          <p:nvPr/>
        </p:nvGrpSpPr>
        <p:grpSpPr>
          <a:xfrm rot="5400000">
            <a:off x="1162735" y="1584497"/>
            <a:ext cx="856150" cy="255275"/>
            <a:chOff x="1654700" y="3107932"/>
            <a:chExt cx="856150" cy="255275"/>
          </a:xfrm>
        </p:grpSpPr>
        <p:sp>
          <p:nvSpPr>
            <p:cNvPr id="1511" name="Google Shape;1511;p48"/>
            <p:cNvSpPr/>
            <p:nvPr/>
          </p:nvSpPr>
          <p:spPr>
            <a:xfrm>
              <a:off x="2427425" y="3297457"/>
              <a:ext cx="59075" cy="53800"/>
            </a:xfrm>
            <a:custGeom>
              <a:avLst/>
              <a:gdLst/>
              <a:ahLst/>
              <a:cxnLst/>
              <a:rect l="l" t="t" r="r" b="b"/>
              <a:pathLst>
                <a:path w="2363" h="2152" extrusionOk="0">
                  <a:moveTo>
                    <a:pt x="733" y="0"/>
                  </a:moveTo>
                  <a:cubicBezTo>
                    <a:pt x="102" y="501"/>
                    <a:pt x="1" y="1473"/>
                    <a:pt x="509" y="2100"/>
                  </a:cubicBezTo>
                  <a:cubicBezTo>
                    <a:pt x="1128" y="2118"/>
                    <a:pt x="1744" y="2134"/>
                    <a:pt x="2363" y="2152"/>
                  </a:cubicBezTo>
                  <a:cubicBezTo>
                    <a:pt x="1790" y="1468"/>
                    <a:pt x="1253" y="741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248100" y="3118557"/>
              <a:ext cx="91275" cy="59025"/>
            </a:xfrm>
            <a:custGeom>
              <a:avLst/>
              <a:gdLst/>
              <a:ahLst/>
              <a:cxnLst/>
              <a:rect l="l" t="t" r="r" b="b"/>
              <a:pathLst>
                <a:path w="3651" h="2361" extrusionOk="0">
                  <a:moveTo>
                    <a:pt x="3362" y="1"/>
                  </a:moveTo>
                  <a:cubicBezTo>
                    <a:pt x="2533" y="7"/>
                    <a:pt x="1706" y="15"/>
                    <a:pt x="881" y="19"/>
                  </a:cubicBezTo>
                  <a:cubicBezTo>
                    <a:pt x="0" y="816"/>
                    <a:pt x="537" y="2319"/>
                    <a:pt x="1762" y="2360"/>
                  </a:cubicBezTo>
                  <a:cubicBezTo>
                    <a:pt x="1784" y="2360"/>
                    <a:pt x="1805" y="2361"/>
                    <a:pt x="1826" y="2361"/>
                  </a:cubicBezTo>
                  <a:cubicBezTo>
                    <a:pt x="3068" y="2361"/>
                    <a:pt x="3650" y="1088"/>
                    <a:pt x="3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2383000" y="3151132"/>
              <a:ext cx="73500" cy="61300"/>
            </a:xfrm>
            <a:custGeom>
              <a:avLst/>
              <a:gdLst/>
              <a:ahLst/>
              <a:cxnLst/>
              <a:rect l="l" t="t" r="r" b="b"/>
              <a:pathLst>
                <a:path w="2940" h="2452" extrusionOk="0">
                  <a:moveTo>
                    <a:pt x="1613" y="1"/>
                  </a:moveTo>
                  <a:cubicBezTo>
                    <a:pt x="1320" y="1"/>
                    <a:pt x="1030" y="96"/>
                    <a:pt x="774" y="321"/>
                  </a:cubicBezTo>
                  <a:cubicBezTo>
                    <a:pt x="0" y="1004"/>
                    <a:pt x="374" y="2205"/>
                    <a:pt x="1418" y="2283"/>
                  </a:cubicBezTo>
                  <a:cubicBezTo>
                    <a:pt x="1513" y="2290"/>
                    <a:pt x="1549" y="2366"/>
                    <a:pt x="1533" y="2434"/>
                  </a:cubicBezTo>
                  <a:cubicBezTo>
                    <a:pt x="1575" y="2442"/>
                    <a:pt x="1619" y="2448"/>
                    <a:pt x="1660" y="2452"/>
                  </a:cubicBezTo>
                  <a:cubicBezTo>
                    <a:pt x="2052" y="1831"/>
                    <a:pt x="2487" y="1228"/>
                    <a:pt x="2939" y="639"/>
                  </a:cubicBezTo>
                  <a:cubicBezTo>
                    <a:pt x="2596" y="267"/>
                    <a:pt x="2102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264650" y="3275507"/>
              <a:ext cx="88525" cy="72000"/>
            </a:xfrm>
            <a:custGeom>
              <a:avLst/>
              <a:gdLst/>
              <a:ahLst/>
              <a:cxnLst/>
              <a:rect l="l" t="t" r="r" b="b"/>
              <a:pathLst>
                <a:path w="3541" h="2880" extrusionOk="0">
                  <a:moveTo>
                    <a:pt x="1880" y="0"/>
                  </a:moveTo>
                  <a:cubicBezTo>
                    <a:pt x="1825" y="0"/>
                    <a:pt x="1770" y="3"/>
                    <a:pt x="1714" y="10"/>
                  </a:cubicBezTo>
                  <a:cubicBezTo>
                    <a:pt x="72" y="204"/>
                    <a:pt x="1" y="2495"/>
                    <a:pt x="1611" y="2797"/>
                  </a:cubicBezTo>
                  <a:cubicBezTo>
                    <a:pt x="1647" y="2803"/>
                    <a:pt x="1668" y="2833"/>
                    <a:pt x="1677" y="2868"/>
                  </a:cubicBezTo>
                  <a:cubicBezTo>
                    <a:pt x="1941" y="2871"/>
                    <a:pt x="2201" y="2875"/>
                    <a:pt x="2464" y="2879"/>
                  </a:cubicBezTo>
                  <a:cubicBezTo>
                    <a:pt x="3094" y="2545"/>
                    <a:pt x="3541" y="1882"/>
                    <a:pt x="3347" y="1139"/>
                  </a:cubicBezTo>
                  <a:cubicBezTo>
                    <a:pt x="3176" y="472"/>
                    <a:pt x="2551" y="0"/>
                    <a:pt x="1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020850" y="3292332"/>
              <a:ext cx="108525" cy="53900"/>
            </a:xfrm>
            <a:custGeom>
              <a:avLst/>
              <a:gdLst/>
              <a:ahLst/>
              <a:cxnLst/>
              <a:rect l="l" t="t" r="r" b="b"/>
              <a:pathLst>
                <a:path w="4341" h="2156" extrusionOk="0">
                  <a:moveTo>
                    <a:pt x="2173" y="0"/>
                  </a:moveTo>
                  <a:cubicBezTo>
                    <a:pt x="2152" y="0"/>
                    <a:pt x="2131" y="1"/>
                    <a:pt x="2110" y="1"/>
                  </a:cubicBezTo>
                  <a:cubicBezTo>
                    <a:pt x="951" y="39"/>
                    <a:pt x="106" y="1061"/>
                    <a:pt x="0" y="2156"/>
                  </a:cubicBezTo>
                  <a:cubicBezTo>
                    <a:pt x="714" y="2152"/>
                    <a:pt x="1430" y="2144"/>
                    <a:pt x="2143" y="2142"/>
                  </a:cubicBezTo>
                  <a:cubicBezTo>
                    <a:pt x="2358" y="2141"/>
                    <a:pt x="2573" y="2141"/>
                    <a:pt x="2788" y="2141"/>
                  </a:cubicBezTo>
                  <a:cubicBezTo>
                    <a:pt x="3306" y="2141"/>
                    <a:pt x="3823" y="2143"/>
                    <a:pt x="4341" y="2144"/>
                  </a:cubicBezTo>
                  <a:cubicBezTo>
                    <a:pt x="4327" y="2122"/>
                    <a:pt x="4315" y="2094"/>
                    <a:pt x="4313" y="2061"/>
                  </a:cubicBezTo>
                  <a:cubicBezTo>
                    <a:pt x="4209" y="971"/>
                    <a:pt x="3308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160700" y="3200657"/>
              <a:ext cx="64750" cy="63075"/>
            </a:xfrm>
            <a:custGeom>
              <a:avLst/>
              <a:gdLst/>
              <a:ahLst/>
              <a:cxnLst/>
              <a:rect l="l" t="t" r="r" b="b"/>
              <a:pathLst>
                <a:path w="2590" h="2523" extrusionOk="0">
                  <a:moveTo>
                    <a:pt x="1139" y="1"/>
                  </a:moveTo>
                  <a:cubicBezTo>
                    <a:pt x="1083" y="1"/>
                    <a:pt x="1027" y="4"/>
                    <a:pt x="972" y="11"/>
                  </a:cubicBezTo>
                  <a:cubicBezTo>
                    <a:pt x="961" y="27"/>
                    <a:pt x="947" y="43"/>
                    <a:pt x="924" y="55"/>
                  </a:cubicBezTo>
                  <a:cubicBezTo>
                    <a:pt x="347" y="353"/>
                    <a:pt x="1" y="930"/>
                    <a:pt x="111" y="1593"/>
                  </a:cubicBezTo>
                  <a:cubicBezTo>
                    <a:pt x="209" y="2168"/>
                    <a:pt x="678" y="2522"/>
                    <a:pt x="1234" y="2522"/>
                  </a:cubicBezTo>
                  <a:cubicBezTo>
                    <a:pt x="1281" y="2522"/>
                    <a:pt x="1329" y="2520"/>
                    <a:pt x="1377" y="2514"/>
                  </a:cubicBezTo>
                  <a:cubicBezTo>
                    <a:pt x="1984" y="2447"/>
                    <a:pt x="2589" y="1988"/>
                    <a:pt x="2582" y="1332"/>
                  </a:cubicBezTo>
                  <a:cubicBezTo>
                    <a:pt x="2573" y="587"/>
                    <a:pt x="1852" y="1"/>
                    <a:pt x="1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2076475" y="3119832"/>
              <a:ext cx="87500" cy="38975"/>
            </a:xfrm>
            <a:custGeom>
              <a:avLst/>
              <a:gdLst/>
              <a:ahLst/>
              <a:cxnLst/>
              <a:rect l="l" t="t" r="r" b="b"/>
              <a:pathLst>
                <a:path w="3500" h="1559" extrusionOk="0">
                  <a:moveTo>
                    <a:pt x="3499" y="0"/>
                  </a:moveTo>
                  <a:lnTo>
                    <a:pt x="3499" y="0"/>
                  </a:lnTo>
                  <a:cubicBezTo>
                    <a:pt x="2442" y="8"/>
                    <a:pt x="1386" y="14"/>
                    <a:pt x="329" y="21"/>
                  </a:cubicBezTo>
                  <a:cubicBezTo>
                    <a:pt x="221" y="21"/>
                    <a:pt x="110" y="21"/>
                    <a:pt x="1" y="24"/>
                  </a:cubicBezTo>
                  <a:cubicBezTo>
                    <a:pt x="187" y="844"/>
                    <a:pt x="887" y="1558"/>
                    <a:pt x="1767" y="1558"/>
                  </a:cubicBezTo>
                  <a:cubicBezTo>
                    <a:pt x="1793" y="1558"/>
                    <a:pt x="1819" y="1558"/>
                    <a:pt x="1846" y="1557"/>
                  </a:cubicBezTo>
                  <a:cubicBezTo>
                    <a:pt x="2818" y="1508"/>
                    <a:pt x="3215" y="781"/>
                    <a:pt x="3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1959200" y="3176307"/>
              <a:ext cx="92100" cy="70600"/>
            </a:xfrm>
            <a:custGeom>
              <a:avLst/>
              <a:gdLst/>
              <a:ahLst/>
              <a:cxnLst/>
              <a:rect l="l" t="t" r="r" b="b"/>
              <a:pathLst>
                <a:path w="3684" h="2824" extrusionOk="0">
                  <a:moveTo>
                    <a:pt x="1712" y="0"/>
                  </a:moveTo>
                  <a:cubicBezTo>
                    <a:pt x="1615" y="0"/>
                    <a:pt x="1517" y="6"/>
                    <a:pt x="1418" y="15"/>
                  </a:cubicBezTo>
                  <a:cubicBezTo>
                    <a:pt x="1421" y="18"/>
                    <a:pt x="1425" y="18"/>
                    <a:pt x="1429" y="20"/>
                  </a:cubicBezTo>
                  <a:cubicBezTo>
                    <a:pt x="1501" y="54"/>
                    <a:pt x="1459" y="162"/>
                    <a:pt x="1389" y="162"/>
                  </a:cubicBezTo>
                  <a:cubicBezTo>
                    <a:pt x="1383" y="162"/>
                    <a:pt x="1376" y="161"/>
                    <a:pt x="1369" y="159"/>
                  </a:cubicBezTo>
                  <a:cubicBezTo>
                    <a:pt x="1258" y="126"/>
                    <a:pt x="1156" y="110"/>
                    <a:pt x="1062" y="110"/>
                  </a:cubicBezTo>
                  <a:cubicBezTo>
                    <a:pt x="156" y="110"/>
                    <a:pt x="0" y="1519"/>
                    <a:pt x="355" y="2137"/>
                  </a:cubicBezTo>
                  <a:cubicBezTo>
                    <a:pt x="625" y="2606"/>
                    <a:pt x="1106" y="2823"/>
                    <a:pt x="1604" y="2823"/>
                  </a:cubicBezTo>
                  <a:cubicBezTo>
                    <a:pt x="1840" y="2823"/>
                    <a:pt x="2080" y="2774"/>
                    <a:pt x="2304" y="2680"/>
                  </a:cubicBezTo>
                  <a:cubicBezTo>
                    <a:pt x="3168" y="2318"/>
                    <a:pt x="3683" y="1234"/>
                    <a:pt x="2946" y="480"/>
                  </a:cubicBezTo>
                  <a:cubicBezTo>
                    <a:pt x="2597" y="119"/>
                    <a:pt x="2163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1835025" y="3249307"/>
              <a:ext cx="84200" cy="59650"/>
            </a:xfrm>
            <a:custGeom>
              <a:avLst/>
              <a:gdLst/>
              <a:ahLst/>
              <a:cxnLst/>
              <a:rect l="l" t="t" r="r" b="b"/>
              <a:pathLst>
                <a:path w="3368" h="2386" extrusionOk="0">
                  <a:moveTo>
                    <a:pt x="1063" y="0"/>
                  </a:moveTo>
                  <a:cubicBezTo>
                    <a:pt x="425" y="238"/>
                    <a:pt x="0" y="849"/>
                    <a:pt x="280" y="1570"/>
                  </a:cubicBezTo>
                  <a:cubicBezTo>
                    <a:pt x="501" y="2143"/>
                    <a:pt x="1104" y="2385"/>
                    <a:pt x="1694" y="2385"/>
                  </a:cubicBezTo>
                  <a:cubicBezTo>
                    <a:pt x="1844" y="2385"/>
                    <a:pt x="1993" y="2370"/>
                    <a:pt x="2135" y="2340"/>
                  </a:cubicBezTo>
                  <a:cubicBezTo>
                    <a:pt x="2885" y="2183"/>
                    <a:pt x="3367" y="1413"/>
                    <a:pt x="3000" y="682"/>
                  </a:cubicBezTo>
                  <a:cubicBezTo>
                    <a:pt x="2773" y="232"/>
                    <a:pt x="2327" y="43"/>
                    <a:pt x="1870" y="43"/>
                  </a:cubicBezTo>
                  <a:cubicBezTo>
                    <a:pt x="1662" y="43"/>
                    <a:pt x="1452" y="82"/>
                    <a:pt x="1259" y="153"/>
                  </a:cubicBezTo>
                  <a:cubicBezTo>
                    <a:pt x="1242" y="159"/>
                    <a:pt x="1226" y="162"/>
                    <a:pt x="1211" y="162"/>
                  </a:cubicBezTo>
                  <a:cubicBezTo>
                    <a:pt x="1128" y="162"/>
                    <a:pt x="1067" y="80"/>
                    <a:pt x="1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829200" y="3121057"/>
              <a:ext cx="79850" cy="46025"/>
            </a:xfrm>
            <a:custGeom>
              <a:avLst/>
              <a:gdLst/>
              <a:ahLst/>
              <a:cxnLst/>
              <a:rect l="l" t="t" r="r" b="b"/>
              <a:pathLst>
                <a:path w="3194" h="1841" extrusionOk="0">
                  <a:moveTo>
                    <a:pt x="3193" y="0"/>
                  </a:moveTo>
                  <a:cubicBezTo>
                    <a:pt x="2696" y="2"/>
                    <a:pt x="2197" y="4"/>
                    <a:pt x="1698" y="7"/>
                  </a:cubicBezTo>
                  <a:cubicBezTo>
                    <a:pt x="1146" y="7"/>
                    <a:pt x="589" y="20"/>
                    <a:pt x="30" y="34"/>
                  </a:cubicBezTo>
                  <a:cubicBezTo>
                    <a:pt x="30" y="44"/>
                    <a:pt x="36" y="50"/>
                    <a:pt x="32" y="60"/>
                  </a:cubicBezTo>
                  <a:cubicBezTo>
                    <a:pt x="1" y="939"/>
                    <a:pt x="710" y="1840"/>
                    <a:pt x="1601" y="1840"/>
                  </a:cubicBezTo>
                  <a:cubicBezTo>
                    <a:pt x="1727" y="1840"/>
                    <a:pt x="1855" y="1822"/>
                    <a:pt x="1986" y="1784"/>
                  </a:cubicBezTo>
                  <a:cubicBezTo>
                    <a:pt x="2829" y="1540"/>
                    <a:pt x="3076" y="766"/>
                    <a:pt x="3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696775" y="3167482"/>
              <a:ext cx="89200" cy="72525"/>
            </a:xfrm>
            <a:custGeom>
              <a:avLst/>
              <a:gdLst/>
              <a:ahLst/>
              <a:cxnLst/>
              <a:rect l="l" t="t" r="r" b="b"/>
              <a:pathLst>
                <a:path w="3568" h="2901" extrusionOk="0">
                  <a:moveTo>
                    <a:pt x="1992" y="0"/>
                  </a:moveTo>
                  <a:cubicBezTo>
                    <a:pt x="1603" y="0"/>
                    <a:pt x="1214" y="151"/>
                    <a:pt x="897" y="422"/>
                  </a:cubicBezTo>
                  <a:cubicBezTo>
                    <a:pt x="867" y="447"/>
                    <a:pt x="836" y="458"/>
                    <a:pt x="806" y="458"/>
                  </a:cubicBezTo>
                  <a:cubicBezTo>
                    <a:pt x="753" y="458"/>
                    <a:pt x="706" y="423"/>
                    <a:pt x="687" y="375"/>
                  </a:cubicBezTo>
                  <a:lnTo>
                    <a:pt x="687" y="375"/>
                  </a:lnTo>
                  <a:cubicBezTo>
                    <a:pt x="1" y="804"/>
                    <a:pt x="319" y="2038"/>
                    <a:pt x="871" y="2509"/>
                  </a:cubicBezTo>
                  <a:cubicBezTo>
                    <a:pt x="1173" y="2766"/>
                    <a:pt x="1544" y="2901"/>
                    <a:pt x="1910" y="2901"/>
                  </a:cubicBezTo>
                  <a:cubicBezTo>
                    <a:pt x="2304" y="2901"/>
                    <a:pt x="2692" y="2744"/>
                    <a:pt x="2979" y="2414"/>
                  </a:cubicBezTo>
                  <a:cubicBezTo>
                    <a:pt x="3504" y="1812"/>
                    <a:pt x="3568" y="821"/>
                    <a:pt x="2892" y="306"/>
                  </a:cubicBezTo>
                  <a:cubicBezTo>
                    <a:pt x="2616" y="97"/>
                    <a:pt x="2304" y="0"/>
                    <a:pt x="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1671100" y="3297057"/>
              <a:ext cx="67300" cy="57775"/>
            </a:xfrm>
            <a:custGeom>
              <a:avLst/>
              <a:gdLst/>
              <a:ahLst/>
              <a:cxnLst/>
              <a:rect l="l" t="t" r="r" b="b"/>
              <a:pathLst>
                <a:path w="2692" h="2311" extrusionOk="0">
                  <a:moveTo>
                    <a:pt x="747" y="0"/>
                  </a:moveTo>
                  <a:cubicBezTo>
                    <a:pt x="506" y="0"/>
                    <a:pt x="258" y="45"/>
                    <a:pt x="12" y="142"/>
                  </a:cubicBezTo>
                  <a:cubicBezTo>
                    <a:pt x="14" y="866"/>
                    <a:pt x="14" y="1588"/>
                    <a:pt x="0" y="2311"/>
                  </a:cubicBezTo>
                  <a:cubicBezTo>
                    <a:pt x="864" y="2191"/>
                    <a:pt x="1744" y="2126"/>
                    <a:pt x="2628" y="2092"/>
                  </a:cubicBezTo>
                  <a:cubicBezTo>
                    <a:pt x="2618" y="2071"/>
                    <a:pt x="2616" y="2048"/>
                    <a:pt x="2616" y="2022"/>
                  </a:cubicBezTo>
                  <a:cubicBezTo>
                    <a:pt x="2692" y="850"/>
                    <a:pt x="1791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1654700" y="3107932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20370" y="476"/>
                  </a:moveTo>
                  <a:lnTo>
                    <a:pt x="20370" y="476"/>
                  </a:lnTo>
                  <a:cubicBezTo>
                    <a:pt x="20086" y="1257"/>
                    <a:pt x="19689" y="1984"/>
                    <a:pt x="18717" y="2033"/>
                  </a:cubicBezTo>
                  <a:cubicBezTo>
                    <a:pt x="18690" y="2034"/>
                    <a:pt x="18664" y="2034"/>
                    <a:pt x="18638" y="2034"/>
                  </a:cubicBezTo>
                  <a:cubicBezTo>
                    <a:pt x="17758" y="2034"/>
                    <a:pt x="17058" y="1320"/>
                    <a:pt x="16872" y="500"/>
                  </a:cubicBezTo>
                  <a:cubicBezTo>
                    <a:pt x="16981" y="497"/>
                    <a:pt x="17092" y="497"/>
                    <a:pt x="17200" y="497"/>
                  </a:cubicBezTo>
                  <a:cubicBezTo>
                    <a:pt x="18257" y="490"/>
                    <a:pt x="19313" y="484"/>
                    <a:pt x="20370" y="476"/>
                  </a:cubicBezTo>
                  <a:close/>
                  <a:moveTo>
                    <a:pt x="10173" y="525"/>
                  </a:moveTo>
                  <a:lnTo>
                    <a:pt x="10173" y="525"/>
                  </a:lnTo>
                  <a:cubicBezTo>
                    <a:pt x="10056" y="1291"/>
                    <a:pt x="9809" y="2065"/>
                    <a:pt x="8966" y="2309"/>
                  </a:cubicBezTo>
                  <a:cubicBezTo>
                    <a:pt x="8835" y="2347"/>
                    <a:pt x="8707" y="2365"/>
                    <a:pt x="8581" y="2365"/>
                  </a:cubicBezTo>
                  <a:cubicBezTo>
                    <a:pt x="7690" y="2365"/>
                    <a:pt x="6981" y="1464"/>
                    <a:pt x="7012" y="585"/>
                  </a:cubicBezTo>
                  <a:cubicBezTo>
                    <a:pt x="7016" y="575"/>
                    <a:pt x="7010" y="569"/>
                    <a:pt x="7010" y="559"/>
                  </a:cubicBezTo>
                  <a:cubicBezTo>
                    <a:pt x="7569" y="545"/>
                    <a:pt x="8126" y="532"/>
                    <a:pt x="8678" y="532"/>
                  </a:cubicBezTo>
                  <a:cubicBezTo>
                    <a:pt x="9177" y="529"/>
                    <a:pt x="9675" y="527"/>
                    <a:pt x="10173" y="525"/>
                  </a:cubicBezTo>
                  <a:close/>
                  <a:moveTo>
                    <a:pt x="27098" y="426"/>
                  </a:moveTo>
                  <a:lnTo>
                    <a:pt x="27098" y="426"/>
                  </a:lnTo>
                  <a:cubicBezTo>
                    <a:pt x="27386" y="1513"/>
                    <a:pt x="26804" y="2787"/>
                    <a:pt x="25561" y="2787"/>
                  </a:cubicBezTo>
                  <a:cubicBezTo>
                    <a:pt x="25540" y="2787"/>
                    <a:pt x="25519" y="2786"/>
                    <a:pt x="25498" y="2786"/>
                  </a:cubicBezTo>
                  <a:cubicBezTo>
                    <a:pt x="24272" y="2743"/>
                    <a:pt x="23736" y="1241"/>
                    <a:pt x="24616" y="444"/>
                  </a:cubicBezTo>
                  <a:cubicBezTo>
                    <a:pt x="25442" y="440"/>
                    <a:pt x="26269" y="432"/>
                    <a:pt x="27098" y="426"/>
                  </a:cubicBezTo>
                  <a:close/>
                  <a:moveTo>
                    <a:pt x="30745" y="1729"/>
                  </a:moveTo>
                  <a:cubicBezTo>
                    <a:pt x="31234" y="1729"/>
                    <a:pt x="31728" y="1995"/>
                    <a:pt x="32071" y="2367"/>
                  </a:cubicBezTo>
                  <a:cubicBezTo>
                    <a:pt x="31619" y="2956"/>
                    <a:pt x="31184" y="3559"/>
                    <a:pt x="30792" y="4180"/>
                  </a:cubicBezTo>
                  <a:cubicBezTo>
                    <a:pt x="30751" y="4176"/>
                    <a:pt x="30707" y="4170"/>
                    <a:pt x="30665" y="4162"/>
                  </a:cubicBezTo>
                  <a:cubicBezTo>
                    <a:pt x="30681" y="4094"/>
                    <a:pt x="30645" y="4018"/>
                    <a:pt x="30550" y="4011"/>
                  </a:cubicBezTo>
                  <a:cubicBezTo>
                    <a:pt x="29506" y="3933"/>
                    <a:pt x="29132" y="2732"/>
                    <a:pt x="29906" y="2049"/>
                  </a:cubicBezTo>
                  <a:cubicBezTo>
                    <a:pt x="30162" y="1824"/>
                    <a:pt x="30452" y="1729"/>
                    <a:pt x="30745" y="1729"/>
                  </a:cubicBezTo>
                  <a:close/>
                  <a:moveTo>
                    <a:pt x="16819" y="7376"/>
                  </a:moveTo>
                  <a:cubicBezTo>
                    <a:pt x="17954" y="7376"/>
                    <a:pt x="18855" y="8347"/>
                    <a:pt x="18959" y="9437"/>
                  </a:cubicBezTo>
                  <a:cubicBezTo>
                    <a:pt x="18961" y="9470"/>
                    <a:pt x="18973" y="9497"/>
                    <a:pt x="18987" y="9520"/>
                  </a:cubicBezTo>
                  <a:cubicBezTo>
                    <a:pt x="18469" y="9519"/>
                    <a:pt x="17952" y="9517"/>
                    <a:pt x="17434" y="9517"/>
                  </a:cubicBezTo>
                  <a:cubicBezTo>
                    <a:pt x="17219" y="9517"/>
                    <a:pt x="17004" y="9517"/>
                    <a:pt x="16789" y="9518"/>
                  </a:cubicBezTo>
                  <a:cubicBezTo>
                    <a:pt x="16076" y="9520"/>
                    <a:pt x="15360" y="9528"/>
                    <a:pt x="14646" y="9532"/>
                  </a:cubicBezTo>
                  <a:cubicBezTo>
                    <a:pt x="14752" y="8437"/>
                    <a:pt x="15597" y="7415"/>
                    <a:pt x="16756" y="7377"/>
                  </a:cubicBezTo>
                  <a:cubicBezTo>
                    <a:pt x="16777" y="7377"/>
                    <a:pt x="16798" y="7376"/>
                    <a:pt x="16819" y="7376"/>
                  </a:cubicBezTo>
                  <a:close/>
                  <a:moveTo>
                    <a:pt x="26278" y="6703"/>
                  </a:moveTo>
                  <a:cubicBezTo>
                    <a:pt x="26949" y="6703"/>
                    <a:pt x="27574" y="7175"/>
                    <a:pt x="27745" y="7842"/>
                  </a:cubicBezTo>
                  <a:cubicBezTo>
                    <a:pt x="27938" y="8585"/>
                    <a:pt x="27492" y="9248"/>
                    <a:pt x="26862" y="9582"/>
                  </a:cubicBezTo>
                  <a:cubicBezTo>
                    <a:pt x="26599" y="9578"/>
                    <a:pt x="26339" y="9574"/>
                    <a:pt x="26075" y="9571"/>
                  </a:cubicBezTo>
                  <a:cubicBezTo>
                    <a:pt x="26066" y="9536"/>
                    <a:pt x="26045" y="9506"/>
                    <a:pt x="26009" y="9500"/>
                  </a:cubicBezTo>
                  <a:cubicBezTo>
                    <a:pt x="24399" y="9198"/>
                    <a:pt x="24470" y="6906"/>
                    <a:pt x="26112" y="6713"/>
                  </a:cubicBezTo>
                  <a:cubicBezTo>
                    <a:pt x="26168" y="6706"/>
                    <a:pt x="26223" y="6703"/>
                    <a:pt x="26278" y="6703"/>
                  </a:cubicBezTo>
                  <a:close/>
                  <a:moveTo>
                    <a:pt x="33660" y="377"/>
                  </a:moveTo>
                  <a:cubicBezTo>
                    <a:pt x="33212" y="931"/>
                    <a:pt x="32751" y="1492"/>
                    <a:pt x="32300" y="2067"/>
                  </a:cubicBezTo>
                  <a:cubicBezTo>
                    <a:pt x="31884" y="1633"/>
                    <a:pt x="31300" y="1369"/>
                    <a:pt x="30733" y="1369"/>
                  </a:cubicBezTo>
                  <a:cubicBezTo>
                    <a:pt x="30228" y="1369"/>
                    <a:pt x="29736" y="1579"/>
                    <a:pt x="29389" y="2065"/>
                  </a:cubicBezTo>
                  <a:cubicBezTo>
                    <a:pt x="28777" y="2923"/>
                    <a:pt x="29304" y="4273"/>
                    <a:pt x="30387" y="4273"/>
                  </a:cubicBezTo>
                  <a:cubicBezTo>
                    <a:pt x="30440" y="4273"/>
                    <a:pt x="30494" y="4270"/>
                    <a:pt x="30550" y="4263"/>
                  </a:cubicBezTo>
                  <a:cubicBezTo>
                    <a:pt x="30552" y="4263"/>
                    <a:pt x="30552" y="4261"/>
                    <a:pt x="30555" y="4261"/>
                  </a:cubicBezTo>
                  <a:cubicBezTo>
                    <a:pt x="30603" y="4279"/>
                    <a:pt x="30651" y="4302"/>
                    <a:pt x="30701" y="4323"/>
                  </a:cubicBezTo>
                  <a:cubicBezTo>
                    <a:pt x="30552" y="4563"/>
                    <a:pt x="30412" y="4803"/>
                    <a:pt x="30280" y="5048"/>
                  </a:cubicBezTo>
                  <a:cubicBezTo>
                    <a:pt x="30150" y="5085"/>
                    <a:pt x="30054" y="5214"/>
                    <a:pt x="30150" y="5362"/>
                  </a:cubicBezTo>
                  <a:cubicBezTo>
                    <a:pt x="30592" y="6027"/>
                    <a:pt x="31037" y="6703"/>
                    <a:pt x="31500" y="7373"/>
                  </a:cubicBezTo>
                  <a:cubicBezTo>
                    <a:pt x="30758" y="7854"/>
                    <a:pt x="30534" y="8918"/>
                    <a:pt x="30970" y="9671"/>
                  </a:cubicBezTo>
                  <a:cubicBezTo>
                    <a:pt x="29816" y="9640"/>
                    <a:pt x="28661" y="9615"/>
                    <a:pt x="27507" y="9594"/>
                  </a:cubicBezTo>
                  <a:cubicBezTo>
                    <a:pt x="28652" y="8597"/>
                    <a:pt x="28036" y="6335"/>
                    <a:pt x="26333" y="6335"/>
                  </a:cubicBezTo>
                  <a:cubicBezTo>
                    <a:pt x="26246" y="6335"/>
                    <a:pt x="26157" y="6340"/>
                    <a:pt x="26064" y="6353"/>
                  </a:cubicBezTo>
                  <a:cubicBezTo>
                    <a:pt x="25166" y="6472"/>
                    <a:pt x="24369" y="7301"/>
                    <a:pt x="24446" y="8234"/>
                  </a:cubicBezTo>
                  <a:cubicBezTo>
                    <a:pt x="24490" y="8777"/>
                    <a:pt x="24812" y="9315"/>
                    <a:pt x="25281" y="9562"/>
                  </a:cubicBezTo>
                  <a:cubicBezTo>
                    <a:pt x="23287" y="9536"/>
                    <a:pt x="21291" y="9522"/>
                    <a:pt x="19299" y="9520"/>
                  </a:cubicBezTo>
                  <a:cubicBezTo>
                    <a:pt x="19308" y="9498"/>
                    <a:pt x="19315" y="9470"/>
                    <a:pt x="19310" y="9437"/>
                  </a:cubicBezTo>
                  <a:cubicBezTo>
                    <a:pt x="19183" y="8160"/>
                    <a:pt x="18153" y="7040"/>
                    <a:pt x="16818" y="7040"/>
                  </a:cubicBezTo>
                  <a:cubicBezTo>
                    <a:pt x="16798" y="7040"/>
                    <a:pt x="16777" y="7040"/>
                    <a:pt x="16756" y="7041"/>
                  </a:cubicBezTo>
                  <a:cubicBezTo>
                    <a:pt x="15429" y="7075"/>
                    <a:pt x="14427" y="8257"/>
                    <a:pt x="14410" y="9532"/>
                  </a:cubicBezTo>
                  <a:cubicBezTo>
                    <a:pt x="12464" y="9546"/>
                    <a:pt x="10517" y="9566"/>
                    <a:pt x="8574" y="9599"/>
                  </a:cubicBezTo>
                  <a:cubicBezTo>
                    <a:pt x="7940" y="9610"/>
                    <a:pt x="7299" y="9611"/>
                    <a:pt x="6655" y="9611"/>
                  </a:cubicBezTo>
                  <a:cubicBezTo>
                    <a:pt x="6565" y="9611"/>
                    <a:pt x="6475" y="9611"/>
                    <a:pt x="6385" y="9611"/>
                  </a:cubicBezTo>
                  <a:cubicBezTo>
                    <a:pt x="5456" y="9611"/>
                    <a:pt x="4522" y="9612"/>
                    <a:pt x="3594" y="9643"/>
                  </a:cubicBezTo>
                  <a:cubicBezTo>
                    <a:pt x="3600" y="9624"/>
                    <a:pt x="3605" y="9608"/>
                    <a:pt x="3608" y="9587"/>
                  </a:cubicBezTo>
                  <a:cubicBezTo>
                    <a:pt x="3677" y="8268"/>
                    <a:pt x="2654" y="7291"/>
                    <a:pt x="1488" y="7291"/>
                  </a:cubicBezTo>
                  <a:cubicBezTo>
                    <a:pt x="1218" y="7291"/>
                    <a:pt x="940" y="7343"/>
                    <a:pt x="666" y="7456"/>
                  </a:cubicBezTo>
                  <a:cubicBezTo>
                    <a:pt x="650" y="5178"/>
                    <a:pt x="585" y="2896"/>
                    <a:pt x="642" y="615"/>
                  </a:cubicBezTo>
                  <a:cubicBezTo>
                    <a:pt x="645" y="591"/>
                    <a:pt x="638" y="575"/>
                    <a:pt x="634" y="555"/>
                  </a:cubicBezTo>
                  <a:lnTo>
                    <a:pt x="634" y="555"/>
                  </a:lnTo>
                  <a:cubicBezTo>
                    <a:pt x="1471" y="625"/>
                    <a:pt x="2319" y="649"/>
                    <a:pt x="3173" y="649"/>
                  </a:cubicBezTo>
                  <a:cubicBezTo>
                    <a:pt x="4371" y="649"/>
                    <a:pt x="5579" y="601"/>
                    <a:pt x="6775" y="566"/>
                  </a:cubicBezTo>
                  <a:lnTo>
                    <a:pt x="6775" y="566"/>
                  </a:lnTo>
                  <a:cubicBezTo>
                    <a:pt x="6773" y="573"/>
                    <a:pt x="6771" y="578"/>
                    <a:pt x="6768" y="585"/>
                  </a:cubicBezTo>
                  <a:cubicBezTo>
                    <a:pt x="6646" y="1649"/>
                    <a:pt x="7514" y="2713"/>
                    <a:pt x="8595" y="2713"/>
                  </a:cubicBezTo>
                  <a:cubicBezTo>
                    <a:pt x="8684" y="2713"/>
                    <a:pt x="8775" y="2706"/>
                    <a:pt x="8867" y="2691"/>
                  </a:cubicBezTo>
                  <a:cubicBezTo>
                    <a:pt x="9781" y="2538"/>
                    <a:pt x="10732" y="1466"/>
                    <a:pt x="10377" y="524"/>
                  </a:cubicBezTo>
                  <a:cubicBezTo>
                    <a:pt x="12453" y="518"/>
                    <a:pt x="14529" y="510"/>
                    <a:pt x="16605" y="500"/>
                  </a:cubicBezTo>
                  <a:cubicBezTo>
                    <a:pt x="16745" y="1523"/>
                    <a:pt x="17598" y="2376"/>
                    <a:pt x="18652" y="2376"/>
                  </a:cubicBezTo>
                  <a:cubicBezTo>
                    <a:pt x="18708" y="2376"/>
                    <a:pt x="18764" y="2374"/>
                    <a:pt x="18821" y="2369"/>
                  </a:cubicBezTo>
                  <a:cubicBezTo>
                    <a:pt x="19721" y="2291"/>
                    <a:pt x="20735" y="1430"/>
                    <a:pt x="20705" y="474"/>
                  </a:cubicBezTo>
                  <a:cubicBezTo>
                    <a:pt x="21894" y="466"/>
                    <a:pt x="23083" y="456"/>
                    <a:pt x="24275" y="448"/>
                  </a:cubicBezTo>
                  <a:lnTo>
                    <a:pt x="24275" y="448"/>
                  </a:lnTo>
                  <a:cubicBezTo>
                    <a:pt x="23446" y="1275"/>
                    <a:pt x="23951" y="2828"/>
                    <a:pt x="25154" y="3090"/>
                  </a:cubicBezTo>
                  <a:cubicBezTo>
                    <a:pt x="25307" y="3123"/>
                    <a:pt x="25455" y="3139"/>
                    <a:pt x="25597" y="3139"/>
                  </a:cubicBezTo>
                  <a:cubicBezTo>
                    <a:pt x="26951" y="3139"/>
                    <a:pt x="27763" y="1710"/>
                    <a:pt x="27452" y="423"/>
                  </a:cubicBezTo>
                  <a:cubicBezTo>
                    <a:pt x="29520" y="409"/>
                    <a:pt x="31591" y="395"/>
                    <a:pt x="33660" y="377"/>
                  </a:cubicBezTo>
                  <a:close/>
                  <a:moveTo>
                    <a:pt x="31642" y="7581"/>
                  </a:moveTo>
                  <a:cubicBezTo>
                    <a:pt x="32162" y="8322"/>
                    <a:pt x="32699" y="9049"/>
                    <a:pt x="33272" y="9733"/>
                  </a:cubicBezTo>
                  <a:cubicBezTo>
                    <a:pt x="32653" y="9715"/>
                    <a:pt x="32037" y="9698"/>
                    <a:pt x="31418" y="9681"/>
                  </a:cubicBezTo>
                  <a:cubicBezTo>
                    <a:pt x="30910" y="9054"/>
                    <a:pt x="31011" y="8082"/>
                    <a:pt x="31642" y="7581"/>
                  </a:cubicBezTo>
                  <a:close/>
                  <a:moveTo>
                    <a:pt x="1403" y="7565"/>
                  </a:moveTo>
                  <a:cubicBezTo>
                    <a:pt x="2447" y="7565"/>
                    <a:pt x="3348" y="8415"/>
                    <a:pt x="3272" y="9587"/>
                  </a:cubicBezTo>
                  <a:cubicBezTo>
                    <a:pt x="3272" y="9613"/>
                    <a:pt x="3274" y="9636"/>
                    <a:pt x="3284" y="9657"/>
                  </a:cubicBezTo>
                  <a:cubicBezTo>
                    <a:pt x="2400" y="9691"/>
                    <a:pt x="1520" y="9756"/>
                    <a:pt x="656" y="9876"/>
                  </a:cubicBezTo>
                  <a:cubicBezTo>
                    <a:pt x="670" y="9153"/>
                    <a:pt x="670" y="8431"/>
                    <a:pt x="668" y="7707"/>
                  </a:cubicBezTo>
                  <a:cubicBezTo>
                    <a:pt x="914" y="7610"/>
                    <a:pt x="1162" y="7565"/>
                    <a:pt x="1403" y="756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31753" y="21"/>
                    <a:pt x="29490" y="44"/>
                    <a:pt x="27230" y="67"/>
                  </a:cubicBezTo>
                  <a:lnTo>
                    <a:pt x="27220" y="67"/>
                  </a:lnTo>
                  <a:cubicBezTo>
                    <a:pt x="23880" y="102"/>
                    <a:pt x="20541" y="136"/>
                    <a:pt x="17200" y="169"/>
                  </a:cubicBezTo>
                  <a:cubicBezTo>
                    <a:pt x="14436" y="196"/>
                    <a:pt x="11672" y="227"/>
                    <a:pt x="8909" y="257"/>
                  </a:cubicBezTo>
                  <a:cubicBezTo>
                    <a:pt x="8721" y="259"/>
                    <a:pt x="8533" y="260"/>
                    <a:pt x="8344" y="260"/>
                  </a:cubicBezTo>
                  <a:cubicBezTo>
                    <a:pt x="6826" y="260"/>
                    <a:pt x="5276" y="198"/>
                    <a:pt x="3738" y="198"/>
                  </a:cubicBezTo>
                  <a:cubicBezTo>
                    <a:pt x="2609" y="198"/>
                    <a:pt x="1487" y="232"/>
                    <a:pt x="387" y="347"/>
                  </a:cubicBezTo>
                  <a:cubicBezTo>
                    <a:pt x="334" y="351"/>
                    <a:pt x="304" y="386"/>
                    <a:pt x="296" y="423"/>
                  </a:cubicBezTo>
                  <a:cubicBezTo>
                    <a:pt x="232" y="458"/>
                    <a:pt x="181" y="520"/>
                    <a:pt x="179" y="615"/>
                  </a:cubicBezTo>
                  <a:cubicBezTo>
                    <a:pt x="97" y="3689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3" y="10187"/>
                    <a:pt x="2066" y="10210"/>
                    <a:pt x="2812" y="10210"/>
                  </a:cubicBezTo>
                  <a:cubicBezTo>
                    <a:pt x="4808" y="10210"/>
                    <a:pt x="6828" y="10048"/>
                    <a:pt x="8802" y="10015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3" y="9940"/>
                    <a:pt x="17468" y="9939"/>
                    <a:pt x="17692" y="9939"/>
                  </a:cubicBezTo>
                  <a:cubicBezTo>
                    <a:pt x="22945" y="9939"/>
                    <a:pt x="28196" y="10034"/>
                    <a:pt x="33448" y="10153"/>
                  </a:cubicBezTo>
                  <a:cubicBezTo>
                    <a:pt x="33451" y="10153"/>
                    <a:pt x="33455" y="10153"/>
                    <a:pt x="33458" y="10153"/>
                  </a:cubicBezTo>
                  <a:cubicBezTo>
                    <a:pt x="33587" y="10153"/>
                    <a:pt x="33649" y="10051"/>
                    <a:pt x="33649" y="9947"/>
                  </a:cubicBezTo>
                  <a:cubicBezTo>
                    <a:pt x="33703" y="9902"/>
                    <a:pt x="33731" y="9822"/>
                    <a:pt x="33690" y="9749"/>
                  </a:cubicBezTo>
                  <a:cubicBezTo>
                    <a:pt x="32796" y="8156"/>
                    <a:pt x="31656" y="6634"/>
                    <a:pt x="30566" y="5168"/>
                  </a:cubicBezTo>
                  <a:cubicBezTo>
                    <a:pt x="31804" y="3691"/>
                    <a:pt x="32858" y="2042"/>
                    <a:pt x="34071" y="541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7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669300" y="3117332"/>
              <a:ext cx="826900" cy="232375"/>
            </a:xfrm>
            <a:custGeom>
              <a:avLst/>
              <a:gdLst/>
              <a:ahLst/>
              <a:cxnLst/>
              <a:rect l="l" t="t" r="r" b="b"/>
              <a:pathLst>
                <a:path w="33076" h="9295" extrusionOk="0">
                  <a:moveTo>
                    <a:pt x="3056" y="1686"/>
                  </a:moveTo>
                  <a:cubicBezTo>
                    <a:pt x="3570" y="1686"/>
                    <a:pt x="4094" y="1891"/>
                    <a:pt x="4432" y="2263"/>
                  </a:cubicBezTo>
                  <a:cubicBezTo>
                    <a:pt x="5136" y="3040"/>
                    <a:pt x="4857" y="4311"/>
                    <a:pt x="4062" y="4915"/>
                  </a:cubicBezTo>
                  <a:cubicBezTo>
                    <a:pt x="3753" y="5149"/>
                    <a:pt x="3399" y="5254"/>
                    <a:pt x="3045" y="5254"/>
                  </a:cubicBezTo>
                  <a:cubicBezTo>
                    <a:pt x="2342" y="5254"/>
                    <a:pt x="1638" y="4841"/>
                    <a:pt x="1280" y="4201"/>
                  </a:cubicBezTo>
                  <a:cubicBezTo>
                    <a:pt x="851" y="3438"/>
                    <a:pt x="1086" y="2201"/>
                    <a:pt x="2016" y="2035"/>
                  </a:cubicBezTo>
                  <a:cubicBezTo>
                    <a:pt x="2305" y="1797"/>
                    <a:pt x="2678" y="1686"/>
                    <a:pt x="3056" y="1686"/>
                  </a:cubicBezTo>
                  <a:close/>
                  <a:moveTo>
                    <a:pt x="13253" y="2014"/>
                  </a:moveTo>
                  <a:cubicBezTo>
                    <a:pt x="14089" y="2014"/>
                    <a:pt x="14909" y="2361"/>
                    <a:pt x="15200" y="3227"/>
                  </a:cubicBezTo>
                  <a:cubicBezTo>
                    <a:pt x="15568" y="4323"/>
                    <a:pt x="14579" y="5358"/>
                    <a:pt x="13550" y="5526"/>
                  </a:cubicBezTo>
                  <a:cubicBezTo>
                    <a:pt x="13440" y="5544"/>
                    <a:pt x="13331" y="5553"/>
                    <a:pt x="13223" y="5553"/>
                  </a:cubicBezTo>
                  <a:cubicBezTo>
                    <a:pt x="12307" y="5553"/>
                    <a:pt x="11515" y="4917"/>
                    <a:pt x="11407" y="3954"/>
                  </a:cubicBezTo>
                  <a:cubicBezTo>
                    <a:pt x="11347" y="3418"/>
                    <a:pt x="11578" y="2795"/>
                    <a:pt x="11989" y="2478"/>
                  </a:cubicBezTo>
                  <a:cubicBezTo>
                    <a:pt x="11945" y="2402"/>
                    <a:pt x="11963" y="2287"/>
                    <a:pt x="12072" y="2243"/>
                  </a:cubicBezTo>
                  <a:cubicBezTo>
                    <a:pt x="12430" y="2097"/>
                    <a:pt x="12843" y="2014"/>
                    <a:pt x="13253" y="2014"/>
                  </a:cubicBezTo>
                  <a:close/>
                  <a:moveTo>
                    <a:pt x="20950" y="3089"/>
                  </a:moveTo>
                  <a:cubicBezTo>
                    <a:pt x="21705" y="3089"/>
                    <a:pt x="22417" y="3659"/>
                    <a:pt x="22568" y="4428"/>
                  </a:cubicBezTo>
                  <a:cubicBezTo>
                    <a:pt x="22739" y="5291"/>
                    <a:pt x="22057" y="6021"/>
                    <a:pt x="21248" y="6186"/>
                  </a:cubicBezTo>
                  <a:cubicBezTo>
                    <a:pt x="21135" y="6209"/>
                    <a:pt x="21022" y="6220"/>
                    <a:pt x="20911" y="6220"/>
                  </a:cubicBezTo>
                  <a:cubicBezTo>
                    <a:pt x="20202" y="6220"/>
                    <a:pt x="19569" y="5761"/>
                    <a:pt x="19435" y="5018"/>
                  </a:cubicBezTo>
                  <a:cubicBezTo>
                    <a:pt x="19299" y="4265"/>
                    <a:pt x="19682" y="3335"/>
                    <a:pt x="20467" y="3120"/>
                  </a:cubicBezTo>
                  <a:cubicBezTo>
                    <a:pt x="20480" y="3116"/>
                    <a:pt x="20493" y="3114"/>
                    <a:pt x="20506" y="3114"/>
                  </a:cubicBezTo>
                  <a:cubicBezTo>
                    <a:pt x="20533" y="3114"/>
                    <a:pt x="20558" y="3122"/>
                    <a:pt x="20578" y="3136"/>
                  </a:cubicBezTo>
                  <a:cubicBezTo>
                    <a:pt x="20701" y="3104"/>
                    <a:pt x="20826" y="3089"/>
                    <a:pt x="20950" y="3089"/>
                  </a:cubicBezTo>
                  <a:close/>
                  <a:moveTo>
                    <a:pt x="7910" y="4951"/>
                  </a:moveTo>
                  <a:cubicBezTo>
                    <a:pt x="7969" y="4951"/>
                    <a:pt x="8028" y="4955"/>
                    <a:pt x="8089" y="4963"/>
                  </a:cubicBezTo>
                  <a:cubicBezTo>
                    <a:pt x="8128" y="4967"/>
                    <a:pt x="8156" y="4989"/>
                    <a:pt x="8174" y="5013"/>
                  </a:cubicBezTo>
                  <a:cubicBezTo>
                    <a:pt x="8286" y="4992"/>
                    <a:pt x="8400" y="4981"/>
                    <a:pt x="8514" y="4981"/>
                  </a:cubicBezTo>
                  <a:cubicBezTo>
                    <a:pt x="9153" y="4981"/>
                    <a:pt x="9784" y="5313"/>
                    <a:pt x="10019" y="5955"/>
                  </a:cubicBezTo>
                  <a:cubicBezTo>
                    <a:pt x="10370" y="6916"/>
                    <a:pt x="9724" y="7832"/>
                    <a:pt x="8760" y="7983"/>
                  </a:cubicBezTo>
                  <a:cubicBezTo>
                    <a:pt x="8622" y="8004"/>
                    <a:pt x="8480" y="8016"/>
                    <a:pt x="8339" y="8016"/>
                  </a:cubicBezTo>
                  <a:cubicBezTo>
                    <a:pt x="7479" y="8016"/>
                    <a:pt x="6626" y="7606"/>
                    <a:pt x="6478" y="6660"/>
                  </a:cubicBezTo>
                  <a:cubicBezTo>
                    <a:pt x="6339" y="5780"/>
                    <a:pt x="7036" y="4951"/>
                    <a:pt x="7910" y="4951"/>
                  </a:cubicBezTo>
                  <a:close/>
                  <a:moveTo>
                    <a:pt x="33076" y="1"/>
                  </a:moveTo>
                  <a:cubicBezTo>
                    <a:pt x="31007" y="19"/>
                    <a:pt x="28936" y="34"/>
                    <a:pt x="26868" y="48"/>
                  </a:cubicBezTo>
                  <a:cubicBezTo>
                    <a:pt x="27179" y="1335"/>
                    <a:pt x="26367" y="2763"/>
                    <a:pt x="25013" y="2763"/>
                  </a:cubicBezTo>
                  <a:cubicBezTo>
                    <a:pt x="24871" y="2763"/>
                    <a:pt x="24723" y="2747"/>
                    <a:pt x="24570" y="2714"/>
                  </a:cubicBezTo>
                  <a:cubicBezTo>
                    <a:pt x="23367" y="2453"/>
                    <a:pt x="22862" y="899"/>
                    <a:pt x="23691" y="72"/>
                  </a:cubicBezTo>
                  <a:lnTo>
                    <a:pt x="23691" y="72"/>
                  </a:lnTo>
                  <a:cubicBezTo>
                    <a:pt x="22499" y="80"/>
                    <a:pt x="21310" y="92"/>
                    <a:pt x="20121" y="98"/>
                  </a:cubicBezTo>
                  <a:cubicBezTo>
                    <a:pt x="20151" y="1054"/>
                    <a:pt x="19137" y="1915"/>
                    <a:pt x="18236" y="1994"/>
                  </a:cubicBezTo>
                  <a:cubicBezTo>
                    <a:pt x="18180" y="1999"/>
                    <a:pt x="18124" y="2001"/>
                    <a:pt x="18069" y="2001"/>
                  </a:cubicBezTo>
                  <a:cubicBezTo>
                    <a:pt x="17013" y="2001"/>
                    <a:pt x="16161" y="1148"/>
                    <a:pt x="16021" y="124"/>
                  </a:cubicBezTo>
                  <a:cubicBezTo>
                    <a:pt x="13945" y="135"/>
                    <a:pt x="11869" y="142"/>
                    <a:pt x="9793" y="149"/>
                  </a:cubicBezTo>
                  <a:cubicBezTo>
                    <a:pt x="10148" y="1091"/>
                    <a:pt x="9197" y="2162"/>
                    <a:pt x="8283" y="2315"/>
                  </a:cubicBezTo>
                  <a:cubicBezTo>
                    <a:pt x="8191" y="2330"/>
                    <a:pt x="8100" y="2337"/>
                    <a:pt x="8011" y="2337"/>
                  </a:cubicBezTo>
                  <a:cubicBezTo>
                    <a:pt x="6930" y="2337"/>
                    <a:pt x="6062" y="1273"/>
                    <a:pt x="6184" y="209"/>
                  </a:cubicBezTo>
                  <a:cubicBezTo>
                    <a:pt x="6187" y="202"/>
                    <a:pt x="6189" y="197"/>
                    <a:pt x="6191" y="191"/>
                  </a:cubicBezTo>
                  <a:lnTo>
                    <a:pt x="6191" y="191"/>
                  </a:lnTo>
                  <a:cubicBezTo>
                    <a:pt x="4995" y="226"/>
                    <a:pt x="3788" y="273"/>
                    <a:pt x="2589" y="273"/>
                  </a:cubicBezTo>
                  <a:cubicBezTo>
                    <a:pt x="1736" y="273"/>
                    <a:pt x="887" y="249"/>
                    <a:pt x="50" y="179"/>
                  </a:cubicBezTo>
                  <a:lnTo>
                    <a:pt x="50" y="179"/>
                  </a:lnTo>
                  <a:cubicBezTo>
                    <a:pt x="54" y="199"/>
                    <a:pt x="61" y="216"/>
                    <a:pt x="58" y="239"/>
                  </a:cubicBezTo>
                  <a:cubicBezTo>
                    <a:pt x="1" y="2521"/>
                    <a:pt x="66" y="4802"/>
                    <a:pt x="82" y="7080"/>
                  </a:cubicBezTo>
                  <a:cubicBezTo>
                    <a:pt x="356" y="6967"/>
                    <a:pt x="634" y="6915"/>
                    <a:pt x="904" y="6915"/>
                  </a:cubicBezTo>
                  <a:cubicBezTo>
                    <a:pt x="2070" y="6915"/>
                    <a:pt x="3093" y="7892"/>
                    <a:pt x="3024" y="9211"/>
                  </a:cubicBezTo>
                  <a:cubicBezTo>
                    <a:pt x="3021" y="9233"/>
                    <a:pt x="3016" y="9249"/>
                    <a:pt x="3010" y="9267"/>
                  </a:cubicBezTo>
                  <a:cubicBezTo>
                    <a:pt x="3938" y="9236"/>
                    <a:pt x="4872" y="9235"/>
                    <a:pt x="5801" y="9235"/>
                  </a:cubicBezTo>
                  <a:cubicBezTo>
                    <a:pt x="5891" y="9235"/>
                    <a:pt x="5981" y="9235"/>
                    <a:pt x="6071" y="9235"/>
                  </a:cubicBezTo>
                  <a:cubicBezTo>
                    <a:pt x="6715" y="9235"/>
                    <a:pt x="7356" y="9234"/>
                    <a:pt x="7990" y="9223"/>
                  </a:cubicBezTo>
                  <a:cubicBezTo>
                    <a:pt x="9933" y="9191"/>
                    <a:pt x="11880" y="9170"/>
                    <a:pt x="13826" y="9156"/>
                  </a:cubicBezTo>
                  <a:cubicBezTo>
                    <a:pt x="13843" y="7881"/>
                    <a:pt x="14845" y="6699"/>
                    <a:pt x="16172" y="6665"/>
                  </a:cubicBezTo>
                  <a:cubicBezTo>
                    <a:pt x="16192" y="6664"/>
                    <a:pt x="16212" y="6664"/>
                    <a:pt x="16232" y="6664"/>
                  </a:cubicBezTo>
                  <a:cubicBezTo>
                    <a:pt x="17569" y="6664"/>
                    <a:pt x="18599" y="7783"/>
                    <a:pt x="18726" y="9062"/>
                  </a:cubicBezTo>
                  <a:cubicBezTo>
                    <a:pt x="18731" y="9094"/>
                    <a:pt x="18724" y="9122"/>
                    <a:pt x="18715" y="9144"/>
                  </a:cubicBezTo>
                  <a:cubicBezTo>
                    <a:pt x="20707" y="9146"/>
                    <a:pt x="22703" y="9160"/>
                    <a:pt x="24697" y="9186"/>
                  </a:cubicBezTo>
                  <a:cubicBezTo>
                    <a:pt x="24228" y="8939"/>
                    <a:pt x="23906" y="8401"/>
                    <a:pt x="23862" y="7858"/>
                  </a:cubicBezTo>
                  <a:cubicBezTo>
                    <a:pt x="23785" y="6925"/>
                    <a:pt x="24582" y="6096"/>
                    <a:pt x="25480" y="5977"/>
                  </a:cubicBezTo>
                  <a:cubicBezTo>
                    <a:pt x="25573" y="5964"/>
                    <a:pt x="25662" y="5959"/>
                    <a:pt x="25749" y="5959"/>
                  </a:cubicBezTo>
                  <a:cubicBezTo>
                    <a:pt x="27452" y="5959"/>
                    <a:pt x="28068" y="8221"/>
                    <a:pt x="26923" y="9218"/>
                  </a:cubicBezTo>
                  <a:cubicBezTo>
                    <a:pt x="28077" y="9239"/>
                    <a:pt x="29232" y="9265"/>
                    <a:pt x="30386" y="9295"/>
                  </a:cubicBezTo>
                  <a:cubicBezTo>
                    <a:pt x="29950" y="8542"/>
                    <a:pt x="30174" y="7478"/>
                    <a:pt x="30916" y="6997"/>
                  </a:cubicBezTo>
                  <a:cubicBezTo>
                    <a:pt x="30453" y="6328"/>
                    <a:pt x="30008" y="5651"/>
                    <a:pt x="29566" y="4986"/>
                  </a:cubicBezTo>
                  <a:cubicBezTo>
                    <a:pt x="29470" y="4838"/>
                    <a:pt x="29566" y="4709"/>
                    <a:pt x="29696" y="4672"/>
                  </a:cubicBezTo>
                  <a:cubicBezTo>
                    <a:pt x="29828" y="4428"/>
                    <a:pt x="29968" y="4187"/>
                    <a:pt x="30117" y="3947"/>
                  </a:cubicBezTo>
                  <a:cubicBezTo>
                    <a:pt x="30067" y="3927"/>
                    <a:pt x="30019" y="3903"/>
                    <a:pt x="29971" y="3885"/>
                  </a:cubicBezTo>
                  <a:cubicBezTo>
                    <a:pt x="29968" y="3885"/>
                    <a:pt x="29968" y="3887"/>
                    <a:pt x="29966" y="3887"/>
                  </a:cubicBezTo>
                  <a:cubicBezTo>
                    <a:pt x="29910" y="3894"/>
                    <a:pt x="29856" y="3897"/>
                    <a:pt x="29803" y="3897"/>
                  </a:cubicBezTo>
                  <a:cubicBezTo>
                    <a:pt x="28720" y="3897"/>
                    <a:pt x="28193" y="2547"/>
                    <a:pt x="28805" y="1689"/>
                  </a:cubicBezTo>
                  <a:cubicBezTo>
                    <a:pt x="29152" y="1203"/>
                    <a:pt x="29644" y="993"/>
                    <a:pt x="30149" y="993"/>
                  </a:cubicBezTo>
                  <a:cubicBezTo>
                    <a:pt x="30716" y="993"/>
                    <a:pt x="31300" y="1257"/>
                    <a:pt x="31716" y="1691"/>
                  </a:cubicBezTo>
                  <a:cubicBezTo>
                    <a:pt x="32167" y="1116"/>
                    <a:pt x="32628" y="555"/>
                    <a:pt x="33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2151775" y="3194532"/>
              <a:ext cx="86000" cy="78325"/>
            </a:xfrm>
            <a:custGeom>
              <a:avLst/>
              <a:gdLst/>
              <a:ahLst/>
              <a:cxnLst/>
              <a:rect l="l" t="t" r="r" b="b"/>
              <a:pathLst>
                <a:path w="3440" h="3133" extrusionOk="0">
                  <a:moveTo>
                    <a:pt x="1496" y="246"/>
                  </a:moveTo>
                  <a:cubicBezTo>
                    <a:pt x="2209" y="246"/>
                    <a:pt x="2931" y="832"/>
                    <a:pt x="2939" y="1577"/>
                  </a:cubicBezTo>
                  <a:cubicBezTo>
                    <a:pt x="2946" y="2233"/>
                    <a:pt x="2341" y="2692"/>
                    <a:pt x="1734" y="2759"/>
                  </a:cubicBezTo>
                  <a:cubicBezTo>
                    <a:pt x="1686" y="2765"/>
                    <a:pt x="1638" y="2767"/>
                    <a:pt x="1591" y="2767"/>
                  </a:cubicBezTo>
                  <a:cubicBezTo>
                    <a:pt x="1035" y="2767"/>
                    <a:pt x="566" y="2413"/>
                    <a:pt x="468" y="1838"/>
                  </a:cubicBezTo>
                  <a:cubicBezTo>
                    <a:pt x="358" y="1175"/>
                    <a:pt x="704" y="598"/>
                    <a:pt x="1281" y="300"/>
                  </a:cubicBezTo>
                  <a:cubicBezTo>
                    <a:pt x="1304" y="288"/>
                    <a:pt x="1318" y="272"/>
                    <a:pt x="1330" y="256"/>
                  </a:cubicBezTo>
                  <a:cubicBezTo>
                    <a:pt x="1385" y="249"/>
                    <a:pt x="1441" y="246"/>
                    <a:pt x="1496" y="246"/>
                  </a:cubicBezTo>
                  <a:close/>
                  <a:moveTo>
                    <a:pt x="1651" y="1"/>
                  </a:moveTo>
                  <a:cubicBezTo>
                    <a:pt x="1527" y="1"/>
                    <a:pt x="1403" y="16"/>
                    <a:pt x="1279" y="48"/>
                  </a:cubicBezTo>
                  <a:cubicBezTo>
                    <a:pt x="1259" y="34"/>
                    <a:pt x="1234" y="26"/>
                    <a:pt x="1207" y="26"/>
                  </a:cubicBezTo>
                  <a:cubicBezTo>
                    <a:pt x="1194" y="26"/>
                    <a:pt x="1181" y="28"/>
                    <a:pt x="1168" y="32"/>
                  </a:cubicBezTo>
                  <a:cubicBezTo>
                    <a:pt x="384" y="247"/>
                    <a:pt x="0" y="1177"/>
                    <a:pt x="136" y="1930"/>
                  </a:cubicBezTo>
                  <a:cubicBezTo>
                    <a:pt x="270" y="2673"/>
                    <a:pt x="903" y="3132"/>
                    <a:pt x="1612" y="3132"/>
                  </a:cubicBezTo>
                  <a:cubicBezTo>
                    <a:pt x="1723" y="3132"/>
                    <a:pt x="1836" y="3121"/>
                    <a:pt x="1949" y="3098"/>
                  </a:cubicBezTo>
                  <a:cubicBezTo>
                    <a:pt x="2759" y="2933"/>
                    <a:pt x="3440" y="2203"/>
                    <a:pt x="3269" y="1340"/>
                  </a:cubicBezTo>
                  <a:cubicBezTo>
                    <a:pt x="3118" y="571"/>
                    <a:pt x="2407" y="1"/>
                    <a:pt x="1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1952950" y="3167682"/>
              <a:ext cx="105550" cy="88475"/>
            </a:xfrm>
            <a:custGeom>
              <a:avLst/>
              <a:gdLst/>
              <a:ahLst/>
              <a:cxnLst/>
              <a:rect l="l" t="t" r="r" b="b"/>
              <a:pathLst>
                <a:path w="4222" h="3539" extrusionOk="0">
                  <a:moveTo>
                    <a:pt x="1962" y="345"/>
                  </a:moveTo>
                  <a:cubicBezTo>
                    <a:pt x="2413" y="345"/>
                    <a:pt x="2847" y="464"/>
                    <a:pt x="3196" y="825"/>
                  </a:cubicBezTo>
                  <a:cubicBezTo>
                    <a:pt x="3933" y="1579"/>
                    <a:pt x="3418" y="2663"/>
                    <a:pt x="2555" y="3025"/>
                  </a:cubicBezTo>
                  <a:cubicBezTo>
                    <a:pt x="2331" y="3119"/>
                    <a:pt x="2090" y="3168"/>
                    <a:pt x="1854" y="3168"/>
                  </a:cubicBezTo>
                  <a:cubicBezTo>
                    <a:pt x="1355" y="3168"/>
                    <a:pt x="875" y="2951"/>
                    <a:pt x="605" y="2483"/>
                  </a:cubicBezTo>
                  <a:cubicBezTo>
                    <a:pt x="250" y="1864"/>
                    <a:pt x="406" y="455"/>
                    <a:pt x="1312" y="455"/>
                  </a:cubicBezTo>
                  <a:cubicBezTo>
                    <a:pt x="1406" y="455"/>
                    <a:pt x="1508" y="471"/>
                    <a:pt x="1619" y="504"/>
                  </a:cubicBezTo>
                  <a:cubicBezTo>
                    <a:pt x="1626" y="506"/>
                    <a:pt x="1633" y="507"/>
                    <a:pt x="1639" y="507"/>
                  </a:cubicBezTo>
                  <a:cubicBezTo>
                    <a:pt x="1709" y="507"/>
                    <a:pt x="1751" y="399"/>
                    <a:pt x="1679" y="366"/>
                  </a:cubicBezTo>
                  <a:cubicBezTo>
                    <a:pt x="1675" y="363"/>
                    <a:pt x="1671" y="363"/>
                    <a:pt x="1668" y="360"/>
                  </a:cubicBezTo>
                  <a:cubicBezTo>
                    <a:pt x="1767" y="351"/>
                    <a:pt x="1865" y="345"/>
                    <a:pt x="1962" y="345"/>
                  </a:cubicBezTo>
                  <a:close/>
                  <a:moveTo>
                    <a:pt x="1908" y="0"/>
                  </a:moveTo>
                  <a:cubicBezTo>
                    <a:pt x="1498" y="0"/>
                    <a:pt x="1084" y="83"/>
                    <a:pt x="726" y="229"/>
                  </a:cubicBezTo>
                  <a:cubicBezTo>
                    <a:pt x="617" y="273"/>
                    <a:pt x="599" y="388"/>
                    <a:pt x="643" y="464"/>
                  </a:cubicBezTo>
                  <a:cubicBezTo>
                    <a:pt x="232" y="780"/>
                    <a:pt x="1" y="1404"/>
                    <a:pt x="61" y="1939"/>
                  </a:cubicBezTo>
                  <a:cubicBezTo>
                    <a:pt x="169" y="2903"/>
                    <a:pt x="961" y="3539"/>
                    <a:pt x="1877" y="3539"/>
                  </a:cubicBezTo>
                  <a:cubicBezTo>
                    <a:pt x="1985" y="3539"/>
                    <a:pt x="2094" y="3530"/>
                    <a:pt x="2204" y="3512"/>
                  </a:cubicBezTo>
                  <a:cubicBezTo>
                    <a:pt x="3233" y="3343"/>
                    <a:pt x="4222" y="2309"/>
                    <a:pt x="3854" y="1213"/>
                  </a:cubicBezTo>
                  <a:cubicBezTo>
                    <a:pt x="3563" y="346"/>
                    <a:pt x="2744" y="0"/>
                    <a:pt x="19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1827775" y="3241107"/>
              <a:ext cx="100800" cy="76625"/>
            </a:xfrm>
            <a:custGeom>
              <a:avLst/>
              <a:gdLst/>
              <a:ahLst/>
              <a:cxnLst/>
              <a:rect l="l" t="t" r="r" b="b"/>
              <a:pathLst>
                <a:path w="4032" h="3065" extrusionOk="0">
                  <a:moveTo>
                    <a:pt x="1353" y="328"/>
                  </a:moveTo>
                  <a:cubicBezTo>
                    <a:pt x="1357" y="408"/>
                    <a:pt x="1418" y="490"/>
                    <a:pt x="1501" y="490"/>
                  </a:cubicBezTo>
                  <a:cubicBezTo>
                    <a:pt x="1516" y="490"/>
                    <a:pt x="1532" y="487"/>
                    <a:pt x="1549" y="481"/>
                  </a:cubicBezTo>
                  <a:cubicBezTo>
                    <a:pt x="1742" y="410"/>
                    <a:pt x="1952" y="371"/>
                    <a:pt x="2160" y="371"/>
                  </a:cubicBezTo>
                  <a:cubicBezTo>
                    <a:pt x="2617" y="371"/>
                    <a:pt x="3063" y="560"/>
                    <a:pt x="3290" y="1010"/>
                  </a:cubicBezTo>
                  <a:cubicBezTo>
                    <a:pt x="3657" y="1741"/>
                    <a:pt x="3175" y="2510"/>
                    <a:pt x="2425" y="2667"/>
                  </a:cubicBezTo>
                  <a:cubicBezTo>
                    <a:pt x="2282" y="2697"/>
                    <a:pt x="2132" y="2713"/>
                    <a:pt x="1982" y="2713"/>
                  </a:cubicBezTo>
                  <a:cubicBezTo>
                    <a:pt x="1392" y="2713"/>
                    <a:pt x="790" y="2470"/>
                    <a:pt x="570" y="1898"/>
                  </a:cubicBezTo>
                  <a:cubicBezTo>
                    <a:pt x="290" y="1177"/>
                    <a:pt x="715" y="566"/>
                    <a:pt x="1353" y="328"/>
                  </a:cubicBezTo>
                  <a:close/>
                  <a:moveTo>
                    <a:pt x="1572" y="0"/>
                  </a:moveTo>
                  <a:cubicBezTo>
                    <a:pt x="697" y="0"/>
                    <a:pt x="0" y="829"/>
                    <a:pt x="139" y="1708"/>
                  </a:cubicBezTo>
                  <a:cubicBezTo>
                    <a:pt x="287" y="2654"/>
                    <a:pt x="1140" y="3065"/>
                    <a:pt x="2000" y="3065"/>
                  </a:cubicBezTo>
                  <a:cubicBezTo>
                    <a:pt x="2141" y="3065"/>
                    <a:pt x="2283" y="3053"/>
                    <a:pt x="2421" y="3032"/>
                  </a:cubicBezTo>
                  <a:cubicBezTo>
                    <a:pt x="3385" y="2881"/>
                    <a:pt x="4031" y="1965"/>
                    <a:pt x="3680" y="1004"/>
                  </a:cubicBezTo>
                  <a:cubicBezTo>
                    <a:pt x="3445" y="362"/>
                    <a:pt x="2814" y="30"/>
                    <a:pt x="2176" y="30"/>
                  </a:cubicBezTo>
                  <a:cubicBezTo>
                    <a:pt x="2062" y="30"/>
                    <a:pt x="1948" y="41"/>
                    <a:pt x="1836" y="62"/>
                  </a:cubicBezTo>
                  <a:cubicBezTo>
                    <a:pt x="1817" y="38"/>
                    <a:pt x="1789" y="16"/>
                    <a:pt x="1751" y="12"/>
                  </a:cubicBezTo>
                  <a:cubicBezTo>
                    <a:pt x="1690" y="4"/>
                    <a:pt x="1631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1690550" y="3159457"/>
              <a:ext cx="107150" cy="89250"/>
            </a:xfrm>
            <a:custGeom>
              <a:avLst/>
              <a:gdLst/>
              <a:ahLst/>
              <a:cxnLst/>
              <a:rect l="l" t="t" r="r" b="b"/>
              <a:pathLst>
                <a:path w="4286" h="3570" extrusionOk="0">
                  <a:moveTo>
                    <a:pt x="2241" y="321"/>
                  </a:moveTo>
                  <a:cubicBezTo>
                    <a:pt x="2553" y="321"/>
                    <a:pt x="2865" y="418"/>
                    <a:pt x="3141" y="627"/>
                  </a:cubicBezTo>
                  <a:cubicBezTo>
                    <a:pt x="3817" y="1142"/>
                    <a:pt x="3753" y="2133"/>
                    <a:pt x="3228" y="2735"/>
                  </a:cubicBezTo>
                  <a:cubicBezTo>
                    <a:pt x="2941" y="3066"/>
                    <a:pt x="2554" y="3222"/>
                    <a:pt x="2160" y="3222"/>
                  </a:cubicBezTo>
                  <a:cubicBezTo>
                    <a:pt x="1794" y="3222"/>
                    <a:pt x="1422" y="3087"/>
                    <a:pt x="1120" y="2830"/>
                  </a:cubicBezTo>
                  <a:cubicBezTo>
                    <a:pt x="568" y="2359"/>
                    <a:pt x="250" y="1126"/>
                    <a:pt x="936" y="697"/>
                  </a:cubicBezTo>
                  <a:lnTo>
                    <a:pt x="936" y="697"/>
                  </a:lnTo>
                  <a:cubicBezTo>
                    <a:pt x="955" y="744"/>
                    <a:pt x="1002" y="779"/>
                    <a:pt x="1055" y="779"/>
                  </a:cubicBezTo>
                  <a:cubicBezTo>
                    <a:pt x="1085" y="779"/>
                    <a:pt x="1116" y="768"/>
                    <a:pt x="1146" y="743"/>
                  </a:cubicBezTo>
                  <a:cubicBezTo>
                    <a:pt x="1463" y="472"/>
                    <a:pt x="1852" y="321"/>
                    <a:pt x="2241" y="321"/>
                  </a:cubicBezTo>
                  <a:close/>
                  <a:moveTo>
                    <a:pt x="2206" y="1"/>
                  </a:moveTo>
                  <a:cubicBezTo>
                    <a:pt x="1828" y="1"/>
                    <a:pt x="1455" y="112"/>
                    <a:pt x="1166" y="350"/>
                  </a:cubicBezTo>
                  <a:cubicBezTo>
                    <a:pt x="236" y="516"/>
                    <a:pt x="1" y="1753"/>
                    <a:pt x="430" y="2516"/>
                  </a:cubicBezTo>
                  <a:cubicBezTo>
                    <a:pt x="788" y="3156"/>
                    <a:pt x="1492" y="3569"/>
                    <a:pt x="2195" y="3569"/>
                  </a:cubicBezTo>
                  <a:cubicBezTo>
                    <a:pt x="2549" y="3569"/>
                    <a:pt x="2903" y="3464"/>
                    <a:pt x="3212" y="3230"/>
                  </a:cubicBezTo>
                  <a:cubicBezTo>
                    <a:pt x="4007" y="2626"/>
                    <a:pt x="4286" y="1355"/>
                    <a:pt x="3582" y="578"/>
                  </a:cubicBezTo>
                  <a:cubicBezTo>
                    <a:pt x="3244" y="206"/>
                    <a:pt x="2720" y="1"/>
                    <a:pt x="2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8"/>
          <p:cNvGrpSpPr/>
          <p:nvPr/>
        </p:nvGrpSpPr>
        <p:grpSpPr>
          <a:xfrm rot="5400000">
            <a:off x="4019446" y="2933545"/>
            <a:ext cx="1393277" cy="255250"/>
            <a:chOff x="1654700" y="3490157"/>
            <a:chExt cx="856150" cy="255250"/>
          </a:xfrm>
        </p:grpSpPr>
        <p:sp>
          <p:nvSpPr>
            <p:cNvPr id="1530" name="Google Shape;1530;p48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4" name="Google Shape;1584;p48"/>
          <p:cNvSpPr txBox="1">
            <a:spLocks noGrp="1"/>
          </p:cNvSpPr>
          <p:nvPr>
            <p:ph type="subTitle" idx="1"/>
          </p:nvPr>
        </p:nvSpPr>
        <p:spPr>
          <a:xfrm>
            <a:off x="1718448" y="1194149"/>
            <a:ext cx="3206100" cy="893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indent="0"/>
            <a:r>
              <a:rPr lang="es-MX" dirty="0"/>
              <a:t>Se puede decir que la enseñanza y el aprendizaje se presentan como tareas recurrentes, y así mismo los valores aparecen en los relatos de varios docentes.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5" name="Google Shape;1585;p48"/>
          <p:cNvSpPr txBox="1">
            <a:spLocks noGrp="1"/>
          </p:cNvSpPr>
          <p:nvPr>
            <p:ph type="subTitle" idx="2"/>
          </p:nvPr>
        </p:nvSpPr>
        <p:spPr>
          <a:xfrm>
            <a:off x="4855236" y="2301555"/>
            <a:ext cx="3340028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MX" dirty="0"/>
              <a:t>Se piensa que resulta importante penetrar en los significados que los maestros o que futuros maestros fueron construidas y exponerlas a las teorías pedagógicas. Trabajas con los sujetos la experiencia escolar vivida, discutirla, confrontarla con otros y contrastarla con la teoría pública.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587" name="Google Shape;1587;p4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88" name="Google Shape;1588;p4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69" y="2192333"/>
            <a:ext cx="3665698" cy="2640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868745" y="1271670"/>
            <a:ext cx="532018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gajes del oficio</a:t>
            </a:r>
            <a:br>
              <a:rPr lang="es-ES" dirty="0"/>
            </a:br>
            <a:r>
              <a:rPr lang="es-MX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Enseñanza, pedagogía y formación.</a:t>
            </a:r>
            <a:endParaRPr dirty="0"/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3327300" y="3996044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Allianaud</a:t>
            </a:r>
            <a:r>
              <a:rPr lang="en-US" dirty="0"/>
              <a:t>, A. y </a:t>
            </a:r>
            <a:r>
              <a:rPr lang="en-US" dirty="0" err="1"/>
              <a:t>Antelo</a:t>
            </a:r>
            <a:r>
              <a:rPr lang="en-US" dirty="0"/>
              <a:t> 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309993" y="1731851"/>
            <a:ext cx="6354366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/>
              <a:t>C</a:t>
            </a:r>
            <a:r>
              <a:rPr lang="en" sz="7200" dirty="0"/>
              <a:t>apítulo 3</a:t>
            </a:r>
            <a:endParaRPr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34;p40">
            <a:extLst>
              <a:ext uri="{FF2B5EF4-FFF2-40B4-BE49-F238E27FC236}">
                <a16:creationId xmlns:a16="http://schemas.microsoft.com/office/drawing/2014/main" xmlns="" id="{318C3F12-3B99-4A8A-8CAA-20BC6362585D}"/>
              </a:ext>
            </a:extLst>
          </p:cNvPr>
          <p:cNvSpPr/>
          <p:nvPr/>
        </p:nvSpPr>
        <p:spPr>
          <a:xfrm>
            <a:off x="4148257" y="2375655"/>
            <a:ext cx="4735156" cy="93139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1" name="Google Shape;941;p38"/>
          <p:cNvGrpSpPr/>
          <p:nvPr/>
        </p:nvGrpSpPr>
        <p:grpSpPr>
          <a:xfrm>
            <a:off x="1761026" y="86901"/>
            <a:ext cx="5713283" cy="1178830"/>
            <a:chOff x="7728915" y="2370420"/>
            <a:chExt cx="1034472" cy="222546"/>
          </a:xfrm>
        </p:grpSpPr>
        <p:sp>
          <p:nvSpPr>
            <p:cNvPr id="942" name="Google Shape;942;p38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38"/>
          <p:cNvSpPr txBox="1">
            <a:spLocks noGrp="1"/>
          </p:cNvSpPr>
          <p:nvPr>
            <p:ph type="title"/>
          </p:nvPr>
        </p:nvSpPr>
        <p:spPr>
          <a:xfrm>
            <a:off x="2377541" y="103616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maestros de los maestros.</a:t>
            </a:r>
            <a:endParaRPr lang="es-MX" dirty="0"/>
          </a:p>
        </p:txBody>
      </p:sp>
      <p:sp>
        <p:nvSpPr>
          <p:cNvPr id="961" name="Google Shape;961;p38"/>
          <p:cNvSpPr txBox="1">
            <a:spLocks noGrp="1"/>
          </p:cNvSpPr>
          <p:nvPr>
            <p:ph type="subTitle" idx="15"/>
          </p:nvPr>
        </p:nvSpPr>
        <p:spPr>
          <a:xfrm>
            <a:off x="168901" y="1715673"/>
            <a:ext cx="491174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Maestros novatos, tienen influencias de ser como sus docentes. Desde la formación profesional y los primeros desempeños.</a:t>
            </a:r>
            <a:endParaRPr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692D670B-5F15-43CA-A28B-69441E64547A}"/>
              </a:ext>
            </a:extLst>
          </p:cNvPr>
          <p:cNvSpPr txBox="1"/>
          <p:nvPr/>
        </p:nvSpPr>
        <p:spPr>
          <a:xfrm>
            <a:off x="4216352" y="2547488"/>
            <a:ext cx="45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2"/>
                </a:solidFill>
                <a:effectLst/>
                <a:latin typeface="Modern Love Caps" panose="04070805081001020A01" pitchFamily="82" charset="0"/>
                <a:ea typeface="Calibri" panose="020F0502020204030204" pitchFamily="34" charset="0"/>
              </a:rPr>
              <a:t>“marcas”, “huellas”, “ejemplos” (tanto a seguir como no), “modelos” y “contra modelos”</a:t>
            </a:r>
            <a:endParaRPr lang="es-MX" dirty="0">
              <a:solidFill>
                <a:schemeClr val="bg2"/>
              </a:solidFill>
              <a:latin typeface="Modern Love Caps" panose="04070805081001020A01" pitchFamily="8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E9E74BA-F0C9-4E1F-99FE-B3292DC842A4}"/>
              </a:ext>
            </a:extLst>
          </p:cNvPr>
          <p:cNvSpPr txBox="1"/>
          <p:nvPr/>
        </p:nvSpPr>
        <p:spPr>
          <a:xfrm>
            <a:off x="596630" y="3482230"/>
            <a:ext cx="49935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“Las situaciones escolares vividas influyen a diario en lo que transmitimos debido al aprendizaje significativo que queda guardado en mi”.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422360" y="1984068"/>
            <a:ext cx="6201232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“las maestras y profesores me influyeron muchísimo. Uno pasa la mitad de su vida dentro de una escuela. Siempre te acuerdas de lo que te dijeron, inconsciente o conscientemente, como lo quieras llamar, de las cosas que te marcaron y que te marcan”.</a:t>
            </a:r>
            <a:endParaRPr lang="en-US" sz="2000" dirty="0"/>
          </a:p>
        </p:txBody>
      </p:sp>
      <p:grpSp>
        <p:nvGrpSpPr>
          <p:cNvPr id="968" name="Google Shape;968;p3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69" name="Google Shape;969;p3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0" name="Google Shape;970;p3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Imagen 2" descr="Icono&#10;&#10;Descripción generada automáticamente con confianza baja">
            <a:extLst>
              <a:ext uri="{FF2B5EF4-FFF2-40B4-BE49-F238E27FC236}">
                <a16:creationId xmlns:a16="http://schemas.microsoft.com/office/drawing/2014/main" xmlns="" id="{E5439B06-E4E4-407C-B8A2-A1E131F02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2" b="90111" l="5615" r="94462">
                        <a14:foregroundMark x1="12462" y1="78558" x2="12462" y2="78558"/>
                        <a14:foregroundMark x1="20692" y1="26895" x2="22462" y2="41220"/>
                        <a14:foregroundMark x1="22462" y1="41220" x2="33923" y2="26710"/>
                        <a14:foregroundMark x1="33923" y1="26710" x2="33615" y2="23105"/>
                        <a14:foregroundMark x1="33923" y1="22366" x2="14846" y2="19224"/>
                        <a14:foregroundMark x1="14846" y1="19224" x2="15923" y2="46673"/>
                        <a14:foregroundMark x1="15923" y1="46673" x2="19692" y2="60536"/>
                        <a14:foregroundMark x1="30846" y1="33549" x2="16538" y2="30222"/>
                        <a14:foregroundMark x1="16538" y1="30222" x2="30769" y2="36691"/>
                        <a14:foregroundMark x1="30769" y1="36691" x2="28923" y2="25508"/>
                        <a14:foregroundMark x1="36231" y1="31423" x2="21154" y2="34843"/>
                        <a14:foregroundMark x1="21154" y1="34843" x2="30231" y2="24122"/>
                        <a14:foregroundMark x1="30231" y1="24122" x2="36615" y2="47967"/>
                        <a14:foregroundMark x1="44769" y1="46950" x2="42769" y2="48336"/>
                        <a14:foregroundMark x1="12538" y1="24307" x2="27077" y2="36044"/>
                        <a14:foregroundMark x1="27077" y1="36044" x2="17769" y2="41405"/>
                        <a14:foregroundMark x1="33462" y1="34566" x2="20077" y2="39649"/>
                        <a14:foregroundMark x1="20077" y1="39649" x2="19692" y2="39649"/>
                        <a14:foregroundMark x1="18923" y1="21165" x2="15538" y2="37893"/>
                        <a14:foregroundMark x1="15538" y1="37893" x2="28615" y2="37616"/>
                        <a14:foregroundMark x1="28615" y1="37616" x2="26308" y2="23013"/>
                        <a14:foregroundMark x1="26308" y1="23013" x2="20846" y2="40573"/>
                        <a14:foregroundMark x1="20846" y1="40573" x2="33846" y2="33457"/>
                        <a14:foregroundMark x1="33846" y1="33457" x2="34308" y2="31978"/>
                        <a14:foregroundMark x1="84538" y1="35952" x2="74923" y2="52126"/>
                        <a14:foregroundMark x1="74923" y1="52126" x2="79000" y2="85675"/>
                        <a14:foregroundMark x1="79000" y1="85675" x2="78615" y2="87431"/>
                        <a14:foregroundMark x1="63231" y1="45194" x2="76385" y2="37893"/>
                        <a14:foregroundMark x1="76385" y1="37893" x2="91000" y2="44177"/>
                        <a14:foregroundMark x1="91000" y1="44177" x2="94462" y2="58965"/>
                        <a14:foregroundMark x1="94462" y1="58965" x2="93231" y2="63678"/>
                        <a14:foregroundMark x1="80462" y1="38447" x2="68462" y2="39741"/>
                        <a14:foregroundMark x1="68462" y1="39741" x2="64077" y2="47505"/>
                        <a14:foregroundMark x1="72923" y1="39649" x2="80308" y2="80961"/>
                        <a14:foregroundMark x1="87769" y1="51479" x2="79538" y2="90111"/>
                        <a14:foregroundMark x1="79538" y1="90111" x2="67769" y2="57024"/>
                        <a14:foregroundMark x1="67769" y1="57024" x2="68000" y2="48336"/>
                        <a14:foregroundMark x1="65385" y1="45933" x2="64385" y2="60628"/>
                        <a14:foregroundMark x1="64385" y1="60628" x2="64538" y2="60906"/>
                        <a14:foregroundMark x1="87615" y1="34750" x2="81231" y2="34566"/>
                        <a14:foregroundMark x1="76000" y1="41035" x2="84385" y2="27079"/>
                        <a14:foregroundMark x1="84385" y1="27079" x2="92769" y2="39556"/>
                        <a14:foregroundMark x1="92769" y1="39556" x2="81692" y2="48891"/>
                        <a14:foregroundMark x1="81692" y1="48891" x2="80308" y2="48152"/>
                        <a14:foregroundMark x1="26231" y1="13678" x2="14154" y2="17930"/>
                        <a14:foregroundMark x1="14154" y1="17930" x2="5615" y2="34473"/>
                        <a14:foregroundMark x1="5615" y1="34473" x2="15154" y2="47689"/>
                        <a14:foregroundMark x1="15154" y1="47689" x2="33077" y2="42052"/>
                        <a14:foregroundMark x1="33077" y1="42052" x2="36923" y2="27542"/>
                        <a14:foregroundMark x1="36923" y1="27542" x2="28846" y2="14325"/>
                        <a14:foregroundMark x1="28846" y1="14325" x2="27385" y2="13678"/>
                        <a14:foregroundMark x1="23615" y1="51294" x2="35692" y2="41035"/>
                        <a14:foregroundMark x1="35692" y1="41035" x2="38692" y2="29205"/>
                        <a14:foregroundMark x1="40538" y1="33364" x2="27154" y2="53142"/>
                        <a14:foregroundMark x1="27154" y1="53142" x2="22000" y2="55823"/>
                        <a14:foregroundMark x1="10538" y1="48706" x2="9231" y2="39834"/>
                        <a14:foregroundMark x1="22538" y1="39834" x2="25308" y2="436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936" y="-251023"/>
            <a:ext cx="2530029" cy="21057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0"/>
          <p:cNvGrpSpPr/>
          <p:nvPr/>
        </p:nvGrpSpPr>
        <p:grpSpPr>
          <a:xfrm>
            <a:off x="2209597" y="180429"/>
            <a:ext cx="4699670" cy="1011247"/>
            <a:chOff x="7728915" y="1917859"/>
            <a:chExt cx="1034486" cy="222599"/>
          </a:xfrm>
        </p:grpSpPr>
        <p:sp>
          <p:nvSpPr>
            <p:cNvPr id="978" name="Google Shape;978;p40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40"/>
          <p:cNvSpPr txBox="1">
            <a:spLocks noGrp="1"/>
          </p:cNvSpPr>
          <p:nvPr>
            <p:ph type="title"/>
          </p:nvPr>
        </p:nvSpPr>
        <p:spPr>
          <a:xfrm>
            <a:off x="2933695" y="162036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¿soy buena?</a:t>
            </a:r>
            <a:endParaRPr dirty="0"/>
          </a:p>
        </p:txBody>
      </p:sp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023" name="Google Shape;1023;p40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0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029" name="Google Shape;1029;p40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0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40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039" name="Google Shape;1039;p40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rgbClr val="FAF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FCF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048" name="Google Shape;1048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9" name="Google Shape;1049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7" name="Google Shape;915;p36">
            <a:extLst>
              <a:ext uri="{FF2B5EF4-FFF2-40B4-BE49-F238E27FC236}">
                <a16:creationId xmlns:a16="http://schemas.microsoft.com/office/drawing/2014/main" xmlns="" id="{2BC27A5E-88D4-419B-8A68-3B9B504D32D0}"/>
              </a:ext>
            </a:extLst>
          </p:cNvPr>
          <p:cNvGrpSpPr/>
          <p:nvPr/>
        </p:nvGrpSpPr>
        <p:grpSpPr>
          <a:xfrm>
            <a:off x="3741744" y="3419612"/>
            <a:ext cx="3664440" cy="832535"/>
            <a:chOff x="7728915" y="2370420"/>
            <a:chExt cx="1034472" cy="222546"/>
          </a:xfrm>
        </p:grpSpPr>
        <p:sp>
          <p:nvSpPr>
            <p:cNvPr id="78" name="Google Shape;916;p36">
              <a:extLst>
                <a:ext uri="{FF2B5EF4-FFF2-40B4-BE49-F238E27FC236}">
                  <a16:creationId xmlns:a16="http://schemas.microsoft.com/office/drawing/2014/main" xmlns="" id="{EB4BBC4D-7F4D-4082-9ED6-0F2CB57EC74E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17;p36">
              <a:extLst>
                <a:ext uri="{FF2B5EF4-FFF2-40B4-BE49-F238E27FC236}">
                  <a16:creationId xmlns:a16="http://schemas.microsoft.com/office/drawing/2014/main" xmlns="" id="{330D9065-91FE-4218-954B-7D0F0150828F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18;p36">
              <a:extLst>
                <a:ext uri="{FF2B5EF4-FFF2-40B4-BE49-F238E27FC236}">
                  <a16:creationId xmlns:a16="http://schemas.microsoft.com/office/drawing/2014/main" xmlns="" id="{68B249C2-098A-44A9-8AF0-DAD6563B9DD5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19;p36">
              <a:extLst>
                <a:ext uri="{FF2B5EF4-FFF2-40B4-BE49-F238E27FC236}">
                  <a16:creationId xmlns:a16="http://schemas.microsoft.com/office/drawing/2014/main" xmlns="" id="{86DE3745-05FE-41B3-A480-A34A25BB4BAA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20;p36">
              <a:extLst>
                <a:ext uri="{FF2B5EF4-FFF2-40B4-BE49-F238E27FC236}">
                  <a16:creationId xmlns:a16="http://schemas.microsoft.com/office/drawing/2014/main" xmlns="" id="{0A953346-9C88-4E99-8DE2-72C168A5DBA8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1;p36">
              <a:extLst>
                <a:ext uri="{FF2B5EF4-FFF2-40B4-BE49-F238E27FC236}">
                  <a16:creationId xmlns:a16="http://schemas.microsoft.com/office/drawing/2014/main" xmlns="" id="{3F9D1C22-05C7-4700-B0F4-2F2422F31D7A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22;p36">
              <a:extLst>
                <a:ext uri="{FF2B5EF4-FFF2-40B4-BE49-F238E27FC236}">
                  <a16:creationId xmlns:a16="http://schemas.microsoft.com/office/drawing/2014/main" xmlns="" id="{5651ED33-2173-4C6F-983B-3ECE91B74E46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16ED6BA-DAB4-48AD-9114-7765FE443305}"/>
              </a:ext>
            </a:extLst>
          </p:cNvPr>
          <p:cNvSpPr txBox="1"/>
          <p:nvPr/>
        </p:nvSpPr>
        <p:spPr>
          <a:xfrm>
            <a:off x="2504821" y="1566876"/>
            <a:ext cx="427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Los nuevos maestros reconocen que les hace falta aprender y manifiestan su disposición o preocupación por hacerlo.</a:t>
            </a:r>
            <a:endParaRPr lang="es-MX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7EA335A-7FE9-4291-8EF4-04ACFB4B60B1}"/>
              </a:ext>
            </a:extLst>
          </p:cNvPr>
          <p:cNvSpPr txBox="1"/>
          <p:nvPr/>
        </p:nvSpPr>
        <p:spPr>
          <a:xfrm>
            <a:off x="4438252" y="3469112"/>
            <a:ext cx="251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latin typeface="Amatic SC" panose="00000500000000000000" pitchFamily="2" charset="-79"/>
                <a:cs typeface="Amatic SC" panose="00000500000000000000" pitchFamily="2" charset="-79"/>
              </a:rPr>
              <a:t>“BUSCO SUPERARME”</a:t>
            </a:r>
            <a:endParaRPr lang="es-MX" sz="3200" i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E7633F0-B29D-4D34-937A-FDE2C6C0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3" y="2745753"/>
            <a:ext cx="2567936" cy="1711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1"/>
          <p:cNvSpPr txBox="1">
            <a:spLocks noGrp="1"/>
          </p:cNvSpPr>
          <p:nvPr>
            <p:ph type="body" idx="1"/>
          </p:nvPr>
        </p:nvSpPr>
        <p:spPr>
          <a:xfrm>
            <a:off x="5129525" y="1170909"/>
            <a:ext cx="3443786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/>
              <a:t>“Siento que cometo miles de errores en las secuencias didácticas, o sea, como que me cuesta mucho por momentos. Ahora mi grado es mío y tomo más decisiones de las que tome antes. Entonces, siento que cometo errores a cada rato y mis alumnos me padecen”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41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01" name="Google Shape;1101;p41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2" name="Google Shape;1102;p41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orma libre: forma 1">
            <a:extLst>
              <a:ext uri="{FF2B5EF4-FFF2-40B4-BE49-F238E27FC236}">
                <a16:creationId xmlns:a16="http://schemas.microsoft.com/office/drawing/2014/main" xmlns="" id="{F8E440C2-7F3F-4543-A0B1-A461AA732B42}"/>
              </a:ext>
            </a:extLst>
          </p:cNvPr>
          <p:cNvSpPr/>
          <p:nvPr/>
        </p:nvSpPr>
        <p:spPr>
          <a:xfrm>
            <a:off x="434381" y="862519"/>
            <a:ext cx="4351628" cy="3313890"/>
          </a:xfrm>
          <a:custGeom>
            <a:avLst/>
            <a:gdLst>
              <a:gd name="connsiteX0" fmla="*/ 246555 w 3735542"/>
              <a:gd name="connsiteY0" fmla="*/ 1763949 h 3313890"/>
              <a:gd name="connsiteX1" fmla="*/ 220615 w 3735542"/>
              <a:gd name="connsiteY1" fmla="*/ 1725038 h 3313890"/>
              <a:gd name="connsiteX2" fmla="*/ 214130 w 3735542"/>
              <a:gd name="connsiteY2" fmla="*/ 1381328 h 3313890"/>
              <a:gd name="connsiteX3" fmla="*/ 259525 w 3735542"/>
              <a:gd name="connsiteY3" fmla="*/ 1206230 h 3313890"/>
              <a:gd name="connsiteX4" fmla="*/ 304921 w 3735542"/>
              <a:gd name="connsiteY4" fmla="*/ 1070043 h 3313890"/>
              <a:gd name="connsiteX5" fmla="*/ 395713 w 3735542"/>
              <a:gd name="connsiteY5" fmla="*/ 888460 h 3313890"/>
              <a:gd name="connsiteX6" fmla="*/ 467049 w 3735542"/>
              <a:gd name="connsiteY6" fmla="*/ 823609 h 3313890"/>
              <a:gd name="connsiteX7" fmla="*/ 797789 w 3735542"/>
              <a:gd name="connsiteY7" fmla="*/ 674451 h 3313890"/>
              <a:gd name="connsiteX8" fmla="*/ 875610 w 3735542"/>
              <a:gd name="connsiteY8" fmla="*/ 661481 h 3313890"/>
              <a:gd name="connsiteX9" fmla="*/ 1083134 w 3735542"/>
              <a:gd name="connsiteY9" fmla="*/ 674451 h 3313890"/>
              <a:gd name="connsiteX10" fmla="*/ 1154470 w 3735542"/>
              <a:gd name="connsiteY10" fmla="*/ 680936 h 3313890"/>
              <a:gd name="connsiteX11" fmla="*/ 1212836 w 3735542"/>
              <a:gd name="connsiteY11" fmla="*/ 706877 h 3313890"/>
              <a:gd name="connsiteX12" fmla="*/ 1258232 w 3735542"/>
              <a:gd name="connsiteY12" fmla="*/ 719847 h 3313890"/>
              <a:gd name="connsiteX13" fmla="*/ 1329568 w 3735542"/>
              <a:gd name="connsiteY13" fmla="*/ 745787 h 3313890"/>
              <a:gd name="connsiteX14" fmla="*/ 1349023 w 3735542"/>
              <a:gd name="connsiteY14" fmla="*/ 758758 h 3313890"/>
              <a:gd name="connsiteX15" fmla="*/ 1368479 w 3735542"/>
              <a:gd name="connsiteY15" fmla="*/ 700392 h 3313890"/>
              <a:gd name="connsiteX16" fmla="*/ 1400904 w 3735542"/>
              <a:gd name="connsiteY16" fmla="*/ 635541 h 3313890"/>
              <a:gd name="connsiteX17" fmla="*/ 1647338 w 3735542"/>
              <a:gd name="connsiteY17" fmla="*/ 298315 h 3313890"/>
              <a:gd name="connsiteX18" fmla="*/ 1757585 w 3735542"/>
              <a:gd name="connsiteY18" fmla="*/ 201038 h 3313890"/>
              <a:gd name="connsiteX19" fmla="*/ 2127236 w 3735542"/>
              <a:gd name="connsiteY19" fmla="*/ 25941 h 3313890"/>
              <a:gd name="connsiteX20" fmla="*/ 2289364 w 3735542"/>
              <a:gd name="connsiteY20" fmla="*/ 0 h 3313890"/>
              <a:gd name="connsiteX21" fmla="*/ 2847083 w 3735542"/>
              <a:gd name="connsiteY21" fmla="*/ 136187 h 3313890"/>
              <a:gd name="connsiteX22" fmla="*/ 2911934 w 3735542"/>
              <a:gd name="connsiteY22" fmla="*/ 188068 h 3313890"/>
              <a:gd name="connsiteX23" fmla="*/ 2996240 w 3735542"/>
              <a:gd name="connsiteY23" fmla="*/ 265890 h 3313890"/>
              <a:gd name="connsiteX24" fmla="*/ 3087032 w 3735542"/>
              <a:gd name="connsiteY24" fmla="*/ 395592 h 3313890"/>
              <a:gd name="connsiteX25" fmla="*/ 3158368 w 3735542"/>
              <a:gd name="connsiteY25" fmla="*/ 564204 h 3313890"/>
              <a:gd name="connsiteX26" fmla="*/ 3190793 w 3735542"/>
              <a:gd name="connsiteY26" fmla="*/ 752272 h 3313890"/>
              <a:gd name="connsiteX27" fmla="*/ 3197279 w 3735542"/>
              <a:gd name="connsiteY27" fmla="*/ 862519 h 3313890"/>
              <a:gd name="connsiteX28" fmla="*/ 3346436 w 3735542"/>
              <a:gd name="connsiteY28" fmla="*/ 927370 h 3313890"/>
              <a:gd name="connsiteX29" fmla="*/ 3411287 w 3735542"/>
              <a:gd name="connsiteY29" fmla="*/ 972766 h 3313890"/>
              <a:gd name="connsiteX30" fmla="*/ 3579900 w 3735542"/>
              <a:gd name="connsiteY30" fmla="*/ 1193260 h 3313890"/>
              <a:gd name="connsiteX31" fmla="*/ 3651236 w 3735542"/>
              <a:gd name="connsiteY31" fmla="*/ 1329447 h 3313890"/>
              <a:gd name="connsiteX32" fmla="*/ 3690147 w 3735542"/>
              <a:gd name="connsiteY32" fmla="*/ 1446179 h 3313890"/>
              <a:gd name="connsiteX33" fmla="*/ 3735542 w 3735542"/>
              <a:gd name="connsiteY33" fmla="*/ 1673158 h 3313890"/>
              <a:gd name="connsiteX34" fmla="*/ 3696632 w 3735542"/>
              <a:gd name="connsiteY34" fmla="*/ 1964987 h 3313890"/>
              <a:gd name="connsiteX35" fmla="*/ 3683662 w 3735542"/>
              <a:gd name="connsiteY35" fmla="*/ 2016868 h 3313890"/>
              <a:gd name="connsiteX36" fmla="*/ 3651236 w 3735542"/>
              <a:gd name="connsiteY36" fmla="*/ 2055779 h 3313890"/>
              <a:gd name="connsiteX37" fmla="*/ 3618810 w 3735542"/>
              <a:gd name="connsiteY37" fmla="*/ 2101175 h 3313890"/>
              <a:gd name="connsiteX38" fmla="*/ 3560445 w 3735542"/>
              <a:gd name="connsiteY38" fmla="*/ 2133600 h 3313890"/>
              <a:gd name="connsiteX39" fmla="*/ 3515049 w 3735542"/>
              <a:gd name="connsiteY39" fmla="*/ 2166026 h 3313890"/>
              <a:gd name="connsiteX40" fmla="*/ 3495593 w 3735542"/>
              <a:gd name="connsiteY40" fmla="*/ 2172511 h 3313890"/>
              <a:gd name="connsiteX41" fmla="*/ 3528019 w 3735542"/>
              <a:gd name="connsiteY41" fmla="*/ 2412460 h 3313890"/>
              <a:gd name="connsiteX42" fmla="*/ 3547474 w 3735542"/>
              <a:gd name="connsiteY42" fmla="*/ 2555132 h 3313890"/>
              <a:gd name="connsiteX43" fmla="*/ 3560445 w 3735542"/>
              <a:gd name="connsiteY43" fmla="*/ 2691319 h 3313890"/>
              <a:gd name="connsiteX44" fmla="*/ 3553959 w 3735542"/>
              <a:gd name="connsiteY44" fmla="*/ 3009090 h 3313890"/>
              <a:gd name="connsiteX45" fmla="*/ 3443713 w 3735542"/>
              <a:gd name="connsiteY45" fmla="*/ 3138792 h 3313890"/>
              <a:gd name="connsiteX46" fmla="*/ 3352921 w 3735542"/>
              <a:gd name="connsiteY46" fmla="*/ 3203643 h 3313890"/>
              <a:gd name="connsiteX47" fmla="*/ 3281585 w 3735542"/>
              <a:gd name="connsiteY47" fmla="*/ 3229583 h 3313890"/>
              <a:gd name="connsiteX48" fmla="*/ 2976785 w 3735542"/>
              <a:gd name="connsiteY48" fmla="*/ 3281464 h 3313890"/>
              <a:gd name="connsiteX49" fmla="*/ 2736836 w 3735542"/>
              <a:gd name="connsiteY49" fmla="*/ 3313890 h 3313890"/>
              <a:gd name="connsiteX50" fmla="*/ 2470947 w 3735542"/>
              <a:gd name="connsiteY50" fmla="*/ 3287949 h 3313890"/>
              <a:gd name="connsiteX51" fmla="*/ 2354215 w 3735542"/>
              <a:gd name="connsiteY51" fmla="*/ 3242553 h 3313890"/>
              <a:gd name="connsiteX52" fmla="*/ 2211542 w 3735542"/>
              <a:gd name="connsiteY52" fmla="*/ 3151762 h 3313890"/>
              <a:gd name="connsiteX53" fmla="*/ 2172632 w 3735542"/>
              <a:gd name="connsiteY53" fmla="*/ 3106366 h 3313890"/>
              <a:gd name="connsiteX54" fmla="*/ 2107781 w 3735542"/>
              <a:gd name="connsiteY54" fmla="*/ 3015575 h 3313890"/>
              <a:gd name="connsiteX55" fmla="*/ 2062385 w 3735542"/>
              <a:gd name="connsiteY55" fmla="*/ 2872902 h 3313890"/>
              <a:gd name="connsiteX56" fmla="*/ 2042930 w 3735542"/>
              <a:gd name="connsiteY56" fmla="*/ 2840477 h 3313890"/>
              <a:gd name="connsiteX57" fmla="*/ 2023474 w 3735542"/>
              <a:gd name="connsiteY57" fmla="*/ 2801566 h 3313890"/>
              <a:gd name="connsiteX58" fmla="*/ 2010504 w 3735542"/>
              <a:gd name="connsiteY58" fmla="*/ 2769141 h 3313890"/>
              <a:gd name="connsiteX59" fmla="*/ 1939168 w 3735542"/>
              <a:gd name="connsiteY59" fmla="*/ 2665379 h 3313890"/>
              <a:gd name="connsiteX60" fmla="*/ 1861347 w 3735542"/>
              <a:gd name="connsiteY60" fmla="*/ 2529192 h 3313890"/>
              <a:gd name="connsiteX61" fmla="*/ 1848376 w 3735542"/>
              <a:gd name="connsiteY61" fmla="*/ 2516221 h 3313890"/>
              <a:gd name="connsiteX62" fmla="*/ 1712189 w 3735542"/>
              <a:gd name="connsiteY62" fmla="*/ 2548647 h 3313890"/>
              <a:gd name="connsiteX63" fmla="*/ 1647338 w 3735542"/>
              <a:gd name="connsiteY63" fmla="*/ 2561617 h 3313890"/>
              <a:gd name="connsiteX64" fmla="*/ 1569517 w 3735542"/>
              <a:gd name="connsiteY64" fmla="*/ 2574587 h 3313890"/>
              <a:gd name="connsiteX65" fmla="*/ 1355508 w 3735542"/>
              <a:gd name="connsiteY65" fmla="*/ 2568102 h 3313890"/>
              <a:gd name="connsiteX66" fmla="*/ 1225806 w 3735542"/>
              <a:gd name="connsiteY66" fmla="*/ 2490281 h 3313890"/>
              <a:gd name="connsiteX67" fmla="*/ 1180410 w 3735542"/>
              <a:gd name="connsiteY67" fmla="*/ 2438400 h 3313890"/>
              <a:gd name="connsiteX68" fmla="*/ 1141500 w 3735542"/>
              <a:gd name="connsiteY68" fmla="*/ 2373549 h 3313890"/>
              <a:gd name="connsiteX69" fmla="*/ 1122045 w 3735542"/>
              <a:gd name="connsiteY69" fmla="*/ 2341124 h 3313890"/>
              <a:gd name="connsiteX70" fmla="*/ 1102589 w 3735542"/>
              <a:gd name="connsiteY70" fmla="*/ 2315183 h 3313890"/>
              <a:gd name="connsiteX71" fmla="*/ 1070164 w 3735542"/>
              <a:gd name="connsiteY71" fmla="*/ 2256817 h 3313890"/>
              <a:gd name="connsiteX72" fmla="*/ 1063679 w 3735542"/>
              <a:gd name="connsiteY72" fmla="*/ 2230877 h 3313890"/>
              <a:gd name="connsiteX73" fmla="*/ 1037738 w 3735542"/>
              <a:gd name="connsiteY73" fmla="*/ 2191966 h 3313890"/>
              <a:gd name="connsiteX74" fmla="*/ 966402 w 3735542"/>
              <a:gd name="connsiteY74" fmla="*/ 2204936 h 3313890"/>
              <a:gd name="connsiteX75" fmla="*/ 940462 w 3735542"/>
              <a:gd name="connsiteY75" fmla="*/ 2230877 h 3313890"/>
              <a:gd name="connsiteX76" fmla="*/ 784819 w 3735542"/>
              <a:gd name="connsiteY76" fmla="*/ 2334638 h 3313890"/>
              <a:gd name="connsiteX77" fmla="*/ 518930 w 3735542"/>
              <a:gd name="connsiteY77" fmla="*/ 2470826 h 3313890"/>
              <a:gd name="connsiteX78" fmla="*/ 389228 w 3735542"/>
              <a:gd name="connsiteY78" fmla="*/ 2490281 h 3313890"/>
              <a:gd name="connsiteX79" fmla="*/ 77942 w 3735542"/>
              <a:gd name="connsiteY79" fmla="*/ 2399490 h 3313890"/>
              <a:gd name="connsiteX80" fmla="*/ 45517 w 3735542"/>
              <a:gd name="connsiteY80" fmla="*/ 2360579 h 3313890"/>
              <a:gd name="connsiteX81" fmla="*/ 121 w 3735542"/>
              <a:gd name="connsiteY81" fmla="*/ 2172511 h 3313890"/>
              <a:gd name="connsiteX82" fmla="*/ 13091 w 3735542"/>
              <a:gd name="connsiteY82" fmla="*/ 2068749 h 3313890"/>
              <a:gd name="connsiteX83" fmla="*/ 64972 w 3735542"/>
              <a:gd name="connsiteY83" fmla="*/ 1913107 h 3313890"/>
              <a:gd name="connsiteX84" fmla="*/ 116853 w 3735542"/>
              <a:gd name="connsiteY84" fmla="*/ 1802860 h 3313890"/>
              <a:gd name="connsiteX85" fmla="*/ 149279 w 3735542"/>
              <a:gd name="connsiteY85" fmla="*/ 1744494 h 3313890"/>
              <a:gd name="connsiteX86" fmla="*/ 168734 w 3735542"/>
              <a:gd name="connsiteY86" fmla="*/ 1718553 h 3313890"/>
              <a:gd name="connsiteX87" fmla="*/ 207645 w 3735542"/>
              <a:gd name="connsiteY87" fmla="*/ 1679643 h 3313890"/>
              <a:gd name="connsiteX88" fmla="*/ 291951 w 3735542"/>
              <a:gd name="connsiteY88" fmla="*/ 1660187 h 331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35542" h="3313890">
                <a:moveTo>
                  <a:pt x="246555" y="1763949"/>
                </a:moveTo>
                <a:cubicBezTo>
                  <a:pt x="237908" y="1750979"/>
                  <a:pt x="225341" y="1739892"/>
                  <a:pt x="220615" y="1725038"/>
                </a:cubicBezTo>
                <a:cubicBezTo>
                  <a:pt x="186343" y="1617327"/>
                  <a:pt x="199382" y="1486204"/>
                  <a:pt x="214130" y="1381328"/>
                </a:cubicBezTo>
                <a:cubicBezTo>
                  <a:pt x="222526" y="1321620"/>
                  <a:pt x="242642" y="1264114"/>
                  <a:pt x="259525" y="1206230"/>
                </a:cubicBezTo>
                <a:cubicBezTo>
                  <a:pt x="272923" y="1160293"/>
                  <a:pt x="288378" y="1114944"/>
                  <a:pt x="304921" y="1070043"/>
                </a:cubicBezTo>
                <a:cubicBezTo>
                  <a:pt x="326077" y="1012620"/>
                  <a:pt x="353782" y="937380"/>
                  <a:pt x="395713" y="888460"/>
                </a:cubicBezTo>
                <a:cubicBezTo>
                  <a:pt x="416627" y="864061"/>
                  <a:pt x="441742" y="843415"/>
                  <a:pt x="467049" y="823609"/>
                </a:cubicBezTo>
                <a:cubicBezTo>
                  <a:pt x="563458" y="748158"/>
                  <a:pt x="680748" y="705432"/>
                  <a:pt x="797789" y="674451"/>
                </a:cubicBezTo>
                <a:cubicBezTo>
                  <a:pt x="823212" y="667721"/>
                  <a:pt x="849670" y="665804"/>
                  <a:pt x="875610" y="661481"/>
                </a:cubicBezTo>
                <a:lnTo>
                  <a:pt x="1083134" y="674451"/>
                </a:lnTo>
                <a:cubicBezTo>
                  <a:pt x="1106953" y="676113"/>
                  <a:pt x="1131306" y="675145"/>
                  <a:pt x="1154470" y="680936"/>
                </a:cubicBezTo>
                <a:cubicBezTo>
                  <a:pt x="1175125" y="686100"/>
                  <a:pt x="1192901" y="699401"/>
                  <a:pt x="1212836" y="706877"/>
                </a:cubicBezTo>
                <a:cubicBezTo>
                  <a:pt x="1227571" y="712403"/>
                  <a:pt x="1243543" y="714198"/>
                  <a:pt x="1258232" y="719847"/>
                </a:cubicBezTo>
                <a:cubicBezTo>
                  <a:pt x="1337483" y="750328"/>
                  <a:pt x="1259752" y="731824"/>
                  <a:pt x="1329568" y="745787"/>
                </a:cubicBezTo>
                <a:cubicBezTo>
                  <a:pt x="1336053" y="750111"/>
                  <a:pt x="1341786" y="761653"/>
                  <a:pt x="1349023" y="758758"/>
                </a:cubicBezTo>
                <a:cubicBezTo>
                  <a:pt x="1362034" y="753554"/>
                  <a:pt x="1365670" y="707413"/>
                  <a:pt x="1368479" y="700392"/>
                </a:cubicBezTo>
                <a:cubicBezTo>
                  <a:pt x="1377455" y="677952"/>
                  <a:pt x="1388565" y="656322"/>
                  <a:pt x="1400904" y="635541"/>
                </a:cubicBezTo>
                <a:cubicBezTo>
                  <a:pt x="1476594" y="508063"/>
                  <a:pt x="1544421" y="411273"/>
                  <a:pt x="1647338" y="298315"/>
                </a:cubicBezTo>
                <a:cubicBezTo>
                  <a:pt x="1680345" y="262087"/>
                  <a:pt x="1717907" y="229805"/>
                  <a:pt x="1757585" y="201038"/>
                </a:cubicBezTo>
                <a:cubicBezTo>
                  <a:pt x="1872505" y="117721"/>
                  <a:pt x="1989527" y="65620"/>
                  <a:pt x="2127236" y="25941"/>
                </a:cubicBezTo>
                <a:cubicBezTo>
                  <a:pt x="2179827" y="10788"/>
                  <a:pt x="2235321" y="8647"/>
                  <a:pt x="2289364" y="0"/>
                </a:cubicBezTo>
                <a:cubicBezTo>
                  <a:pt x="2582391" y="50961"/>
                  <a:pt x="2656704" y="16319"/>
                  <a:pt x="2847083" y="136187"/>
                </a:cubicBezTo>
                <a:cubicBezTo>
                  <a:pt x="2870510" y="150937"/>
                  <a:pt x="2891044" y="169903"/>
                  <a:pt x="2911934" y="188068"/>
                </a:cubicBezTo>
                <a:cubicBezTo>
                  <a:pt x="2940793" y="213163"/>
                  <a:pt x="2969833" y="238226"/>
                  <a:pt x="2996240" y="265890"/>
                </a:cubicBezTo>
                <a:cubicBezTo>
                  <a:pt x="3026477" y="297567"/>
                  <a:pt x="3067929" y="355139"/>
                  <a:pt x="3087032" y="395592"/>
                </a:cubicBezTo>
                <a:cubicBezTo>
                  <a:pt x="3113091" y="450776"/>
                  <a:pt x="3158368" y="564204"/>
                  <a:pt x="3158368" y="564204"/>
                </a:cubicBezTo>
                <a:cubicBezTo>
                  <a:pt x="3176158" y="647227"/>
                  <a:pt x="3182736" y="666334"/>
                  <a:pt x="3190793" y="752272"/>
                </a:cubicBezTo>
                <a:cubicBezTo>
                  <a:pt x="3194229" y="788924"/>
                  <a:pt x="3172822" y="835005"/>
                  <a:pt x="3197279" y="862519"/>
                </a:cubicBezTo>
                <a:cubicBezTo>
                  <a:pt x="3233298" y="903040"/>
                  <a:pt x="3302021" y="896280"/>
                  <a:pt x="3346436" y="927370"/>
                </a:cubicBezTo>
                <a:cubicBezTo>
                  <a:pt x="3368053" y="942502"/>
                  <a:pt x="3391762" y="955016"/>
                  <a:pt x="3411287" y="972766"/>
                </a:cubicBezTo>
                <a:cubicBezTo>
                  <a:pt x="3481829" y="1036895"/>
                  <a:pt x="3531071" y="1111228"/>
                  <a:pt x="3579900" y="1193260"/>
                </a:cubicBezTo>
                <a:cubicBezTo>
                  <a:pt x="3606112" y="1237296"/>
                  <a:pt x="3630759" y="1282470"/>
                  <a:pt x="3651236" y="1329447"/>
                </a:cubicBezTo>
                <a:cubicBezTo>
                  <a:pt x="3667625" y="1367046"/>
                  <a:pt x="3678742" y="1406781"/>
                  <a:pt x="3690147" y="1446179"/>
                </a:cubicBezTo>
                <a:cubicBezTo>
                  <a:pt x="3725064" y="1566801"/>
                  <a:pt x="3720677" y="1561668"/>
                  <a:pt x="3735542" y="1673158"/>
                </a:cubicBezTo>
                <a:cubicBezTo>
                  <a:pt x="3718554" y="1944970"/>
                  <a:pt x="3743881" y="1799613"/>
                  <a:pt x="3696632" y="1964987"/>
                </a:cubicBezTo>
                <a:cubicBezTo>
                  <a:pt x="3691735" y="1982127"/>
                  <a:pt x="3691634" y="2000924"/>
                  <a:pt x="3683662" y="2016868"/>
                </a:cubicBezTo>
                <a:cubicBezTo>
                  <a:pt x="3676111" y="2031969"/>
                  <a:pt x="3661530" y="2042397"/>
                  <a:pt x="3651236" y="2055779"/>
                </a:cubicBezTo>
                <a:cubicBezTo>
                  <a:pt x="3639898" y="2070518"/>
                  <a:pt x="3631959" y="2088026"/>
                  <a:pt x="3618810" y="2101175"/>
                </a:cubicBezTo>
                <a:cubicBezTo>
                  <a:pt x="3605351" y="2114634"/>
                  <a:pt x="3576755" y="2123407"/>
                  <a:pt x="3560445" y="2133600"/>
                </a:cubicBezTo>
                <a:cubicBezTo>
                  <a:pt x="3548713" y="2140932"/>
                  <a:pt x="3528754" y="2159173"/>
                  <a:pt x="3515049" y="2166026"/>
                </a:cubicBezTo>
                <a:cubicBezTo>
                  <a:pt x="3508935" y="2169083"/>
                  <a:pt x="3502078" y="2170349"/>
                  <a:pt x="3495593" y="2172511"/>
                </a:cubicBezTo>
                <a:cubicBezTo>
                  <a:pt x="3533727" y="2426726"/>
                  <a:pt x="3498778" y="2184379"/>
                  <a:pt x="3528019" y="2412460"/>
                </a:cubicBezTo>
                <a:cubicBezTo>
                  <a:pt x="3534122" y="2460068"/>
                  <a:pt x="3541930" y="2507456"/>
                  <a:pt x="3547474" y="2555132"/>
                </a:cubicBezTo>
                <a:cubicBezTo>
                  <a:pt x="3552741" y="2600428"/>
                  <a:pt x="3556121" y="2645923"/>
                  <a:pt x="3560445" y="2691319"/>
                </a:cubicBezTo>
                <a:cubicBezTo>
                  <a:pt x="3558283" y="2797243"/>
                  <a:pt x="3561507" y="2903414"/>
                  <a:pt x="3553959" y="3009090"/>
                </a:cubicBezTo>
                <a:cubicBezTo>
                  <a:pt x="3550194" y="3061800"/>
                  <a:pt x="3466395" y="3120160"/>
                  <a:pt x="3443713" y="3138792"/>
                </a:cubicBezTo>
                <a:cubicBezTo>
                  <a:pt x="3414974" y="3162399"/>
                  <a:pt x="3385371" y="3185471"/>
                  <a:pt x="3352921" y="3203643"/>
                </a:cubicBezTo>
                <a:cubicBezTo>
                  <a:pt x="3330845" y="3216006"/>
                  <a:pt x="3306362" y="3224457"/>
                  <a:pt x="3281585" y="3229583"/>
                </a:cubicBezTo>
                <a:cubicBezTo>
                  <a:pt x="3180661" y="3250464"/>
                  <a:pt x="3078634" y="3265702"/>
                  <a:pt x="2976785" y="3281464"/>
                </a:cubicBezTo>
                <a:cubicBezTo>
                  <a:pt x="2897025" y="3293808"/>
                  <a:pt x="2816819" y="3303081"/>
                  <a:pt x="2736836" y="3313890"/>
                </a:cubicBezTo>
                <a:cubicBezTo>
                  <a:pt x="2648206" y="3305243"/>
                  <a:pt x="2558489" y="3304271"/>
                  <a:pt x="2470947" y="3287949"/>
                </a:cubicBezTo>
                <a:cubicBezTo>
                  <a:pt x="2429905" y="3280297"/>
                  <a:pt x="2392017" y="3260273"/>
                  <a:pt x="2354215" y="3242553"/>
                </a:cubicBezTo>
                <a:cubicBezTo>
                  <a:pt x="2319073" y="3226080"/>
                  <a:pt x="2245156" y="3182975"/>
                  <a:pt x="2211542" y="3151762"/>
                </a:cubicBezTo>
                <a:cubicBezTo>
                  <a:pt x="2196938" y="3138201"/>
                  <a:pt x="2186099" y="3121057"/>
                  <a:pt x="2172632" y="3106366"/>
                </a:cubicBezTo>
                <a:cubicBezTo>
                  <a:pt x="2135596" y="3065963"/>
                  <a:pt x="2131428" y="3076006"/>
                  <a:pt x="2107781" y="3015575"/>
                </a:cubicBezTo>
                <a:cubicBezTo>
                  <a:pt x="2068293" y="2914662"/>
                  <a:pt x="2097863" y="2949772"/>
                  <a:pt x="2062385" y="2872902"/>
                </a:cubicBezTo>
                <a:cubicBezTo>
                  <a:pt x="2057103" y="2861458"/>
                  <a:pt x="2048966" y="2851542"/>
                  <a:pt x="2042930" y="2840477"/>
                </a:cubicBezTo>
                <a:cubicBezTo>
                  <a:pt x="2035986" y="2827746"/>
                  <a:pt x="2029475" y="2814768"/>
                  <a:pt x="2023474" y="2801566"/>
                </a:cubicBezTo>
                <a:cubicBezTo>
                  <a:pt x="2018657" y="2790969"/>
                  <a:pt x="2016631" y="2779039"/>
                  <a:pt x="2010504" y="2769141"/>
                </a:cubicBezTo>
                <a:cubicBezTo>
                  <a:pt x="1988412" y="2733453"/>
                  <a:pt x="1957939" y="2702920"/>
                  <a:pt x="1939168" y="2665379"/>
                </a:cubicBezTo>
                <a:cubicBezTo>
                  <a:pt x="1923911" y="2634865"/>
                  <a:pt x="1888844" y="2556689"/>
                  <a:pt x="1861347" y="2529192"/>
                </a:cubicBezTo>
                <a:lnTo>
                  <a:pt x="1848376" y="2516221"/>
                </a:lnTo>
                <a:cubicBezTo>
                  <a:pt x="1763226" y="2548154"/>
                  <a:pt x="1824984" y="2529031"/>
                  <a:pt x="1712189" y="2548647"/>
                </a:cubicBezTo>
                <a:cubicBezTo>
                  <a:pt x="1690470" y="2552424"/>
                  <a:pt x="1669028" y="2557674"/>
                  <a:pt x="1647338" y="2561617"/>
                </a:cubicBezTo>
                <a:cubicBezTo>
                  <a:pt x="1621464" y="2566321"/>
                  <a:pt x="1595457" y="2570264"/>
                  <a:pt x="1569517" y="2574587"/>
                </a:cubicBezTo>
                <a:cubicBezTo>
                  <a:pt x="1498181" y="2572425"/>
                  <a:pt x="1426421" y="2576160"/>
                  <a:pt x="1355508" y="2568102"/>
                </a:cubicBezTo>
                <a:cubicBezTo>
                  <a:pt x="1296145" y="2561356"/>
                  <a:pt x="1265598" y="2530073"/>
                  <a:pt x="1225806" y="2490281"/>
                </a:cubicBezTo>
                <a:cubicBezTo>
                  <a:pt x="1209557" y="2474032"/>
                  <a:pt x="1193864" y="2457029"/>
                  <a:pt x="1180410" y="2438400"/>
                </a:cubicBezTo>
                <a:cubicBezTo>
                  <a:pt x="1165650" y="2417963"/>
                  <a:pt x="1154470" y="2395166"/>
                  <a:pt x="1141500" y="2373549"/>
                </a:cubicBezTo>
                <a:cubicBezTo>
                  <a:pt x="1135015" y="2362741"/>
                  <a:pt x="1129608" y="2351208"/>
                  <a:pt x="1122045" y="2341124"/>
                </a:cubicBezTo>
                <a:cubicBezTo>
                  <a:pt x="1115560" y="2332477"/>
                  <a:pt x="1107838" y="2324632"/>
                  <a:pt x="1102589" y="2315183"/>
                </a:cubicBezTo>
                <a:cubicBezTo>
                  <a:pt x="1060123" y="2238746"/>
                  <a:pt x="1120263" y="2323618"/>
                  <a:pt x="1070164" y="2256817"/>
                </a:cubicBezTo>
                <a:cubicBezTo>
                  <a:pt x="1068002" y="2248170"/>
                  <a:pt x="1067665" y="2238849"/>
                  <a:pt x="1063679" y="2230877"/>
                </a:cubicBezTo>
                <a:cubicBezTo>
                  <a:pt x="1056708" y="2216934"/>
                  <a:pt x="1037738" y="2191966"/>
                  <a:pt x="1037738" y="2191966"/>
                </a:cubicBezTo>
                <a:cubicBezTo>
                  <a:pt x="1013959" y="2196289"/>
                  <a:pt x="988842" y="2195960"/>
                  <a:pt x="966402" y="2204936"/>
                </a:cubicBezTo>
                <a:cubicBezTo>
                  <a:pt x="955048" y="2209478"/>
                  <a:pt x="950413" y="2223769"/>
                  <a:pt x="940462" y="2230877"/>
                </a:cubicBezTo>
                <a:cubicBezTo>
                  <a:pt x="889723" y="2267119"/>
                  <a:pt x="837922" y="2301959"/>
                  <a:pt x="784819" y="2334638"/>
                </a:cubicBezTo>
                <a:cubicBezTo>
                  <a:pt x="692236" y="2391613"/>
                  <a:pt x="632239" y="2433056"/>
                  <a:pt x="518930" y="2470826"/>
                </a:cubicBezTo>
                <a:cubicBezTo>
                  <a:pt x="477456" y="2484651"/>
                  <a:pt x="432462" y="2483796"/>
                  <a:pt x="389228" y="2490281"/>
                </a:cubicBezTo>
                <a:cubicBezTo>
                  <a:pt x="219884" y="2459086"/>
                  <a:pt x="178670" y="2486788"/>
                  <a:pt x="77942" y="2399490"/>
                </a:cubicBezTo>
                <a:cubicBezTo>
                  <a:pt x="65183" y="2388433"/>
                  <a:pt x="56325" y="2373549"/>
                  <a:pt x="45517" y="2360579"/>
                </a:cubicBezTo>
                <a:cubicBezTo>
                  <a:pt x="19666" y="2289491"/>
                  <a:pt x="2577" y="2256016"/>
                  <a:pt x="121" y="2172511"/>
                </a:cubicBezTo>
                <a:cubicBezTo>
                  <a:pt x="-904" y="2137670"/>
                  <a:pt x="4637" y="2102565"/>
                  <a:pt x="13091" y="2068749"/>
                </a:cubicBezTo>
                <a:cubicBezTo>
                  <a:pt x="26355" y="2015695"/>
                  <a:pt x="41686" y="1962589"/>
                  <a:pt x="64972" y="1913107"/>
                </a:cubicBezTo>
                <a:cubicBezTo>
                  <a:pt x="82266" y="1876358"/>
                  <a:pt x="99391" y="1839530"/>
                  <a:pt x="116853" y="1802860"/>
                </a:cubicBezTo>
                <a:cubicBezTo>
                  <a:pt x="127158" y="1781218"/>
                  <a:pt x="135672" y="1764904"/>
                  <a:pt x="149279" y="1744494"/>
                </a:cubicBezTo>
                <a:cubicBezTo>
                  <a:pt x="155275" y="1735501"/>
                  <a:pt x="161503" y="1726587"/>
                  <a:pt x="168734" y="1718553"/>
                </a:cubicBezTo>
                <a:cubicBezTo>
                  <a:pt x="181005" y="1704919"/>
                  <a:pt x="190244" y="1685444"/>
                  <a:pt x="207645" y="1679643"/>
                </a:cubicBezTo>
                <a:cubicBezTo>
                  <a:pt x="274213" y="1657452"/>
                  <a:pt x="245503" y="1660187"/>
                  <a:pt x="291951" y="1660187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42"/>
          <p:cNvGrpSpPr/>
          <p:nvPr/>
        </p:nvGrpSpPr>
        <p:grpSpPr>
          <a:xfrm>
            <a:off x="1688236" y="2201513"/>
            <a:ext cx="5957498" cy="2874351"/>
            <a:chOff x="2646769" y="3458220"/>
            <a:chExt cx="1419425" cy="685975"/>
          </a:xfrm>
        </p:grpSpPr>
        <p:sp>
          <p:nvSpPr>
            <p:cNvPr id="1130" name="Google Shape;1130;p42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42"/>
          <p:cNvSpPr txBox="1">
            <a:spLocks noGrp="1"/>
          </p:cNvSpPr>
          <p:nvPr>
            <p:ph type="title"/>
          </p:nvPr>
        </p:nvSpPr>
        <p:spPr>
          <a:xfrm>
            <a:off x="2122025" y="2772399"/>
            <a:ext cx="5126196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Placer, pasión, completad y felicidad son ahora sentimientos que conviven con los miedos, incertidumbres, temores y la angustia que generan los primeros desempeños a los maestros principiantes.</a:t>
            </a:r>
            <a:endParaRPr lang="es-MX" sz="2000" dirty="0"/>
          </a:p>
        </p:txBody>
      </p:sp>
      <p:grpSp>
        <p:nvGrpSpPr>
          <p:cNvPr id="1134" name="Google Shape;1134;p42"/>
          <p:cNvGrpSpPr/>
          <p:nvPr/>
        </p:nvGrpSpPr>
        <p:grpSpPr>
          <a:xfrm>
            <a:off x="7822581" y="1986992"/>
            <a:ext cx="1193200" cy="990119"/>
            <a:chOff x="2920875" y="1580725"/>
            <a:chExt cx="346800" cy="287775"/>
          </a:xfrm>
        </p:grpSpPr>
        <p:sp>
          <p:nvSpPr>
            <p:cNvPr id="1135" name="Google Shape;1135;p42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42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2" name="Google Shape;1142;p42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915;p36">
            <a:extLst>
              <a:ext uri="{FF2B5EF4-FFF2-40B4-BE49-F238E27FC236}">
                <a16:creationId xmlns:a16="http://schemas.microsoft.com/office/drawing/2014/main" xmlns="" id="{6A6243A2-6C0E-44B8-B591-6BF616944CF3}"/>
              </a:ext>
            </a:extLst>
          </p:cNvPr>
          <p:cNvGrpSpPr/>
          <p:nvPr/>
        </p:nvGrpSpPr>
        <p:grpSpPr>
          <a:xfrm>
            <a:off x="868074" y="379096"/>
            <a:ext cx="7158440" cy="1315008"/>
            <a:chOff x="7728915" y="2370420"/>
            <a:chExt cx="1034472" cy="222546"/>
          </a:xfrm>
        </p:grpSpPr>
        <p:sp>
          <p:nvSpPr>
            <p:cNvPr id="46" name="Google Shape;916;p36">
              <a:extLst>
                <a:ext uri="{FF2B5EF4-FFF2-40B4-BE49-F238E27FC236}">
                  <a16:creationId xmlns:a16="http://schemas.microsoft.com/office/drawing/2014/main" xmlns="" id="{818A4396-6164-43B5-85B3-1ABDF04C13E9}"/>
                </a:ext>
              </a:extLst>
            </p:cNvPr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7;p36">
              <a:extLst>
                <a:ext uri="{FF2B5EF4-FFF2-40B4-BE49-F238E27FC236}">
                  <a16:creationId xmlns:a16="http://schemas.microsoft.com/office/drawing/2014/main" xmlns="" id="{0763DFBC-D398-4227-A4AC-16AEEB3BA143}"/>
                </a:ext>
              </a:extLst>
            </p:cNvPr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8;p36">
              <a:extLst>
                <a:ext uri="{FF2B5EF4-FFF2-40B4-BE49-F238E27FC236}">
                  <a16:creationId xmlns:a16="http://schemas.microsoft.com/office/drawing/2014/main" xmlns="" id="{B32727B1-FE07-4236-A212-E28C98E41914}"/>
                </a:ext>
              </a:extLst>
            </p:cNvPr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9;p36">
              <a:extLst>
                <a:ext uri="{FF2B5EF4-FFF2-40B4-BE49-F238E27FC236}">
                  <a16:creationId xmlns:a16="http://schemas.microsoft.com/office/drawing/2014/main" xmlns="" id="{9A6987B1-7BCC-4888-8D34-FBDAC8D451B7}"/>
                </a:ext>
              </a:extLst>
            </p:cNvPr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0;p36">
              <a:extLst>
                <a:ext uri="{FF2B5EF4-FFF2-40B4-BE49-F238E27FC236}">
                  <a16:creationId xmlns:a16="http://schemas.microsoft.com/office/drawing/2014/main" xmlns="" id="{75FF3182-43B3-4D2D-9F78-5598D3FE3164}"/>
                </a:ext>
              </a:extLst>
            </p:cNvPr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1;p36">
              <a:extLst>
                <a:ext uri="{FF2B5EF4-FFF2-40B4-BE49-F238E27FC236}">
                  <a16:creationId xmlns:a16="http://schemas.microsoft.com/office/drawing/2014/main" xmlns="" id="{5BCB8B08-9B23-43D6-95DD-52F610ED4863}"/>
                </a:ext>
              </a:extLst>
            </p:cNvPr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2;p36">
              <a:extLst>
                <a:ext uri="{FF2B5EF4-FFF2-40B4-BE49-F238E27FC236}">
                  <a16:creationId xmlns:a16="http://schemas.microsoft.com/office/drawing/2014/main" xmlns="" id="{2DE6CBC8-90D7-4207-805A-745CBAF1CF36}"/>
                </a:ext>
              </a:extLst>
            </p:cNvPr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FD9955F-27AD-4372-AE2A-488217AC79E8}"/>
              </a:ext>
            </a:extLst>
          </p:cNvPr>
          <p:cNvSpPr txBox="1"/>
          <p:nvPr/>
        </p:nvSpPr>
        <p:spPr>
          <a:xfrm>
            <a:off x="2122025" y="483459"/>
            <a:ext cx="483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Modern Love Caps" panose="04070805081001020A01" pitchFamily="82" charset="0"/>
              </a:rPr>
              <a:t>Los maestros saben que comenten errores y se angustian por ello, se sienten impotentes ante situaciones que les traen dudas, que los desconciertan.</a:t>
            </a:r>
            <a:endParaRPr lang="es-MX" sz="1600" dirty="0">
              <a:latin typeface="Modern Love Caps" panose="04070805081001020A01" pitchFamily="82" charset="0"/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369D85FF-B7FC-48CD-BDAD-111A0FE0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340" y="1530708"/>
            <a:ext cx="1846211" cy="3015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3"/>
          <p:cNvSpPr/>
          <p:nvPr/>
        </p:nvSpPr>
        <p:spPr>
          <a:xfrm rot="173206">
            <a:off x="1650835" y="622182"/>
            <a:ext cx="5317595" cy="307414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7" name="Google Shape;1197;p43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/>
          </p:nvPr>
        </p:nvSpPr>
        <p:spPr>
          <a:xfrm>
            <a:off x="1773079" y="1687996"/>
            <a:ext cx="488111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Ser querido, reconocido, nombrado, elegido, favorecido, escuchado o ayudado por la maestra les provoca sensaciones de gratificación y satisfacción a esos alumnos que hoy en día son maestros.</a:t>
            </a:r>
            <a:endParaRPr lang="es-MX" sz="2400" dirty="0"/>
          </a:p>
        </p:txBody>
      </p:sp>
      <p:grpSp>
        <p:nvGrpSpPr>
          <p:cNvPr id="1201" name="Google Shape;1201;p43"/>
          <p:cNvGrpSpPr/>
          <p:nvPr/>
        </p:nvGrpSpPr>
        <p:grpSpPr>
          <a:xfrm>
            <a:off x="7698207" y="1104553"/>
            <a:ext cx="792707" cy="702905"/>
            <a:chOff x="3725850" y="3874550"/>
            <a:chExt cx="232875" cy="206500"/>
          </a:xfrm>
        </p:grpSpPr>
        <p:sp>
          <p:nvSpPr>
            <p:cNvPr id="1202" name="Google Shape;1202;p43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3"/>
          <p:cNvGrpSpPr/>
          <p:nvPr/>
        </p:nvGrpSpPr>
        <p:grpSpPr>
          <a:xfrm>
            <a:off x="7230819" y="3828276"/>
            <a:ext cx="467381" cy="453537"/>
            <a:chOff x="5244650" y="4666550"/>
            <a:chExt cx="154450" cy="149875"/>
          </a:xfrm>
        </p:grpSpPr>
        <p:sp>
          <p:nvSpPr>
            <p:cNvPr id="1206" name="Google Shape;1206;p43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3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1209" name="Google Shape;1209;p43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1213" name="Google Shape;1213;p43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216" name="Google Shape;1216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7" name="Google Shape;1217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Imagen 2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xmlns="" id="{5F01F296-21BE-48AE-8990-1A8FDA988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588" y1="33067" x2="35942" y2="33706"/>
                        <a14:foregroundMark x1="26677" y1="26837" x2="28275" y2="26997"/>
                        <a14:foregroundMark x1="34824" y1="16294" x2="32907" y2="16294"/>
                        <a14:foregroundMark x1="66294" y1="10383" x2="66294" y2="11821"/>
                        <a14:foregroundMark x1="73642" y1="32748" x2="72364" y2="32109"/>
                        <a14:foregroundMark x1="80192" y1="77636" x2="86102" y2="74760"/>
                        <a14:foregroundMark x1="70288" y1="84824" x2="74760" y2="83067"/>
                        <a14:foregroundMark x1="51757" y1="87540" x2="54792" y2="87220"/>
                        <a14:foregroundMark x1="62780" y1="87540" x2="63738" y2="88019"/>
                        <a14:foregroundMark x1="46965" y1="84665" x2="47444" y2="86422"/>
                        <a14:foregroundMark x1="43930" y1="88818" x2="42332" y2="88339"/>
                        <a14:foregroundMark x1="34824" y1="88179" x2="32268" y2="88498"/>
                        <a14:foregroundMark x1="34185" y1="89137" x2="34345" y2="82748"/>
                        <a14:foregroundMark x1="42173" y1="87061" x2="41374" y2="84505"/>
                        <a14:foregroundMark x1="53834" y1="87540" x2="53834" y2="82588"/>
                        <a14:foregroundMark x1="61821" y1="87859" x2="60863" y2="85304"/>
                        <a14:foregroundMark x1="18051" y1="78594" x2="16773" y2="82588"/>
                        <a14:foregroundMark x1="25399" y1="79872" x2="27636" y2="83706"/>
                        <a14:foregroundMark x1="14377" y1="79553" x2="16613" y2="78435"/>
                        <a14:foregroundMark x1="42971" y1="51438" x2="37859" y2="48403"/>
                        <a14:backgroundMark x1="44888" y1="43131" x2="43291" y2="46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057" y="1600161"/>
            <a:ext cx="3388873" cy="33888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684</Words>
  <Application>Microsoft Office PowerPoint</Application>
  <PresentationFormat>Presentación en pantalla (16:9)</PresentationFormat>
  <Paragraphs>47</Paragraphs>
  <Slides>14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Raleway SemiBold</vt:lpstr>
      <vt:lpstr>Gloria Hallelujah</vt:lpstr>
      <vt:lpstr>Kristen ITC</vt:lpstr>
      <vt:lpstr>Fira Sans Extra Condensed</vt:lpstr>
      <vt:lpstr>Calibri</vt:lpstr>
      <vt:lpstr>Raleway</vt:lpstr>
      <vt:lpstr>Modern Love Caps</vt:lpstr>
      <vt:lpstr>Arial</vt:lpstr>
      <vt:lpstr>Times New Roman</vt:lpstr>
      <vt:lpstr>Amatic SC</vt:lpstr>
      <vt:lpstr>Franklin Gothic Heavy</vt:lpstr>
      <vt:lpstr>Tahoma</vt:lpstr>
      <vt:lpstr>Verdana</vt:lpstr>
      <vt:lpstr>Team Building Class for Elementary by Slidesgo</vt:lpstr>
      <vt:lpstr>Imagen de mapa de bits</vt:lpstr>
      <vt:lpstr>Presentación de PowerPoint</vt:lpstr>
      <vt:lpstr>Los gajes del oficio Enseñanza, pedagogía y formación.</vt:lpstr>
      <vt:lpstr>Capítulo 3</vt:lpstr>
      <vt:lpstr>Los maestros de los maestros.</vt:lpstr>
      <vt:lpstr>Presentación de PowerPoint</vt:lpstr>
      <vt:lpstr>¿soy buena?</vt:lpstr>
      <vt:lpstr>Presentación de PowerPoint</vt:lpstr>
      <vt:lpstr>Placer, pasión, completad y felicidad son ahora sentimientos que conviven con los miedos, incertidumbres, temores y la angustia que generan los primeros desempeños a los maestros principiantes.</vt:lpstr>
      <vt:lpstr>Ser querido, reconocido, nombrado, elegido, favorecido, escuchado o ayudado por la maestra les provoca sensaciones de gratificación y satisfacción a esos alumnos que hoy en día son maestros.</vt:lpstr>
      <vt:lpstr>MODELO PARA AMAR</vt:lpstr>
      <vt:lpstr>Presentación de PowerPoint</vt:lpstr>
      <vt:lpstr>Presentación de PowerPoint</vt:lpstr>
      <vt:lpstr>Presentación de PowerPoint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</dc:creator>
  <cp:lastModifiedBy>ENEP</cp:lastModifiedBy>
  <cp:revision>6</cp:revision>
  <dcterms:modified xsi:type="dcterms:W3CDTF">2021-11-18T19:47:06Z</dcterms:modified>
</cp:coreProperties>
</file>