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7" r:id="rId6"/>
    <p:sldId id="260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F9D"/>
    <a:srgbClr val="EAC875"/>
    <a:srgbClr val="955E35"/>
    <a:srgbClr val="E5AD24"/>
    <a:srgbClr val="93B7FF"/>
    <a:srgbClr val="FF66FF"/>
    <a:srgbClr val="FFCCFF"/>
    <a:srgbClr val="FFD9D9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FADA3-E244-4E3E-87A2-16EF06708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C85D54-A4D6-4356-918E-E7C1DBFED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13E86-25A1-469C-8EAD-A8D10BA8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54F6C-C14C-46EB-8E0E-76FA0487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E04D7-C0AA-4351-9B66-5D00CFCB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1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F788C-0AD0-4086-9B8F-471450DB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3BFC65-1347-4026-A22C-8076C2AF1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AE4F5-71F1-4805-B8DD-95195DFF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5A476-08D6-432A-82FA-7A4186CD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1EDBA-011C-415B-B02E-5CD53C56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7F71B-52EC-4ED0-B07E-092982536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2F509-B5A8-4519-B90A-D4DC39F9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9D1CC-FED8-4AA2-A7AF-DBBF0FA1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D1AA6-0BC8-4110-85EF-CB7E5A46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6F7A5-A670-4B50-9994-36E63893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44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EAB6D-3D7E-4D83-B71E-9D2484C5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6A50C-EC60-4396-BFBD-839E7122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0FFBA-0F67-4A36-AFF9-4E5119FE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56843-DDCB-48A6-8343-74B8D779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A50053-9765-4F56-93C3-59DC828B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4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B7286-37C3-4B5C-A193-81F3D30F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AAB67-7A5F-4CF2-8D75-D7D29C44A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C8A5E-6D36-4547-9BDE-74B473DB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ADBF5-B971-44C8-B0FC-0782B2F8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68D66-6E59-462A-8A98-27A8DD22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BFDDF-ADC9-48FD-9FF8-B33C0035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EC984-5AB4-45DA-B974-ECA80E31C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C2DE0-E759-483D-82E1-FA8F4ACC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C8387F-A48C-45B4-A660-99D43461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406380-6393-4D66-B733-062B714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733E5-17DB-416E-A6DC-426B7909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86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FDBDB-7918-43A0-BEA8-FEB91C67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12D301-98B1-44DF-8BDC-6F5B900A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92F160-17E6-4FE7-B787-A346CB5DF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235351-0CA3-4271-AC56-C858FF576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3617BD-EC67-4B91-8037-660397709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DDC4AE-76BF-4A2D-9C54-58AF582C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072836-1CEF-4DCD-954B-4D39E3EA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E01259-75CC-4FBF-A599-B04EB9B5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2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D35DD-B006-46AE-BECD-7B71E057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7EFC23-1862-4774-8556-E6B6D185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B5A0AD-1F4A-4489-816D-28B32E98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BCF1A2-BCED-4B5C-A726-3204D51F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2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E15CF1-F712-4989-9A30-4859A3A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402A90-BF71-4605-B75B-5309385E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A6BEE7-EEEC-4BA6-B05E-804777C2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2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B8A01-7E96-4C59-8BBF-16607B17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369F6-62A0-4C0D-A094-34CDC355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D54DE3-A585-4A34-90B8-3635BCB9F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4A170F-697C-4B61-975F-76631A46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A17EF4-F486-416E-9B20-EC6ECFE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88CAF3-51EE-42E9-81A0-AEEA954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83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4408-B8E8-422B-B5BF-7E9588A1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7B2245-AC46-46A3-9F46-F77F23306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909703-3340-461D-8E59-537E0D92B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CEBD52-9CB1-4AB5-8A97-EA0F24DD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077F2-5A0C-4AD3-BDDC-F6111D8D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1E7B0-4E7A-4003-8F77-6D53FA2D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9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4C4FB4-B67B-439C-8128-DF4E012F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0EA596-6ECC-4A35-B7B7-35CA5453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900B7-5426-4DD9-B47E-8E12A0313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9-74B0-4DD9-8B52-E1A987CD5EBA}" type="datetimeFigureOut">
              <a:rPr lang="es-MX" smtClean="0"/>
              <a:t>18/11/21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4E2C1-DD24-43D8-B5EC-2A50CC0C7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7D7DA-D5A8-403F-847D-8533C95E0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DB21-4BDC-427C-AECF-4B4039DAD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xPLMnC7vm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SDpB6V74lQ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pic>
        <p:nvPicPr>
          <p:cNvPr id="1025" name="Picture 1" descr="bullet2espa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2B124E9-6189-4041-9E11-4DAC75516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19796"/>
          <a:stretch/>
        </p:blipFill>
        <p:spPr>
          <a:xfrm>
            <a:off x="9452834" y="3534699"/>
            <a:ext cx="2165425" cy="28474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3566" y="287657"/>
            <a:ext cx="87164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ESCUELA NORMAL DE EDUCACIÓN PREESCOLAR</a:t>
            </a:r>
            <a:br>
              <a:rPr lang="es-419" sz="2800" dirty="0">
                <a:latin typeface="Bernard MT Condensed" panose="02050806060905020404" pitchFamily="18" charset="0"/>
              </a:rPr>
            </a:br>
            <a:br>
              <a:rPr lang="es-419" sz="2000" dirty="0"/>
            </a:br>
            <a:r>
              <a:rPr lang="es-419" sz="1600" dirty="0"/>
              <a:t>CICLO ESCOLAR</a:t>
            </a:r>
            <a:br>
              <a:rPr lang="es-419" sz="1600" dirty="0"/>
            </a:br>
            <a:r>
              <a:rPr lang="es-419" sz="1600" dirty="0"/>
              <a:t>2021-2022</a:t>
            </a:r>
            <a:br>
              <a:rPr lang="es-419" sz="1600" dirty="0"/>
            </a:br>
            <a:br>
              <a:rPr lang="es-419" sz="1600" dirty="0"/>
            </a:br>
            <a:r>
              <a:rPr lang="es-419" sz="1600" dirty="0"/>
              <a:t>PRIMER SEMESTRE</a:t>
            </a:r>
            <a:br>
              <a:rPr lang="es-419" sz="1600" dirty="0"/>
            </a:br>
            <a:r>
              <a:rPr lang="es-419" sz="1600" dirty="0"/>
              <a:t>SECCIÓN: </a:t>
            </a:r>
            <a:br>
              <a:rPr lang="es-419" sz="1600" dirty="0"/>
            </a:br>
            <a:r>
              <a:rPr lang="es-419" sz="1600" dirty="0"/>
              <a:t>C</a:t>
            </a:r>
            <a:br>
              <a:rPr lang="es-419" sz="1600" dirty="0"/>
            </a:br>
            <a:br>
              <a:rPr lang="es-419" sz="1600" dirty="0"/>
            </a:br>
            <a:r>
              <a:rPr lang="es-419" sz="1600" dirty="0"/>
              <a:t>CURSO: EL SUJETO Y SU FORMACIÓN PROFESIONAL </a:t>
            </a:r>
            <a:br>
              <a:rPr lang="es-419" sz="1600" dirty="0"/>
            </a:br>
            <a:br>
              <a:rPr lang="es-419" sz="1600" dirty="0"/>
            </a:br>
            <a:r>
              <a:rPr lang="es-419" sz="1600" dirty="0"/>
              <a:t>TEMA: LOS GAJES DEL OFICIO </a:t>
            </a:r>
            <a:br>
              <a:rPr lang="es-419" sz="1600" dirty="0"/>
            </a:br>
            <a:br>
              <a:rPr lang="es-419" sz="1600" dirty="0"/>
            </a:br>
            <a:r>
              <a:rPr lang="es-419" sz="1600" dirty="0"/>
              <a:t>UNIDAD 3: </a:t>
            </a:r>
            <a:r>
              <a:rPr lang="es-MX" sz="1600" dirty="0"/>
              <a:t>EL DOCENTE QUE QUEREMOS: ENTRE LA POLITICA EDUCATIVA Y LAS CONDICIONES DE FORMACION Y DESARROLLO PROFESIONAL</a:t>
            </a:r>
            <a:br>
              <a:rPr lang="es-MX" sz="1600" dirty="0"/>
            </a:br>
            <a:br>
              <a:rPr lang="es-MX" sz="1600" dirty="0"/>
            </a:br>
            <a:r>
              <a:rPr lang="es-MX" sz="1600" dirty="0"/>
              <a:t>COMPETENCIAS DE LA UNIDAD 3: </a:t>
            </a:r>
            <a:br>
              <a:rPr lang="es-MX" sz="1600" dirty="0"/>
            </a:br>
            <a:r>
              <a:rPr lang="es-MX" sz="1600" dirty="0"/>
              <a:t>*Integra recursos de la investigación educativa para enriquecer su práctica profesional, expresando su interés por el conocimiento, la ciencia y la mejora de la educación.</a:t>
            </a:r>
            <a:br>
              <a:rPr lang="es-MX" sz="1600" dirty="0"/>
            </a:br>
            <a:r>
              <a:rPr lang="es-MX" sz="1600" dirty="0"/>
              <a:t>*Actúa de manera ética ante la diversidad de situaciones que se presentan en la práctica profesional.</a:t>
            </a:r>
            <a:br>
              <a:rPr lang="es-MX" sz="1600" dirty="0"/>
            </a:br>
            <a:br>
              <a:rPr lang="es-MX" sz="1600" dirty="0"/>
            </a:br>
            <a:r>
              <a:rPr lang="es-MX" sz="1600" dirty="0"/>
              <a:t>DOCENTE: GRACIANO MONTOYA HOYOS </a:t>
            </a:r>
            <a:br>
              <a:rPr lang="es-MX" sz="1600" dirty="0"/>
            </a:br>
            <a:r>
              <a:rPr lang="es-MX" sz="1600" dirty="0"/>
              <a:t>ALUMNAS: ANA KAREN REYES CEPEDA #20</a:t>
            </a:r>
            <a:br>
              <a:rPr lang="es-MX" sz="1600" dirty="0"/>
            </a:br>
            <a:r>
              <a:rPr lang="es-MX" sz="1600" dirty="0"/>
              <a:t>ALESANDRA ESCOLASTICO RUIZ # 3</a:t>
            </a:r>
          </a:p>
        </p:txBody>
      </p:sp>
    </p:spTree>
    <p:extLst>
      <p:ext uri="{BB962C8B-B14F-4D97-AF65-F5344CB8AC3E}">
        <p14:creationId xmlns:p14="http://schemas.microsoft.com/office/powerpoint/2010/main" val="422368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Maestros enfrentando el Coronavirus en paz – Pazenca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7"/>
          <a:stretch/>
        </p:blipFill>
        <p:spPr bwMode="auto">
          <a:xfrm>
            <a:off x="5292763" y="2995609"/>
            <a:ext cx="7707443" cy="30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15150" y="432495"/>
            <a:ext cx="6680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es parte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esencial de lo que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será nuestro futuro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ciudadanos y para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ellos la visión que quieren transmitir hacia sus estudiantes.</a:t>
            </a:r>
            <a:endParaRPr lang="es-MX" sz="3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443831" y="150607"/>
            <a:ext cx="32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87345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4152452" y="3429000"/>
            <a:ext cx="7799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en algún momento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fue formando el docente ellos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forman parte de un ciclo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en algún futuro servirán como ejemplo a seguir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las nuevas generaciones.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443831" y="150607"/>
            <a:ext cx="32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Conclusión</a:t>
            </a:r>
          </a:p>
        </p:txBody>
      </p:sp>
      <p:pic>
        <p:nvPicPr>
          <p:cNvPr id="2052" name="Picture 4" descr="Aprendiendo a enseñar en Educación y Sociedad.: ¿Es imprescindible el tutor  en la escuela?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25" l="4000" r="95375">
                        <a14:backgroundMark x1="17000" y1="87125" x2="17000" y2="87125"/>
                        <a14:backgroundMark x1="22125" y1="92000" x2="22125" y2="92000"/>
                        <a14:backgroundMark x1="14750" y1="89500" x2="14750" y2="89500"/>
                        <a14:backgroundMark x1="20500" y1="79750" x2="20500" y2="79750"/>
                        <a14:backgroundMark x1="16875" y1="82250" x2="16875" y2="82250"/>
                        <a14:backgroundMark x1="16750" y1="84125" x2="16750" y2="84125"/>
                        <a14:backgroundMark x1="34500" y1="77250" x2="34500" y2="77250"/>
                        <a14:backgroundMark x1="52000" y1="87500" x2="52000" y2="88125"/>
                        <a14:backgroundMark x1="64250" y1="76750" x2="64250" y2="76750"/>
                        <a14:backgroundMark x1="61500" y1="72000" x2="61500" y2="72000"/>
                        <a14:backgroundMark x1="83250" y1="76000" x2="83250" y2="76000"/>
                        <a14:backgroundMark x1="83750" y1="85375" x2="83750" y2="8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856" y="-374278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2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6443831" y="150607"/>
            <a:ext cx="32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Link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CDB26E-5923-D34A-A857-DDCB3E9C2EA7}"/>
              </a:ext>
            </a:extLst>
          </p:cNvPr>
          <p:cNvSpPr txBox="1"/>
          <p:nvPr/>
        </p:nvSpPr>
        <p:spPr>
          <a:xfrm>
            <a:off x="992459" y="3429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https://youtu.be/6xPLMnC7vmA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AE49C-8F18-964D-8201-39D34C178CA6}"/>
              </a:ext>
            </a:extLst>
          </p:cNvPr>
          <p:cNvSpPr txBox="1"/>
          <p:nvPr/>
        </p:nvSpPr>
        <p:spPr>
          <a:xfrm>
            <a:off x="2977376" y="4973444"/>
            <a:ext cx="873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https://youtu.be/SDpB6V74lQM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74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92BE061-F4FE-498B-8D84-FA63E367A1E0}"/>
              </a:ext>
            </a:extLst>
          </p:cNvPr>
          <p:cNvSpPr/>
          <p:nvPr/>
        </p:nvSpPr>
        <p:spPr>
          <a:xfrm>
            <a:off x="8850107" y="6031190"/>
            <a:ext cx="2949058" cy="666694"/>
          </a:xfrm>
          <a:prstGeom prst="roundRect">
            <a:avLst/>
          </a:prstGeom>
          <a:solidFill>
            <a:srgbClr val="F2EF9D"/>
          </a:solidFill>
          <a:ln>
            <a:solidFill>
              <a:srgbClr val="F2E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BAD3BE-5DFA-4F74-A957-27BB357FD70A}"/>
              </a:ext>
            </a:extLst>
          </p:cNvPr>
          <p:cNvSpPr txBox="1"/>
          <p:nvPr/>
        </p:nvSpPr>
        <p:spPr>
          <a:xfrm>
            <a:off x="8940957" y="6184501"/>
            <a:ext cx="3054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0" i="0" dirty="0">
                <a:solidFill>
                  <a:srgbClr val="955E35"/>
                </a:solidFill>
                <a:effectLst/>
                <a:latin typeface="ST Park Avenue" panose="03020502050506080705" pitchFamily="66" charset="0"/>
              </a:rPr>
              <a:t> Allianaud, A. y Antelo E.</a:t>
            </a:r>
            <a:endParaRPr lang="es-MX" sz="2000" dirty="0">
              <a:solidFill>
                <a:srgbClr val="955E35"/>
              </a:solidFill>
              <a:latin typeface="ST Park Avenue" panose="03020502050506080705" pitchFamily="66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094615" y="2076226"/>
            <a:ext cx="6002767" cy="2398955"/>
          </a:xfrm>
          <a:prstGeom prst="roundRect">
            <a:avLst/>
          </a:prstGeom>
          <a:solidFill>
            <a:srgbClr val="955E35"/>
          </a:solidFill>
          <a:ln>
            <a:solidFill>
              <a:srgbClr val="955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4000" b="1">
                <a:solidFill>
                  <a:schemeClr val="bg1"/>
                </a:solidFill>
                <a:latin typeface="Britannic Bold" panose="020B0903060703020204" pitchFamily="34" charset="0"/>
              </a:rPr>
              <a:t>“LOS GAJES DEL OFICIO”</a:t>
            </a:r>
            <a:br>
              <a:rPr lang="es-MX" sz="4000">
                <a:solidFill>
                  <a:schemeClr val="bg1"/>
                </a:solidFill>
                <a:latin typeface="ST Showtunes" panose="04020605040C06020204" pitchFamily="82" charset="0"/>
              </a:rPr>
            </a:br>
            <a:r>
              <a:rPr lang="es-MX" sz="2800">
                <a:solidFill>
                  <a:schemeClr val="bg1"/>
                </a:solidFill>
                <a:latin typeface="Centaur" panose="02030504050205020304" pitchFamily="18" charset="0"/>
              </a:rPr>
              <a:t>Enseñanza, pedagogía y formación.</a:t>
            </a:r>
            <a:endParaRPr lang="en-US" sz="2800" b="1" i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pic>
        <p:nvPicPr>
          <p:cNvPr id="7170" name="Picture 2" descr="Datos Maestros – veX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23" y="2581836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8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58184" y="292285"/>
            <a:ext cx="2936837" cy="1063179"/>
          </a:xfrm>
          <a:prstGeom prst="roundRect">
            <a:avLst/>
          </a:prstGeom>
          <a:solidFill>
            <a:srgbClr val="955E35"/>
          </a:solidFill>
          <a:ln>
            <a:solidFill>
              <a:srgbClr val="955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CAPITULO 3:</a:t>
            </a:r>
            <a:r>
              <a:rPr lang="es-MX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“LOS MAESTROS A TRAVES DEL ESPEJO”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58184" y="1516830"/>
            <a:ext cx="2194560" cy="774550"/>
          </a:xfrm>
          <a:prstGeom prst="roundRect">
            <a:avLst/>
          </a:prstGeom>
          <a:solidFill>
            <a:srgbClr val="955E35"/>
          </a:solidFill>
          <a:ln>
            <a:solidFill>
              <a:srgbClr val="955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UNA MIRADA DESDE LA BIOGRAFIA ESCOLAR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63962" y="4098664"/>
            <a:ext cx="8154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Los docentes atribuyen </a:t>
            </a:r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 progreso </a:t>
            </a:r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 camino de transición hacia la nueva escuela. Referente a lo que vivieron durante y después de su formación docente</a:t>
            </a:r>
          </a:p>
        </p:txBody>
      </p:sp>
    </p:spTree>
    <p:extLst>
      <p:ext uri="{BB962C8B-B14F-4D97-AF65-F5344CB8AC3E}">
        <p14:creationId xmlns:p14="http://schemas.microsoft.com/office/powerpoint/2010/main" val="302028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60489" y="4316199"/>
            <a:ext cx="6356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docente aprende de las circunstancias, pero sobre todo de las personas que conocen. </a:t>
            </a:r>
            <a:endParaRPr lang="es-419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onvivencia productiva – Convivencia product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" y="956344"/>
            <a:ext cx="6336255" cy="38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848" y="311972"/>
            <a:ext cx="5819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 desempeño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está fuertemente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ligada a los modelo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vividos dentro de </a:t>
            </a:r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 </a:t>
            </a:r>
          </a:p>
          <a:p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infancia </a:t>
            </a:r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 juventud</a:t>
            </a:r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específicamente al </a:t>
            </a:r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querer ser </a:t>
            </a:r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MX" sz="3600" dirty="0">
                <a:solidFill>
                  <a:srgbClr val="F2EF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 no ser</a:t>
            </a:r>
            <a:endParaRPr lang="es-MX" sz="3600" dirty="0">
              <a:solidFill>
                <a:srgbClr val="F2EF9D"/>
              </a:solidFill>
            </a:endParaRPr>
          </a:p>
        </p:txBody>
      </p:sp>
      <p:pic>
        <p:nvPicPr>
          <p:cNvPr id="8194" name="Picture 2" descr="▷ Todas las Etapas del Desarrollo Humano representadas al compl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62" y="2614107"/>
            <a:ext cx="6667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0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365760"/>
            <a:ext cx="600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Algunos docentes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acuden a otras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estancias para seguir formándose ya sea en 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cursos de capacitación u</a:t>
            </a:r>
          </a:p>
          <a:p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otras carreras para alimentar su propia práctica.</a:t>
            </a:r>
            <a:endParaRPr lang="es-MX" sz="4000" dirty="0"/>
          </a:p>
        </p:txBody>
      </p:sp>
      <p:sp>
        <p:nvSpPr>
          <p:cNvPr id="8" name="AutoShape 4" descr="Créditos para maestros SEP, SEIEM, 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Préstamos Para Maestros y El Sector Educativo en el Estado de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3" y="1592132"/>
            <a:ext cx="5685828" cy="47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2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pic>
        <p:nvPicPr>
          <p:cNvPr id="5122" name="Picture 2" descr="Didáctica por Competencias: Tipos de maestros y tipos de direc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55" y="1173368"/>
            <a:ext cx="878205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4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4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324575" y="3732904"/>
            <a:ext cx="7455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rol de los maestros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los alumnos es totalmente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activo, involucrándose en la tarea de cada uno y haciendo que cada uno </a:t>
            </a:r>
          </a:p>
          <a:p>
            <a:pPr algn="r"/>
            <a:r>
              <a:rPr lang="es-MX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ellos se involucre en lo que hace.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s-MX" dirty="0"/>
          </a:p>
        </p:txBody>
      </p:sp>
      <p:pic>
        <p:nvPicPr>
          <p:cNvPr id="4098" name="Picture 2" descr="Una colección de libros para todos los maestros en su día | Contacto 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5" y="668733"/>
            <a:ext cx="4082938" cy="36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40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226</Words>
  <Application>Microsoft Macintosh PowerPoint</Application>
  <PresentationFormat>Panorámica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Bernard MT Condensed</vt:lpstr>
      <vt:lpstr>Britannic Bold</vt:lpstr>
      <vt:lpstr>Calibri</vt:lpstr>
      <vt:lpstr>Calibri Light</vt:lpstr>
      <vt:lpstr>Centaur</vt:lpstr>
      <vt:lpstr>ST Park Avenue</vt:lpstr>
      <vt:lpstr>ST Showtunes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NORAL DE EDUCACIÓN PREESCOLAR  CICLO ESCOLAR 2021-2022  PRIMER SEMESTRE SECCIÓN:  C  CURSO: EL SUJETO Y SU FORMACIÓN PROFESIONAL   TEMA: LOS GAJES DEL OFICIO   UNIDAD 3: EL DOCENTE QUE QUEREMOS: ENTRE LA POLITICA EDUCATIVA Y LAS CONDICIONES DE FORMACION Y DESARROLLO PROFESIONAL  COMPETENCIAS DE LA UNIDAD 3:  *Integra recursos de la investigación educativa para enriquecer su práctica profesional, expresando su interés por el conocimiento, la ciencia y la mejora de la educación. *Actúa de manera ética ante la diversidad de situaciones que se presentan en la práctica profesional.  DOCENTE: GRACIANO MONTOYA HOYOS   ALUMNAS: ANA KAREN REYES CEPEDA #20 ALESANDRA ESCOLASTICO RUIZ # 3</dc:title>
  <dc:creator>ANA KAREN REYES CEPEDA</dc:creator>
  <cp:lastModifiedBy>ALESSANDRA ESCOLASTICO RUIZ</cp:lastModifiedBy>
  <cp:revision>10</cp:revision>
  <dcterms:created xsi:type="dcterms:W3CDTF">2021-11-18T04:47:38Z</dcterms:created>
  <dcterms:modified xsi:type="dcterms:W3CDTF">2021-11-19T01:13:35Z</dcterms:modified>
</cp:coreProperties>
</file>