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1"/>
  </p:notesMasterIdLst>
  <p:sldIdLst>
    <p:sldId id="256" r:id="rId2"/>
    <p:sldId id="261" r:id="rId3"/>
    <p:sldId id="263" r:id="rId4"/>
    <p:sldId id="282" r:id="rId5"/>
    <p:sldId id="283" r:id="rId6"/>
    <p:sldId id="284" r:id="rId7"/>
    <p:sldId id="285" r:id="rId8"/>
    <p:sldId id="286" r:id="rId9"/>
    <p:sldId id="287" r:id="rId10"/>
  </p:sldIdLst>
  <p:sldSz cx="12192000" cy="6858000"/>
  <p:notesSz cx="6858000" cy="9144000"/>
  <p:embeddedFontLst>
    <p:embeddedFont>
      <p:font typeface="Abril Fatface" panose="020B0604020202020204" charset="0"/>
      <p:regular r:id="rId12"/>
    </p:embeddedFont>
    <p:embeddedFont>
      <p:font typeface="Barlow Condensed" panose="00000506000000000000" pitchFamily="2" charset="0"/>
      <p:regular r:id="rId13"/>
      <p:bold r:id="rId14"/>
      <p:italic r:id="rId15"/>
      <p:boldItalic r:id="rId16"/>
    </p:embeddedFont>
    <p:embeddedFont>
      <p:font typeface="Coiny" panose="020B0604020202020204" charset="0"/>
      <p:regular r:id="rId17"/>
    </p:embeddedFont>
    <p:embeddedFont>
      <p:font typeface="DM Sans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2" y="112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384425" y="366125"/>
            <a:ext cx="11379900" cy="60960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415150" y="384425"/>
            <a:ext cx="11273471" cy="6059399"/>
            <a:chOff x="415600" y="384425"/>
            <a:chExt cx="11442825" cy="6059399"/>
          </a:xfrm>
        </p:grpSpPr>
        <p:pic>
          <p:nvPicPr>
            <p:cNvPr id="13" name="Google Shape;13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5400000">
              <a:off x="1599075" y="-799050"/>
              <a:ext cx="6059399" cy="8426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2"/>
            <p:cNvPicPr preferRelativeResize="0"/>
            <p:nvPr/>
          </p:nvPicPr>
          <p:blipFill rotWithShape="1">
            <a:blip r:embed="rId2">
              <a:alphaModFix/>
            </a:blip>
            <a:srcRect t="62862"/>
            <a:stretch/>
          </p:blipFill>
          <p:spPr>
            <a:xfrm rot="5400000">
              <a:off x="7264087" y="1849487"/>
              <a:ext cx="6059399" cy="3129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Google Shape;15;p2"/>
          <p:cNvSpPr/>
          <p:nvPr/>
        </p:nvSpPr>
        <p:spPr>
          <a:xfrm rot="10800000">
            <a:off x="986125" y="3821625"/>
            <a:ext cx="314400" cy="303600"/>
          </a:xfrm>
          <a:prstGeom prst="rtTriangle">
            <a:avLst/>
          </a:prstGeom>
          <a:solidFill>
            <a:schemeClr val="accent4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638750" y="1030925"/>
            <a:ext cx="7251300" cy="50799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300413" y="754525"/>
            <a:ext cx="7171800" cy="49305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300425" y="754525"/>
            <a:ext cx="7171800" cy="4332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008475" y="754525"/>
            <a:ext cx="463800" cy="4332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986125" y="2820525"/>
            <a:ext cx="10578300" cy="1001100"/>
          </a:xfrm>
          <a:prstGeom prst="rect">
            <a:avLst/>
          </a:prstGeom>
          <a:solidFill>
            <a:schemeClr val="accent4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title"/>
          </p:nvPr>
        </p:nvSpPr>
        <p:spPr>
          <a:xfrm>
            <a:off x="1253800" y="2820525"/>
            <a:ext cx="10310700" cy="908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1435225" y="3990575"/>
            <a:ext cx="752225" cy="548700"/>
            <a:chOff x="1435225" y="4752575"/>
            <a:chExt cx="752225" cy="548700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1435225" y="4752575"/>
              <a:ext cx="752225" cy="91500"/>
              <a:chOff x="1435225" y="4752575"/>
              <a:chExt cx="752225" cy="91500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1435225" y="47525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655467" y="47525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1875708" y="47525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095950" y="47525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" name="Google Shape;28;p2"/>
            <p:cNvGrpSpPr/>
            <p:nvPr/>
          </p:nvGrpSpPr>
          <p:grpSpPr>
            <a:xfrm>
              <a:off x="1435225" y="4981175"/>
              <a:ext cx="752225" cy="91500"/>
              <a:chOff x="1511425" y="4981175"/>
              <a:chExt cx="752225" cy="91500"/>
            </a:xfrm>
          </p:grpSpPr>
          <p:sp>
            <p:nvSpPr>
              <p:cNvPr id="29" name="Google Shape;29;p2"/>
              <p:cNvSpPr/>
              <p:nvPr/>
            </p:nvSpPr>
            <p:spPr>
              <a:xfrm>
                <a:off x="1511425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1731667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951908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172150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" name="Google Shape;33;p2"/>
            <p:cNvGrpSpPr/>
            <p:nvPr/>
          </p:nvGrpSpPr>
          <p:grpSpPr>
            <a:xfrm>
              <a:off x="1435225" y="5209775"/>
              <a:ext cx="752225" cy="91500"/>
              <a:chOff x="1511425" y="4981175"/>
              <a:chExt cx="752225" cy="91500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1511425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731667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951908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2172150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" name="Google Shape;38;p2"/>
          <p:cNvGrpSpPr/>
          <p:nvPr/>
        </p:nvGrpSpPr>
        <p:grpSpPr>
          <a:xfrm>
            <a:off x="10750675" y="561575"/>
            <a:ext cx="752225" cy="548700"/>
            <a:chOff x="1435225" y="4752575"/>
            <a:chExt cx="752225" cy="548700"/>
          </a:xfrm>
        </p:grpSpPr>
        <p:grpSp>
          <p:nvGrpSpPr>
            <p:cNvPr id="39" name="Google Shape;39;p2"/>
            <p:cNvGrpSpPr/>
            <p:nvPr/>
          </p:nvGrpSpPr>
          <p:grpSpPr>
            <a:xfrm>
              <a:off x="1435225" y="4752575"/>
              <a:ext cx="752225" cy="91500"/>
              <a:chOff x="1435225" y="4752575"/>
              <a:chExt cx="752225" cy="91500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1435225" y="47525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655467" y="47525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875708" y="47525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2095950" y="47525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" name="Google Shape;44;p2"/>
            <p:cNvGrpSpPr/>
            <p:nvPr/>
          </p:nvGrpSpPr>
          <p:grpSpPr>
            <a:xfrm>
              <a:off x="1435225" y="4981175"/>
              <a:ext cx="752225" cy="91500"/>
              <a:chOff x="1511425" y="4981175"/>
              <a:chExt cx="752225" cy="91500"/>
            </a:xfrm>
          </p:grpSpPr>
          <p:sp>
            <p:nvSpPr>
              <p:cNvPr id="45" name="Google Shape;45;p2"/>
              <p:cNvSpPr/>
              <p:nvPr/>
            </p:nvSpPr>
            <p:spPr>
              <a:xfrm>
                <a:off x="1511425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731667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951908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2172150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" name="Google Shape;49;p2"/>
            <p:cNvGrpSpPr/>
            <p:nvPr/>
          </p:nvGrpSpPr>
          <p:grpSpPr>
            <a:xfrm>
              <a:off x="1435225" y="5209775"/>
              <a:ext cx="752225" cy="91500"/>
              <a:chOff x="1511425" y="4981175"/>
              <a:chExt cx="752225" cy="91500"/>
            </a:xfrm>
          </p:grpSpPr>
          <p:sp>
            <p:nvSpPr>
              <p:cNvPr id="50" name="Google Shape;50;p2"/>
              <p:cNvSpPr/>
              <p:nvPr/>
            </p:nvSpPr>
            <p:spPr>
              <a:xfrm>
                <a:off x="1511425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731667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951908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2172150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" name="Google Shape;54;p2"/>
          <p:cNvSpPr/>
          <p:nvPr/>
        </p:nvSpPr>
        <p:spPr>
          <a:xfrm>
            <a:off x="7870075" y="5105700"/>
            <a:ext cx="365700" cy="3657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7364037" y="5107200"/>
            <a:ext cx="365700" cy="3627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6858000" y="5107200"/>
            <a:ext cx="365700" cy="362700"/>
          </a:xfrm>
          <a:prstGeom prst="ellipse">
            <a:avLst/>
          </a:prstGeom>
          <a:solidFill>
            <a:schemeClr val="accent6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CUSTOM_4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7"/>
          <p:cNvGrpSpPr/>
          <p:nvPr/>
        </p:nvGrpSpPr>
        <p:grpSpPr>
          <a:xfrm>
            <a:off x="-19" y="0"/>
            <a:ext cx="12192019" cy="6858030"/>
            <a:chOff x="415600" y="384423"/>
            <a:chExt cx="10934546" cy="6059401"/>
          </a:xfrm>
        </p:grpSpPr>
        <p:pic>
          <p:nvPicPr>
            <p:cNvPr id="181" name="Google Shape;181;p7"/>
            <p:cNvPicPr preferRelativeResize="0"/>
            <p:nvPr/>
          </p:nvPicPr>
          <p:blipFill>
            <a:blip r:embed="rId2">
              <a:alphaModFix amt="52999"/>
            </a:blip>
            <a:stretch>
              <a:fillRect/>
            </a:stretch>
          </p:blipFill>
          <p:spPr>
            <a:xfrm rot="5400000">
              <a:off x="1599075" y="-799050"/>
              <a:ext cx="6059399" cy="8426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7"/>
            <p:cNvPicPr preferRelativeResize="0"/>
            <p:nvPr/>
          </p:nvPicPr>
          <p:blipFill rotWithShape="1">
            <a:blip r:embed="rId2">
              <a:alphaModFix amt="52999"/>
            </a:blip>
            <a:srcRect t="69673" b="1575"/>
            <a:stretch/>
          </p:blipFill>
          <p:spPr>
            <a:xfrm rot="5400000">
              <a:off x="7064685" y="2158359"/>
              <a:ext cx="6059396" cy="25115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3" name="Google Shape;183;p7"/>
          <p:cNvSpPr/>
          <p:nvPr/>
        </p:nvSpPr>
        <p:spPr>
          <a:xfrm>
            <a:off x="1039349" y="1967419"/>
            <a:ext cx="10113300" cy="44484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>
            <a:off x="298799" y="1346301"/>
            <a:ext cx="11594400" cy="44484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" name="Google Shape;185;p7"/>
          <p:cNvGrpSpPr/>
          <p:nvPr/>
        </p:nvGrpSpPr>
        <p:grpSpPr>
          <a:xfrm>
            <a:off x="1007712" y="442213"/>
            <a:ext cx="10176575" cy="1338824"/>
            <a:chOff x="991600" y="381000"/>
            <a:chExt cx="10176575" cy="1338824"/>
          </a:xfrm>
        </p:grpSpPr>
        <p:sp>
          <p:nvSpPr>
            <p:cNvPr id="186" name="Google Shape;186;p7"/>
            <p:cNvSpPr/>
            <p:nvPr/>
          </p:nvSpPr>
          <p:spPr>
            <a:xfrm flipH="1">
              <a:off x="10594991" y="836295"/>
              <a:ext cx="573184" cy="852435"/>
            </a:xfrm>
            <a:custGeom>
              <a:avLst/>
              <a:gdLst/>
              <a:ahLst/>
              <a:cxnLst/>
              <a:rect l="l" t="t" r="r" b="b"/>
              <a:pathLst>
                <a:path w="28194" h="23372" extrusionOk="0">
                  <a:moveTo>
                    <a:pt x="0" y="0"/>
                  </a:moveTo>
                  <a:lnTo>
                    <a:pt x="28194" y="0"/>
                  </a:lnTo>
                  <a:lnTo>
                    <a:pt x="28194" y="23372"/>
                  </a:lnTo>
                  <a:lnTo>
                    <a:pt x="0" y="23372"/>
                  </a:lnTo>
                  <a:lnTo>
                    <a:pt x="8939" y="11430"/>
                  </a:ln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87" name="Google Shape;187;p7"/>
            <p:cNvSpPr/>
            <p:nvPr/>
          </p:nvSpPr>
          <p:spPr>
            <a:xfrm>
              <a:off x="991600" y="867389"/>
              <a:ext cx="573184" cy="852435"/>
            </a:xfrm>
            <a:custGeom>
              <a:avLst/>
              <a:gdLst/>
              <a:ahLst/>
              <a:cxnLst/>
              <a:rect l="l" t="t" r="r" b="b"/>
              <a:pathLst>
                <a:path w="28194" h="23372" extrusionOk="0">
                  <a:moveTo>
                    <a:pt x="0" y="0"/>
                  </a:moveTo>
                  <a:lnTo>
                    <a:pt x="28194" y="0"/>
                  </a:lnTo>
                  <a:lnTo>
                    <a:pt x="28194" y="23372"/>
                  </a:lnTo>
                  <a:lnTo>
                    <a:pt x="0" y="23372"/>
                  </a:lnTo>
                  <a:lnTo>
                    <a:pt x="8939" y="11430"/>
                  </a:ln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88" name="Google Shape;188;p7"/>
            <p:cNvSpPr/>
            <p:nvPr/>
          </p:nvSpPr>
          <p:spPr>
            <a:xfrm rot="10800000">
              <a:off x="1309175" y="1450284"/>
              <a:ext cx="255600" cy="246900"/>
            </a:xfrm>
            <a:prstGeom prst="rtTriangle">
              <a:avLst/>
            </a:prstGeom>
            <a:solidFill>
              <a:schemeClr val="accent4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1309075" y="381000"/>
              <a:ext cx="9541500" cy="10695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7"/>
            <p:cNvSpPr/>
            <p:nvPr/>
          </p:nvSpPr>
          <p:spPr>
            <a:xfrm rot="10800000" flipH="1">
              <a:off x="10594995" y="1450284"/>
              <a:ext cx="255600" cy="246900"/>
            </a:xfrm>
            <a:prstGeom prst="rtTriangle">
              <a:avLst/>
            </a:prstGeom>
            <a:solidFill>
              <a:schemeClr val="accent4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" name="Google Shape;191;p7"/>
          <p:cNvSpPr txBox="1">
            <a:spLocks noGrp="1"/>
          </p:cNvSpPr>
          <p:nvPr>
            <p:ph type="subTitle" idx="1"/>
          </p:nvPr>
        </p:nvSpPr>
        <p:spPr>
          <a:xfrm>
            <a:off x="873360" y="1966175"/>
            <a:ext cx="4961100" cy="64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2" name="Google Shape;192;p7"/>
          <p:cNvSpPr txBox="1">
            <a:spLocks noGrp="1"/>
          </p:cNvSpPr>
          <p:nvPr>
            <p:ph type="subTitle" idx="2"/>
          </p:nvPr>
        </p:nvSpPr>
        <p:spPr>
          <a:xfrm>
            <a:off x="6464157" y="1966175"/>
            <a:ext cx="4960800" cy="64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3" name="Google Shape;193;p7"/>
          <p:cNvSpPr txBox="1">
            <a:spLocks noGrp="1"/>
          </p:cNvSpPr>
          <p:nvPr>
            <p:ph type="title"/>
          </p:nvPr>
        </p:nvSpPr>
        <p:spPr>
          <a:xfrm>
            <a:off x="1485900" y="484425"/>
            <a:ext cx="9486900" cy="1115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ldrich"/>
              <a:buNone/>
              <a:defRPr sz="57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bril Fatface"/>
              <a:buNone/>
              <a:defRPr sz="57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bril Fatface"/>
              <a:buNone/>
              <a:defRPr sz="57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bril Fatface"/>
              <a:buNone/>
              <a:defRPr sz="57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bril Fatface"/>
              <a:buNone/>
              <a:defRPr sz="57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bril Fatface"/>
              <a:buNone/>
              <a:defRPr sz="57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bril Fatface"/>
              <a:buNone/>
              <a:defRPr sz="57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bril Fatface"/>
              <a:buNone/>
              <a:defRPr sz="57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bril Fatface"/>
              <a:buNone/>
              <a:defRPr sz="57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4" name="Google Shape;194;p7"/>
          <p:cNvSpPr txBox="1">
            <a:spLocks noGrp="1"/>
          </p:cNvSpPr>
          <p:nvPr>
            <p:ph type="body" idx="3"/>
          </p:nvPr>
        </p:nvSpPr>
        <p:spPr>
          <a:xfrm>
            <a:off x="873350" y="2810330"/>
            <a:ext cx="4960800" cy="2809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5" name="Google Shape;195;p7"/>
          <p:cNvSpPr txBox="1">
            <a:spLocks noGrp="1"/>
          </p:cNvSpPr>
          <p:nvPr>
            <p:ph type="body" idx="4"/>
          </p:nvPr>
        </p:nvSpPr>
        <p:spPr>
          <a:xfrm>
            <a:off x="6464148" y="2799744"/>
            <a:ext cx="4961100" cy="2809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7"/>
          <p:cNvSpPr/>
          <p:nvPr/>
        </p:nvSpPr>
        <p:spPr>
          <a:xfrm>
            <a:off x="2182462" y="5923625"/>
            <a:ext cx="365700" cy="365700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7"/>
          <p:cNvSpPr/>
          <p:nvPr/>
        </p:nvSpPr>
        <p:spPr>
          <a:xfrm>
            <a:off x="1676425" y="5925125"/>
            <a:ext cx="365700" cy="3627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7"/>
          <p:cNvSpPr/>
          <p:nvPr/>
        </p:nvSpPr>
        <p:spPr>
          <a:xfrm>
            <a:off x="1170388" y="5925125"/>
            <a:ext cx="365700" cy="362700"/>
          </a:xfrm>
          <a:prstGeom prst="ellipse">
            <a:avLst/>
          </a:prstGeom>
          <a:solidFill>
            <a:schemeClr val="accent6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CUSTOM_8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2"/>
          <p:cNvSpPr/>
          <p:nvPr/>
        </p:nvSpPr>
        <p:spPr>
          <a:xfrm>
            <a:off x="384425" y="366125"/>
            <a:ext cx="11379900" cy="60960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2" name="Google Shape;312;p12"/>
          <p:cNvGrpSpPr/>
          <p:nvPr/>
        </p:nvGrpSpPr>
        <p:grpSpPr>
          <a:xfrm>
            <a:off x="415150" y="384425"/>
            <a:ext cx="11273471" cy="6059399"/>
            <a:chOff x="415600" y="384425"/>
            <a:chExt cx="11442825" cy="6059399"/>
          </a:xfrm>
        </p:grpSpPr>
        <p:pic>
          <p:nvPicPr>
            <p:cNvPr id="313" name="Google Shape;313;p1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5400000">
              <a:off x="1599075" y="-799050"/>
              <a:ext cx="6059399" cy="8426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4" name="Google Shape;314;p12"/>
            <p:cNvPicPr preferRelativeResize="0"/>
            <p:nvPr/>
          </p:nvPicPr>
          <p:blipFill rotWithShape="1">
            <a:blip r:embed="rId2">
              <a:alphaModFix/>
            </a:blip>
            <a:srcRect t="62862"/>
            <a:stretch/>
          </p:blipFill>
          <p:spPr>
            <a:xfrm rot="5400000">
              <a:off x="7264087" y="1849487"/>
              <a:ext cx="6059399" cy="3129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5" name="Google Shape;315;p12"/>
          <p:cNvSpPr/>
          <p:nvPr/>
        </p:nvSpPr>
        <p:spPr>
          <a:xfrm rot="10800000">
            <a:off x="986100" y="1611825"/>
            <a:ext cx="652200" cy="303600"/>
          </a:xfrm>
          <a:prstGeom prst="rtTriangle">
            <a:avLst/>
          </a:prstGeom>
          <a:solidFill>
            <a:schemeClr val="accent4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2"/>
          <p:cNvSpPr/>
          <p:nvPr/>
        </p:nvSpPr>
        <p:spPr>
          <a:xfrm>
            <a:off x="1619250" y="1030925"/>
            <a:ext cx="9734700" cy="50799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2"/>
          <p:cNvSpPr/>
          <p:nvPr/>
        </p:nvSpPr>
        <p:spPr>
          <a:xfrm>
            <a:off x="986125" y="610725"/>
            <a:ext cx="10578300" cy="1001100"/>
          </a:xfrm>
          <a:prstGeom prst="rect">
            <a:avLst/>
          </a:prstGeom>
          <a:solidFill>
            <a:schemeClr val="accent4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8" name="Google Shape;318;p12"/>
          <p:cNvGrpSpPr/>
          <p:nvPr/>
        </p:nvGrpSpPr>
        <p:grpSpPr>
          <a:xfrm>
            <a:off x="548200" y="5781275"/>
            <a:ext cx="752225" cy="548700"/>
            <a:chOff x="1435225" y="4752575"/>
            <a:chExt cx="752225" cy="548700"/>
          </a:xfrm>
        </p:grpSpPr>
        <p:grpSp>
          <p:nvGrpSpPr>
            <p:cNvPr id="319" name="Google Shape;319;p12"/>
            <p:cNvGrpSpPr/>
            <p:nvPr/>
          </p:nvGrpSpPr>
          <p:grpSpPr>
            <a:xfrm>
              <a:off x="1435225" y="4752575"/>
              <a:ext cx="752225" cy="91500"/>
              <a:chOff x="1435225" y="4752575"/>
              <a:chExt cx="752225" cy="91500"/>
            </a:xfrm>
          </p:grpSpPr>
          <p:sp>
            <p:nvSpPr>
              <p:cNvPr id="320" name="Google Shape;320;p12"/>
              <p:cNvSpPr/>
              <p:nvPr/>
            </p:nvSpPr>
            <p:spPr>
              <a:xfrm>
                <a:off x="1435225" y="47525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12"/>
              <p:cNvSpPr/>
              <p:nvPr/>
            </p:nvSpPr>
            <p:spPr>
              <a:xfrm>
                <a:off x="1655467" y="47525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12"/>
              <p:cNvSpPr/>
              <p:nvPr/>
            </p:nvSpPr>
            <p:spPr>
              <a:xfrm>
                <a:off x="1875708" y="47525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12"/>
              <p:cNvSpPr/>
              <p:nvPr/>
            </p:nvSpPr>
            <p:spPr>
              <a:xfrm>
                <a:off x="2095950" y="47525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4" name="Google Shape;324;p12"/>
            <p:cNvGrpSpPr/>
            <p:nvPr/>
          </p:nvGrpSpPr>
          <p:grpSpPr>
            <a:xfrm>
              <a:off x="1435225" y="4981175"/>
              <a:ext cx="752225" cy="91500"/>
              <a:chOff x="1511425" y="4981175"/>
              <a:chExt cx="752225" cy="91500"/>
            </a:xfrm>
          </p:grpSpPr>
          <p:sp>
            <p:nvSpPr>
              <p:cNvPr id="325" name="Google Shape;325;p12"/>
              <p:cNvSpPr/>
              <p:nvPr/>
            </p:nvSpPr>
            <p:spPr>
              <a:xfrm>
                <a:off x="1511425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12"/>
              <p:cNvSpPr/>
              <p:nvPr/>
            </p:nvSpPr>
            <p:spPr>
              <a:xfrm>
                <a:off x="1731667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12"/>
              <p:cNvSpPr/>
              <p:nvPr/>
            </p:nvSpPr>
            <p:spPr>
              <a:xfrm>
                <a:off x="1951908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12"/>
              <p:cNvSpPr/>
              <p:nvPr/>
            </p:nvSpPr>
            <p:spPr>
              <a:xfrm>
                <a:off x="2172150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9" name="Google Shape;329;p12"/>
            <p:cNvGrpSpPr/>
            <p:nvPr/>
          </p:nvGrpSpPr>
          <p:grpSpPr>
            <a:xfrm>
              <a:off x="1435225" y="5209775"/>
              <a:ext cx="752225" cy="91500"/>
              <a:chOff x="1511425" y="4981175"/>
              <a:chExt cx="752225" cy="91500"/>
            </a:xfrm>
          </p:grpSpPr>
          <p:sp>
            <p:nvSpPr>
              <p:cNvPr id="330" name="Google Shape;330;p12"/>
              <p:cNvSpPr/>
              <p:nvPr/>
            </p:nvSpPr>
            <p:spPr>
              <a:xfrm>
                <a:off x="1511425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12"/>
              <p:cNvSpPr/>
              <p:nvPr/>
            </p:nvSpPr>
            <p:spPr>
              <a:xfrm>
                <a:off x="1731667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12"/>
              <p:cNvSpPr/>
              <p:nvPr/>
            </p:nvSpPr>
            <p:spPr>
              <a:xfrm>
                <a:off x="1951908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12"/>
              <p:cNvSpPr/>
              <p:nvPr/>
            </p:nvSpPr>
            <p:spPr>
              <a:xfrm>
                <a:off x="2172150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4" name="Google Shape;334;p12"/>
          <p:cNvSpPr txBox="1">
            <a:spLocks noGrp="1"/>
          </p:cNvSpPr>
          <p:nvPr>
            <p:ph type="subTitle" idx="1"/>
          </p:nvPr>
        </p:nvSpPr>
        <p:spPr>
          <a:xfrm>
            <a:off x="5056206" y="1729975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35" name="Google Shape;335;p12"/>
          <p:cNvSpPr txBox="1">
            <a:spLocks noGrp="1"/>
          </p:cNvSpPr>
          <p:nvPr>
            <p:ph type="subTitle" idx="2"/>
          </p:nvPr>
        </p:nvSpPr>
        <p:spPr>
          <a:xfrm>
            <a:off x="5056206" y="3334868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36" name="Google Shape;336;p12"/>
          <p:cNvSpPr txBox="1">
            <a:spLocks noGrp="1"/>
          </p:cNvSpPr>
          <p:nvPr>
            <p:ph type="subTitle" idx="3"/>
          </p:nvPr>
        </p:nvSpPr>
        <p:spPr>
          <a:xfrm>
            <a:off x="5056206" y="4939762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37" name="Google Shape;337;p12"/>
          <p:cNvSpPr txBox="1">
            <a:spLocks noGrp="1"/>
          </p:cNvSpPr>
          <p:nvPr>
            <p:ph type="title"/>
          </p:nvPr>
        </p:nvSpPr>
        <p:spPr>
          <a:xfrm>
            <a:off x="986125" y="593375"/>
            <a:ext cx="10367700" cy="1001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ldrich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bril Fatface"/>
              <a:buNone/>
              <a:defRPr sz="4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bril Fatface"/>
              <a:buNone/>
              <a:defRPr sz="4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bril Fatface"/>
              <a:buNone/>
              <a:defRPr sz="4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bril Fatface"/>
              <a:buNone/>
              <a:defRPr sz="4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bril Fatface"/>
              <a:buNone/>
              <a:defRPr sz="4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bril Fatface"/>
              <a:buNone/>
              <a:defRPr sz="4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bril Fatface"/>
              <a:buNone/>
              <a:defRPr sz="4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bril Fatface"/>
              <a:buNone/>
              <a:defRPr sz="4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38" name="Google Shape;338;p12"/>
          <p:cNvSpPr txBox="1">
            <a:spLocks noGrp="1"/>
          </p:cNvSpPr>
          <p:nvPr>
            <p:ph type="body" idx="4"/>
          </p:nvPr>
        </p:nvSpPr>
        <p:spPr>
          <a:xfrm>
            <a:off x="5056200" y="2167925"/>
            <a:ext cx="64068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39" name="Google Shape;339;p12"/>
          <p:cNvSpPr txBox="1">
            <a:spLocks noGrp="1"/>
          </p:cNvSpPr>
          <p:nvPr>
            <p:ph type="body" idx="5"/>
          </p:nvPr>
        </p:nvSpPr>
        <p:spPr>
          <a:xfrm>
            <a:off x="5056200" y="3761388"/>
            <a:ext cx="64068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40" name="Google Shape;340;p12"/>
          <p:cNvSpPr txBox="1">
            <a:spLocks noGrp="1"/>
          </p:cNvSpPr>
          <p:nvPr>
            <p:ph type="body" idx="6"/>
          </p:nvPr>
        </p:nvSpPr>
        <p:spPr>
          <a:xfrm>
            <a:off x="5056200" y="5353050"/>
            <a:ext cx="64077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41" name="Google Shape;341;p12"/>
          <p:cNvSpPr/>
          <p:nvPr/>
        </p:nvSpPr>
        <p:spPr>
          <a:xfrm rot="5400000">
            <a:off x="548212" y="3894062"/>
            <a:ext cx="365700" cy="365700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2"/>
          <p:cNvSpPr/>
          <p:nvPr/>
        </p:nvSpPr>
        <p:spPr>
          <a:xfrm rot="5400000">
            <a:off x="548212" y="3389525"/>
            <a:ext cx="365700" cy="3627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2"/>
          <p:cNvSpPr/>
          <p:nvPr/>
        </p:nvSpPr>
        <p:spPr>
          <a:xfrm rot="5400000">
            <a:off x="548212" y="2883488"/>
            <a:ext cx="365700" cy="362700"/>
          </a:xfrm>
          <a:prstGeom prst="ellipse">
            <a:avLst/>
          </a:prstGeom>
          <a:solidFill>
            <a:schemeClr val="accent6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iny"/>
              <a:buNone/>
              <a:defRPr sz="4000" b="1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iny"/>
              <a:buNone/>
              <a:defRPr sz="4000" b="1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iny"/>
              <a:buNone/>
              <a:defRPr sz="4000" b="1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iny"/>
              <a:buNone/>
              <a:defRPr sz="4000" b="1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iny"/>
              <a:buNone/>
              <a:defRPr sz="4000" b="1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iny"/>
              <a:buNone/>
              <a:defRPr sz="4000" b="1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iny"/>
              <a:buNone/>
              <a:defRPr sz="4000" b="1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iny"/>
              <a:buNone/>
              <a:defRPr sz="4000" b="1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iny"/>
              <a:buNone/>
              <a:defRPr sz="4000" b="1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■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■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DM Sans"/>
              <a:buChar char="■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ersonal\Downloads\Video.mov" TargetMode="External"/><Relationship Id="rId4" Type="http://schemas.openxmlformats.org/officeDocument/2006/relationships/hyperlink" Target="https://www.youtube.com/watch?v=wpVC2IrQb5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24"/>
          <p:cNvSpPr txBox="1">
            <a:spLocks noGrp="1"/>
          </p:cNvSpPr>
          <p:nvPr>
            <p:ph type="subTitle" idx="4294967295"/>
          </p:nvPr>
        </p:nvSpPr>
        <p:spPr>
          <a:xfrm>
            <a:off x="1694320" y="5606275"/>
            <a:ext cx="7171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dirty="0">
                <a:solidFill>
                  <a:schemeClr val="accent1">
                    <a:lumMod val="25000"/>
                  </a:schemeClr>
                </a:solidFill>
              </a:rPr>
              <a:t>Ana Paola Peña Farías y Maria Vianney Hernandez Gonzalez</a:t>
            </a:r>
            <a:endParaRPr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620" name="Google Shape;62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138" y="8362525"/>
            <a:ext cx="9611025" cy="6419576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24"/>
          <p:cNvSpPr/>
          <p:nvPr/>
        </p:nvSpPr>
        <p:spPr>
          <a:xfrm>
            <a:off x="1526725" y="2046700"/>
            <a:ext cx="7693484" cy="590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s-MX" dirty="0"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iny"/>
              </a:rPr>
              <a:t>Capitulo 8:                        </a:t>
            </a:r>
            <a:endParaRPr b="0" i="0"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lt2"/>
              </a:solidFill>
              <a:latin typeface="Coiny"/>
            </a:endParaRPr>
          </a:p>
        </p:txBody>
      </p:sp>
      <p:sp>
        <p:nvSpPr>
          <p:cNvPr id="622" name="Google Shape;622;p24"/>
          <p:cNvSpPr txBox="1">
            <a:spLocks noGrp="1"/>
          </p:cNvSpPr>
          <p:nvPr>
            <p:ph type="title"/>
          </p:nvPr>
        </p:nvSpPr>
        <p:spPr>
          <a:xfrm>
            <a:off x="1253800" y="2800350"/>
            <a:ext cx="10347600" cy="990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¿Hacia donde va el oficio docente?</a:t>
            </a:r>
            <a:endParaRPr sz="4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29"/>
          <p:cNvSpPr txBox="1">
            <a:spLocks noGrp="1"/>
          </p:cNvSpPr>
          <p:nvPr>
            <p:ph type="title"/>
          </p:nvPr>
        </p:nvSpPr>
        <p:spPr>
          <a:xfrm>
            <a:off x="1409700" y="484425"/>
            <a:ext cx="9486900" cy="1115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dirty="0"/>
              <a:t>M</a:t>
            </a:r>
            <a:r>
              <a:rPr lang="en" sz="4000" dirty="0"/>
              <a:t>odelo del docente en el siglo XXI</a:t>
            </a:r>
            <a:endParaRPr sz="4000"/>
          </a:p>
        </p:txBody>
      </p:sp>
      <p:sp>
        <p:nvSpPr>
          <p:cNvPr id="703" name="Google Shape;703;p29"/>
          <p:cNvSpPr txBox="1">
            <a:spLocks noGrp="1"/>
          </p:cNvSpPr>
          <p:nvPr>
            <p:ph type="body" idx="3"/>
          </p:nvPr>
        </p:nvSpPr>
        <p:spPr>
          <a:xfrm>
            <a:off x="797150" y="1923638"/>
            <a:ext cx="4960800" cy="352119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MX" dirty="0"/>
              <a:t>El docente enseña conocimientos valores y normas con: </a:t>
            </a:r>
          </a:p>
          <a:p>
            <a:pPr>
              <a:buNone/>
            </a:pPr>
            <a:r>
              <a:rPr lang="es-MX" dirty="0"/>
              <a:t>      Amor, afecto y cariño.</a:t>
            </a:r>
          </a:p>
          <a:p>
            <a:r>
              <a:rPr lang="es-MX" dirty="0"/>
              <a:t>Las razones principales que lo retienen en la escuela:  La vocación, la estabilidad laboral y expresiones tales como “la posibilidad de contribuir a la información de sujetos críticos” y “ transformar la sociedad”.</a:t>
            </a:r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/>
          </a:p>
        </p:txBody>
      </p:sp>
      <p:sp>
        <p:nvSpPr>
          <p:cNvPr id="15362" name="AutoShape 2" descr="blob:https://web.whatsapp.com/b0df9e44-f021-4352-afa1-d37d8cc676f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5364" name="AutoShape 4" descr="blob:https://web.whatsapp.com/b0df9e44-f021-4352-afa1-d37d8cc676f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5366" name="AutoShape 6" descr="blob:https://web.whatsapp.com/b0df9e44-f021-4352-afa1-d37d8cc676f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8" name="7 Imagen" descr="WhatsApp Image 2021-11-18 at 9.51.39 A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684" y="1814945"/>
            <a:ext cx="3960201" cy="36627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31"/>
          <p:cNvSpPr txBox="1">
            <a:spLocks noGrp="1"/>
          </p:cNvSpPr>
          <p:nvPr>
            <p:ph type="title"/>
          </p:nvPr>
        </p:nvSpPr>
        <p:spPr>
          <a:xfrm>
            <a:off x="986125" y="593375"/>
            <a:ext cx="10367700" cy="1001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700" dirty="0"/>
              <a:t>L</a:t>
            </a:r>
            <a:r>
              <a:rPr lang="en" sz="5700" dirty="0"/>
              <a:t>a ventana epocal.</a:t>
            </a:r>
            <a:endParaRPr sz="5700"/>
          </a:p>
        </p:txBody>
      </p:sp>
      <p:sp>
        <p:nvSpPr>
          <p:cNvPr id="723" name="Google Shape;723;p31"/>
          <p:cNvSpPr txBox="1">
            <a:spLocks noGrp="1"/>
          </p:cNvSpPr>
          <p:nvPr>
            <p:ph type="body" idx="5"/>
          </p:nvPr>
        </p:nvSpPr>
        <p:spPr>
          <a:xfrm>
            <a:off x="2078182" y="1925781"/>
            <a:ext cx="8874818" cy="374072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MX" sz="1800" dirty="0"/>
              <a:t>Se escucha decir que niños y jóvenes se han vuelto expertos en cambios.</a:t>
            </a:r>
          </a:p>
          <a:p>
            <a:r>
              <a:rPr lang="es-MX" sz="1800" dirty="0"/>
              <a:t>Si sumamos globalización, internet, y sociedad de la información, la serie que describe el paraíso digital es bastante conocida. Quien avanza en esa dirección, rápidamente, se enfrente a cierta obligación magisterial de adaptar, adecuar o renovar el arsenal tecno pedagógico para que el acto educativo tenga lugar.</a:t>
            </a:r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/>
          </a:p>
        </p:txBody>
      </p:sp>
      <p:pic>
        <p:nvPicPr>
          <p:cNvPr id="6" name="5 Imagen" descr="WhatsApp Image 2021-11-18 at 10.14.03 A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490" y="3920836"/>
            <a:ext cx="3056121" cy="2036618"/>
          </a:xfrm>
          <a:prstGeom prst="rect">
            <a:avLst/>
          </a:prstGeom>
        </p:spPr>
      </p:pic>
      <p:pic>
        <p:nvPicPr>
          <p:cNvPr id="7" name="6 Imagen" descr="WhatsApp Image 2021-11-18 at 10.14.04 AM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4872" y="3893127"/>
            <a:ext cx="4162532" cy="20448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29"/>
          <p:cNvSpPr txBox="1">
            <a:spLocks noGrp="1"/>
          </p:cNvSpPr>
          <p:nvPr>
            <p:ph type="title"/>
          </p:nvPr>
        </p:nvSpPr>
        <p:spPr>
          <a:xfrm>
            <a:off x="1409700" y="484425"/>
            <a:ext cx="9486900" cy="1115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dirty="0"/>
              <a:t>Transmisión con cariño: un poquito de amor para dar.</a:t>
            </a:r>
            <a:endParaRPr sz="3600"/>
          </a:p>
        </p:txBody>
      </p:sp>
      <p:sp>
        <p:nvSpPr>
          <p:cNvPr id="702" name="Google Shape;702;p29"/>
          <p:cNvSpPr txBox="1">
            <a:spLocks noGrp="1"/>
          </p:cNvSpPr>
          <p:nvPr>
            <p:ph type="body" idx="4"/>
          </p:nvPr>
        </p:nvSpPr>
        <p:spPr>
          <a:xfrm>
            <a:off x="5889184" y="1843780"/>
            <a:ext cx="5998016" cy="480640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Font typeface="+mj-lt"/>
              <a:buAutoNum type="arabicPeriod"/>
            </a:pPr>
            <a:r>
              <a:rPr lang="es-MX" sz="1600" dirty="0"/>
              <a:t>Los compensadores de carencias que usan mucho el verbo brindar</a:t>
            </a:r>
          </a:p>
          <a:p>
            <a:pPr>
              <a:buFont typeface="+mj-lt"/>
              <a:buAutoNum type="arabicPeriod"/>
            </a:pPr>
            <a:r>
              <a:rPr lang="es-MX" sz="1600" dirty="0"/>
              <a:t>Los técnicos, profesionales desafectados, indiferentes al contexto, que no parecen mostrar ningún compromiso afectivo con el pobre diferente.</a:t>
            </a:r>
          </a:p>
          <a:p>
            <a:pPr>
              <a:buFont typeface="+mj-lt"/>
              <a:buAutoNum type="arabicPeriod"/>
            </a:pPr>
            <a:r>
              <a:rPr lang="es-MX" sz="1600" dirty="0"/>
              <a:t>Los reparadores: socio-docentes que reconocen la injusticia que origina la marginalidad y se embarcan en la tarea de reparar y encauzar la lucha para seguir la pobreza.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29"/>
          <p:cNvSpPr txBox="1">
            <a:spLocks noGrp="1"/>
          </p:cNvSpPr>
          <p:nvPr>
            <p:ph type="body" idx="3"/>
          </p:nvPr>
        </p:nvSpPr>
        <p:spPr>
          <a:xfrm>
            <a:off x="797150" y="1923638"/>
            <a:ext cx="4960800" cy="352119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MX" dirty="0"/>
              <a:t>Los docentes afirman que lo que se les enseño a ellos en sus escuelas es lo mismo que quieren ofrecer ellos también para sus alumnos: conocimientos, valores y normas. Y que también incluyen amor, afecto y cariño.</a:t>
            </a:r>
          </a:p>
          <a:p>
            <a:r>
              <a:rPr lang="es-MX" dirty="0"/>
              <a:t>Investigación realizada en los llamados contextos de pobreza se destacan 3 posiciones:</a:t>
            </a:r>
          </a:p>
        </p:txBody>
      </p:sp>
      <p:pic>
        <p:nvPicPr>
          <p:cNvPr id="5" name="4 Imagen" descr="WhatsApp Image 2021-11-18 at 10.14.57 A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0" y="4544292"/>
            <a:ext cx="3027084" cy="1717964"/>
          </a:xfrm>
          <a:prstGeom prst="rect">
            <a:avLst/>
          </a:prstGeom>
        </p:spPr>
      </p:pic>
      <p:pic>
        <p:nvPicPr>
          <p:cNvPr id="6" name="5 Imagen" descr="WhatsApp Image 2021-11-18 at 10.14.57 AM (1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7364" y="4558145"/>
            <a:ext cx="3019686" cy="16939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31"/>
          <p:cNvSpPr txBox="1">
            <a:spLocks noGrp="1"/>
          </p:cNvSpPr>
          <p:nvPr>
            <p:ph type="title"/>
          </p:nvPr>
        </p:nvSpPr>
        <p:spPr>
          <a:xfrm>
            <a:off x="986125" y="593375"/>
            <a:ext cx="10367700" cy="1001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s-MX" sz="3600" dirty="0"/>
              <a:t>Dime quién eres y dónde vives, y te diré qué, cómo y cuánto te enseño.</a:t>
            </a:r>
          </a:p>
        </p:txBody>
      </p:sp>
      <p:sp>
        <p:nvSpPr>
          <p:cNvPr id="723" name="Google Shape;723;p31"/>
          <p:cNvSpPr txBox="1">
            <a:spLocks noGrp="1"/>
          </p:cNvSpPr>
          <p:nvPr>
            <p:ph type="body" idx="5"/>
          </p:nvPr>
        </p:nvSpPr>
        <p:spPr>
          <a:xfrm>
            <a:off x="2078182" y="1925781"/>
            <a:ext cx="8874818" cy="374072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MX" sz="1800" dirty="0"/>
              <a:t>Una vez identificada y diagnosticada la carencia, que por momentos es múltiple, se debe enseñar de una manera especial a los que tienen menos. </a:t>
            </a:r>
          </a:p>
          <a:p>
            <a:r>
              <a:rPr lang="es-MX" sz="1800" dirty="0"/>
              <a:t>El docente tiene la necesidad de atender las especialidades de los distintos grupos poblacionales y preguntarse por sus condiciones de </a:t>
            </a:r>
            <a:r>
              <a:rPr lang="es-MX" sz="1800" dirty="0" err="1"/>
              <a:t>educabilidad</a:t>
            </a:r>
            <a:r>
              <a:rPr lang="es-MX" sz="1800" dirty="0"/>
              <a:t>.</a:t>
            </a:r>
          </a:p>
          <a:p>
            <a:r>
              <a:rPr lang="es-MX" sz="1800" dirty="0"/>
              <a:t>Los docentes, dependiendo del nivel escolar en el que enseñan, necesitan manejar adecuadamente los conceptos centrales de las disciplinas.</a:t>
            </a:r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/>
          </a:p>
        </p:txBody>
      </p:sp>
      <p:sp>
        <p:nvSpPr>
          <p:cNvPr id="9218" name="AutoShape 2" descr="blob:https://web.whatsapp.com/936c4e30-a9ae-4cfd-8c62-8271a4f38e6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5" name="4 Imagen" descr="WhatsApp Image 2021-11-18 at 10.17.03 A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964" y="3982618"/>
            <a:ext cx="3283527" cy="21855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29"/>
          <p:cNvSpPr txBox="1">
            <a:spLocks noGrp="1"/>
          </p:cNvSpPr>
          <p:nvPr>
            <p:ph type="title"/>
          </p:nvPr>
        </p:nvSpPr>
        <p:spPr>
          <a:xfrm>
            <a:off x="1409700" y="484425"/>
            <a:ext cx="9486900" cy="1115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s-MX" sz="3200" dirty="0"/>
              <a:t>Hacedor de críticos, se ofrece. Motivador, facilitador, con vocación y entrega.</a:t>
            </a:r>
          </a:p>
        </p:txBody>
      </p:sp>
      <p:sp>
        <p:nvSpPr>
          <p:cNvPr id="703" name="Google Shape;703;p29"/>
          <p:cNvSpPr txBox="1">
            <a:spLocks noGrp="1"/>
          </p:cNvSpPr>
          <p:nvPr>
            <p:ph type="body" idx="3"/>
          </p:nvPr>
        </p:nvSpPr>
        <p:spPr>
          <a:xfrm>
            <a:off x="1711550" y="1632693"/>
            <a:ext cx="8804050" cy="352119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MX" dirty="0"/>
              <a:t>Entrega, preferentemente, remite al compromiso social, no necesariamente ocurre lo mismo con la idea de vocación, más a gusto en el terreno espiritual.</a:t>
            </a:r>
          </a:p>
          <a:p>
            <a:r>
              <a:rPr lang="es-MX" dirty="0"/>
              <a:t>Con probabilidad, lo que distingue a ambos términos sea la elección.</a:t>
            </a:r>
          </a:p>
          <a:p>
            <a:r>
              <a:rPr lang="es-MX" dirty="0"/>
              <a:t>Los docentes asocian vocación y entrega con el combo compuesto por los verbos estimular, interesar y motivar.</a:t>
            </a:r>
          </a:p>
          <a:p>
            <a:endParaRPr lang="es-MX" dirty="0"/>
          </a:p>
        </p:txBody>
      </p:sp>
      <p:sp>
        <p:nvSpPr>
          <p:cNvPr id="7170" name="AutoShape 2" descr="blob:https://web.whatsapp.com/899f5774-984e-42f4-9b92-58a6459224d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172" name="AutoShape 4" descr="blob:https://web.whatsapp.com/899f5774-984e-42f4-9b92-58a6459224d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174" name="AutoShape 6" descr="blob:https://web.whatsapp.com/899f5774-984e-42f4-9b92-58a6459224d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7" name="6 Imagen" descr="WhatsApp Image 2021-11-18 at 10.25.38 A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272" y="3829672"/>
            <a:ext cx="4211782" cy="219012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31"/>
          <p:cNvSpPr txBox="1">
            <a:spLocks noGrp="1"/>
          </p:cNvSpPr>
          <p:nvPr>
            <p:ph type="title"/>
          </p:nvPr>
        </p:nvSpPr>
        <p:spPr>
          <a:xfrm>
            <a:off x="986125" y="593375"/>
            <a:ext cx="10367700" cy="1001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s-MX" sz="5400" dirty="0"/>
              <a:t>Capacítate, amor mío.</a:t>
            </a:r>
          </a:p>
        </p:txBody>
      </p:sp>
      <p:sp>
        <p:nvSpPr>
          <p:cNvPr id="723" name="Google Shape;723;p31"/>
          <p:cNvSpPr txBox="1">
            <a:spLocks noGrp="1"/>
          </p:cNvSpPr>
          <p:nvPr>
            <p:ph type="body" idx="5"/>
          </p:nvPr>
        </p:nvSpPr>
        <p:spPr>
          <a:xfrm>
            <a:off x="2078182" y="1925781"/>
            <a:ext cx="8874818" cy="374072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MX" sz="1800" dirty="0"/>
              <a:t>El maestro no es el que sabe dónde está el conocimiento y conoce los procedimientos que garantiza el aprendizaje más eficaz.</a:t>
            </a:r>
          </a:p>
          <a:p>
            <a:r>
              <a:rPr lang="es-MX" sz="1800" dirty="0"/>
              <a:t>La ilusión consiste en que la escuela será más eficaz si cada uno asume con responsabilidad (entrega, compromiso, respeto, vocación, perseverancia, etc.) su rol.</a:t>
            </a:r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/>
          </a:p>
        </p:txBody>
      </p:sp>
      <p:pic>
        <p:nvPicPr>
          <p:cNvPr id="4" name="3 Imagen" descr="WhatsApp Image 2021-11-18 at 10.26.25 A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486" y="3335482"/>
            <a:ext cx="3375313" cy="26788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29"/>
          <p:cNvSpPr txBox="1">
            <a:spLocks noGrp="1"/>
          </p:cNvSpPr>
          <p:nvPr>
            <p:ph type="title"/>
          </p:nvPr>
        </p:nvSpPr>
        <p:spPr>
          <a:xfrm>
            <a:off x="1409700" y="484425"/>
            <a:ext cx="9486900" cy="1115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s-MX" sz="3600" dirty="0"/>
              <a:t>Y entonces ¿hacia dónde va el oficio docente?</a:t>
            </a:r>
          </a:p>
        </p:txBody>
      </p:sp>
      <p:sp>
        <p:nvSpPr>
          <p:cNvPr id="703" name="Google Shape;703;p29"/>
          <p:cNvSpPr txBox="1">
            <a:spLocks noGrp="1"/>
          </p:cNvSpPr>
          <p:nvPr>
            <p:ph type="body" idx="3"/>
          </p:nvPr>
        </p:nvSpPr>
        <p:spPr>
          <a:xfrm>
            <a:off x="1551709" y="1759526"/>
            <a:ext cx="8963891" cy="397625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MX" dirty="0"/>
              <a:t>La docencia no es sin amor (ni sin odio). Lo vincular está siempre presente. Se habla de contener y reparar, se confeccionan listas de carencias emocionales.</a:t>
            </a:r>
          </a:p>
          <a:p>
            <a:r>
              <a:rPr lang="es-MX" dirty="0"/>
              <a:t>La oferta de capacitación hace malabarismos para no dejar la dimensión afectiva es que entra por la ventana.</a:t>
            </a:r>
          </a:p>
          <a:p>
            <a:pPr>
              <a:buNone/>
            </a:pPr>
            <a:endParaRPr lang="es-MX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Ejemplos.</a:t>
            </a:r>
          </a:p>
        </p:txBody>
      </p:sp>
      <p:pic>
        <p:nvPicPr>
          <p:cNvPr id="7" name="Video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28111" y="1586346"/>
            <a:ext cx="5527962" cy="4145972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574473" y="5971309"/>
            <a:ext cx="6844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hlinkClick r:id="rId4"/>
              </a:rPr>
              <a:t>https://www.youtube.com/watch?v=wpVC2IrQb5g</a:t>
            </a:r>
            <a:r>
              <a:rPr lang="es-MX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171717"/>
      </a:dk2>
      <a:lt2>
        <a:srgbClr val="EEEEEE"/>
      </a:lt2>
      <a:accent1>
        <a:srgbClr val="DCB7ED"/>
      </a:accent1>
      <a:accent2>
        <a:srgbClr val="967BAC"/>
      </a:accent2>
      <a:accent3>
        <a:srgbClr val="EE9B9C"/>
      </a:accent3>
      <a:accent4>
        <a:srgbClr val="EFDE82"/>
      </a:accent4>
      <a:accent5>
        <a:srgbClr val="252525"/>
      </a:accent5>
      <a:accent6>
        <a:srgbClr val="EFEFE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582</Words>
  <Application>Microsoft Office PowerPoint</Application>
  <PresentationFormat>Panorámica</PresentationFormat>
  <Paragraphs>32</Paragraphs>
  <Slides>9</Slides>
  <Notes>8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Coiny</vt:lpstr>
      <vt:lpstr>Abril Fatface</vt:lpstr>
      <vt:lpstr>Arial</vt:lpstr>
      <vt:lpstr>DM Sans</vt:lpstr>
      <vt:lpstr>Barlow Condensed</vt:lpstr>
      <vt:lpstr>Aldrich</vt:lpstr>
      <vt:lpstr>SlidesMania</vt:lpstr>
      <vt:lpstr>¿Hacia donde va el oficio docente?</vt:lpstr>
      <vt:lpstr>Modelo del docente en el siglo XXI</vt:lpstr>
      <vt:lpstr>La ventana epocal.</vt:lpstr>
      <vt:lpstr>Transmisión con cariño: un poquito de amor para dar.</vt:lpstr>
      <vt:lpstr>Dime quién eres y dónde vives, y te diré qué, cómo y cuánto te enseño.</vt:lpstr>
      <vt:lpstr>Hacedor de críticos, se ofrece. Motivador, facilitador, con vocación y entrega.</vt:lpstr>
      <vt:lpstr>Capacítate, amor mío.</vt:lpstr>
      <vt:lpstr>Y entonces ¿hacia dónde va el oficio docente?</vt:lpstr>
      <vt:lpstr>Ejemplos.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¿Hacia donde va el oficio docente?</dc:title>
  <cp:lastModifiedBy>MARIA VIANNEY HERNANDEZ GONZALEZ</cp:lastModifiedBy>
  <cp:revision>7</cp:revision>
  <dcterms:modified xsi:type="dcterms:W3CDTF">2021-11-19T01:01:52Z</dcterms:modified>
</cp:coreProperties>
</file>