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Lst>
  <p:sldSz cx="7559675" cy="9720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60" d="100"/>
          <a:sy n="60" d="100"/>
        </p:scale>
        <p:origin x="18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590794"/>
            <a:ext cx="6425724" cy="3384092"/>
          </a:xfrm>
        </p:spPr>
        <p:txBody>
          <a:bodyPr anchor="b"/>
          <a:lstStyle>
            <a:lvl1pPr algn="ctr">
              <a:defRPr sz="496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4960" y="5105389"/>
            <a:ext cx="5669756" cy="2346813"/>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91B6B0D-36A5-49CE-8639-B105A3B97B9C}"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421723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1B6B0D-36A5-49CE-8639-B105A3B97B9C}"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190823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17514"/>
            <a:ext cx="1630055" cy="823747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9728" y="517514"/>
            <a:ext cx="4795669" cy="823747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1B6B0D-36A5-49CE-8639-B105A3B97B9C}"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23326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1B6B0D-36A5-49CE-8639-B105A3B97B9C}"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303966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5791" y="2423318"/>
            <a:ext cx="6520220" cy="4043359"/>
          </a:xfrm>
        </p:spPr>
        <p:txBody>
          <a:bodyPr anchor="b"/>
          <a:lstStyle>
            <a:lvl1pPr>
              <a:defRPr sz="496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5791" y="6504929"/>
            <a:ext cx="6520220" cy="2126307"/>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1B6B0D-36A5-49CE-8639-B105A3B97B9C}"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6661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9728" y="2587570"/>
            <a:ext cx="3212862" cy="616741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27085" y="2587570"/>
            <a:ext cx="3212862" cy="616741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1B6B0D-36A5-49CE-8639-B105A3B97B9C}" type="datetimeFigureOut">
              <a:rPr lang="es-MX" smtClean="0"/>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417169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20712" y="517516"/>
            <a:ext cx="6520220" cy="18788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20713" y="2382815"/>
            <a:ext cx="3198096" cy="116778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4" name="Content Placeholder 3"/>
          <p:cNvSpPr>
            <a:spLocks noGrp="1"/>
          </p:cNvSpPr>
          <p:nvPr>
            <p:ph sz="half" idx="2"/>
          </p:nvPr>
        </p:nvSpPr>
        <p:spPr>
          <a:xfrm>
            <a:off x="520713" y="3550596"/>
            <a:ext cx="3198096" cy="522239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27086" y="2382815"/>
            <a:ext cx="3213847" cy="116778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6" name="Content Placeholder 5"/>
          <p:cNvSpPr>
            <a:spLocks noGrp="1"/>
          </p:cNvSpPr>
          <p:nvPr>
            <p:ph sz="quarter" idx="4"/>
          </p:nvPr>
        </p:nvSpPr>
        <p:spPr>
          <a:xfrm>
            <a:off x="3827086" y="3550596"/>
            <a:ext cx="3213847" cy="522239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1B6B0D-36A5-49CE-8639-B105A3B97B9C}" type="datetimeFigureOut">
              <a:rPr lang="es-MX" smtClean="0"/>
              <a:t>19/11/2021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107330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1B6B0D-36A5-49CE-8639-B105A3B97B9C}" type="datetimeFigureOut">
              <a:rPr lang="es-MX" smtClean="0"/>
              <a:t>19/11/2021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252756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B6B0D-36A5-49CE-8639-B105A3B97B9C}" type="datetimeFigureOut">
              <a:rPr lang="es-MX" smtClean="0"/>
              <a:t>19/11/2021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275930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48018"/>
            <a:ext cx="2438192" cy="2268061"/>
          </a:xfrm>
        </p:spPr>
        <p:txBody>
          <a:bodyPr anchor="b"/>
          <a:lstStyle>
            <a:lvl1pPr>
              <a:defRPr sz="2645"/>
            </a:lvl1pPr>
          </a:lstStyle>
          <a:p>
            <a:r>
              <a:rPr lang="es-ES"/>
              <a:t>Haga clic para modificar el estilo de título del patrón</a:t>
            </a:r>
            <a:endParaRPr lang="en-US" dirty="0"/>
          </a:p>
        </p:txBody>
      </p:sp>
      <p:sp>
        <p:nvSpPr>
          <p:cNvPr id="3" name="Content Placeholder 2"/>
          <p:cNvSpPr>
            <a:spLocks noGrp="1"/>
          </p:cNvSpPr>
          <p:nvPr>
            <p:ph idx="1"/>
          </p:nvPr>
        </p:nvSpPr>
        <p:spPr>
          <a:xfrm>
            <a:off x="3213847" y="1399540"/>
            <a:ext cx="3827085" cy="690768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712" y="2916079"/>
            <a:ext cx="2438192" cy="540239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1B6B0D-36A5-49CE-8639-B105A3B97B9C}" type="datetimeFigureOut">
              <a:rPr lang="es-MX" smtClean="0"/>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80718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48018"/>
            <a:ext cx="2438192" cy="2268061"/>
          </a:xfrm>
        </p:spPr>
        <p:txBody>
          <a:bodyPr anchor="b"/>
          <a:lstStyle>
            <a:lvl1pPr>
              <a:defRPr sz="264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213847" y="1399540"/>
            <a:ext cx="3827085" cy="690768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20712" y="2916079"/>
            <a:ext cx="2438192" cy="540239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1B6B0D-36A5-49CE-8639-B105A3B97B9C}" type="datetimeFigureOut">
              <a:rPr lang="es-MX" smtClean="0"/>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3C5B2D-BB0A-4255-B28C-F5434CF8AE31}" type="slidenum">
              <a:rPr lang="es-MX" smtClean="0"/>
              <a:t>‹Nº›</a:t>
            </a:fld>
            <a:endParaRPr lang="es-MX"/>
          </a:p>
        </p:txBody>
      </p:sp>
    </p:spTree>
    <p:extLst>
      <p:ext uri="{BB962C8B-B14F-4D97-AF65-F5344CB8AC3E}">
        <p14:creationId xmlns:p14="http://schemas.microsoft.com/office/powerpoint/2010/main" val="28707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17516"/>
            <a:ext cx="6520220" cy="18788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9728" y="2587570"/>
            <a:ext cx="6520220" cy="616741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9728" y="9009246"/>
            <a:ext cx="1700927" cy="517514"/>
          </a:xfrm>
          <a:prstGeom prst="rect">
            <a:avLst/>
          </a:prstGeom>
        </p:spPr>
        <p:txBody>
          <a:bodyPr vert="horz" lIns="91440" tIns="45720" rIns="91440" bIns="45720" rtlCol="0" anchor="ctr"/>
          <a:lstStyle>
            <a:lvl1pPr algn="l">
              <a:defRPr sz="992">
                <a:solidFill>
                  <a:schemeClr val="tx1">
                    <a:tint val="75000"/>
                  </a:schemeClr>
                </a:solidFill>
              </a:defRPr>
            </a:lvl1pPr>
          </a:lstStyle>
          <a:p>
            <a:fld id="{691B6B0D-36A5-49CE-8639-B105A3B97B9C}" type="datetimeFigureOut">
              <a:rPr lang="es-MX" smtClean="0"/>
              <a:t>19/11/2021</a:t>
            </a:fld>
            <a:endParaRPr lang="es-MX"/>
          </a:p>
        </p:txBody>
      </p:sp>
      <p:sp>
        <p:nvSpPr>
          <p:cNvPr id="5" name="Footer Placeholder 4"/>
          <p:cNvSpPr>
            <a:spLocks noGrp="1"/>
          </p:cNvSpPr>
          <p:nvPr>
            <p:ph type="ftr" sz="quarter" idx="3"/>
          </p:nvPr>
        </p:nvSpPr>
        <p:spPr>
          <a:xfrm>
            <a:off x="2504143" y="9009246"/>
            <a:ext cx="2551390" cy="51751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339020" y="9009246"/>
            <a:ext cx="1700927" cy="517514"/>
          </a:xfrm>
          <a:prstGeom prst="rect">
            <a:avLst/>
          </a:prstGeom>
        </p:spPr>
        <p:txBody>
          <a:bodyPr vert="horz" lIns="91440" tIns="45720" rIns="91440" bIns="45720" rtlCol="0" anchor="ctr"/>
          <a:lstStyle>
            <a:lvl1pPr algn="r">
              <a:defRPr sz="992">
                <a:solidFill>
                  <a:schemeClr val="tx1">
                    <a:tint val="75000"/>
                  </a:schemeClr>
                </a:solidFill>
              </a:defRPr>
            </a:lvl1pPr>
          </a:lstStyle>
          <a:p>
            <a:fld id="{F03C5B2D-BB0A-4255-B28C-F5434CF8AE31}" type="slidenum">
              <a:rPr lang="es-MX" smtClean="0"/>
              <a:t>‹Nº›</a:t>
            </a:fld>
            <a:endParaRPr lang="es-MX"/>
          </a:p>
        </p:txBody>
      </p:sp>
    </p:spTree>
    <p:extLst>
      <p:ext uri="{BB962C8B-B14F-4D97-AF65-F5344CB8AC3E}">
        <p14:creationId xmlns:p14="http://schemas.microsoft.com/office/powerpoint/2010/main" val="287224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ww.unir.net/educacion/revista/psicomotricidad-fina-y-gruesa/" TargetMode="External"/><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unir.net/educacion/revista/psicomotricidad-fina-y-gruesa/"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164913C-6232-4E02-AED9-0EA77470D76A}"/>
              </a:ext>
            </a:extLst>
          </p:cNvPr>
          <p:cNvPicPr>
            <a:picLocks noChangeAspect="1"/>
          </p:cNvPicPr>
          <p:nvPr/>
        </p:nvPicPr>
        <p:blipFill>
          <a:blip r:embed="rId2"/>
          <a:stretch>
            <a:fillRect/>
          </a:stretch>
        </p:blipFill>
        <p:spPr>
          <a:xfrm>
            <a:off x="0" y="-1"/>
            <a:ext cx="7424935" cy="9720263"/>
          </a:xfrm>
          <a:prstGeom prst="rect">
            <a:avLst/>
          </a:prstGeom>
        </p:spPr>
      </p:pic>
      <p:pic>
        <p:nvPicPr>
          <p:cNvPr id="5" name="Imagen 4">
            <a:extLst>
              <a:ext uri="{FF2B5EF4-FFF2-40B4-BE49-F238E27FC236}">
                <a16:creationId xmlns:a16="http://schemas.microsoft.com/office/drawing/2014/main" id="{81135B45-47DD-46B8-B82E-5A6E11251E1E}"/>
              </a:ext>
            </a:extLst>
          </p:cNvPr>
          <p:cNvPicPr>
            <a:picLocks noChangeAspect="1"/>
          </p:cNvPicPr>
          <p:nvPr/>
        </p:nvPicPr>
        <p:blipFill rotWithShape="1">
          <a:blip r:embed="rId3"/>
          <a:srcRect b="83677"/>
          <a:stretch/>
        </p:blipFill>
        <p:spPr>
          <a:xfrm>
            <a:off x="0" y="0"/>
            <a:ext cx="7424935" cy="1539573"/>
          </a:xfrm>
          <a:prstGeom prst="rect">
            <a:avLst/>
          </a:prstGeom>
        </p:spPr>
      </p:pic>
    </p:spTree>
    <p:extLst>
      <p:ext uri="{BB962C8B-B14F-4D97-AF65-F5344CB8AC3E}">
        <p14:creationId xmlns:p14="http://schemas.microsoft.com/office/powerpoint/2010/main" val="341509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ADB517-EBC7-4FC9-A6D6-DA35056E14AD}"/>
              </a:ext>
            </a:extLst>
          </p:cNvPr>
          <p:cNvSpPr>
            <a:spLocks noGrp="1"/>
          </p:cNvSpPr>
          <p:nvPr>
            <p:ph type="title"/>
          </p:nvPr>
        </p:nvSpPr>
        <p:spPr>
          <a:xfrm>
            <a:off x="519727" y="2204225"/>
            <a:ext cx="6520220" cy="1878802"/>
          </a:xfrm>
        </p:spPr>
        <p:txBody>
          <a:bodyPr>
            <a:normAutofit fontScale="90000"/>
          </a:bodyPr>
          <a:lstStyle/>
          <a:p>
            <a:pPr algn="ctr"/>
            <a:r>
              <a:rPr lang="es-MX" sz="3100" dirty="0"/>
              <a:t>Jardín de niños: </a:t>
            </a:r>
            <a:br>
              <a:rPr lang="es-MX" sz="3100" dirty="0"/>
            </a:br>
            <a:r>
              <a:rPr lang="es-MX" sz="3100" dirty="0"/>
              <a:t>Alma Garza</a:t>
            </a:r>
            <a:br>
              <a:rPr lang="es-MX" sz="3100" dirty="0"/>
            </a:br>
            <a:br>
              <a:rPr lang="es-MX" sz="3100" dirty="0"/>
            </a:br>
            <a:r>
              <a:rPr lang="es-MX" sz="3100" dirty="0"/>
              <a:t>Educadora practicante:</a:t>
            </a:r>
            <a:br>
              <a:rPr lang="es-MX" sz="3100" dirty="0"/>
            </a:br>
            <a:r>
              <a:rPr lang="es-MX" sz="3100" dirty="0"/>
              <a:t> Natalia Guadalupe Torres Tovar</a:t>
            </a:r>
            <a:br>
              <a:rPr lang="es-MX" sz="3100" dirty="0"/>
            </a:br>
            <a:br>
              <a:rPr lang="es-MX" sz="3100" dirty="0"/>
            </a:br>
            <a:r>
              <a:rPr lang="es-MX" sz="3100" dirty="0"/>
              <a:t>Educadora Titular: </a:t>
            </a:r>
            <a:br>
              <a:rPr lang="es-MX" sz="3100" dirty="0"/>
            </a:br>
            <a:r>
              <a:rPr lang="es-MX" sz="3100" dirty="0"/>
              <a:t>Karla Corina Jáuregui Cabello</a:t>
            </a:r>
            <a:br>
              <a:rPr lang="es-MX" sz="3100" dirty="0"/>
            </a:br>
            <a:br>
              <a:rPr lang="es-MX" sz="3100" dirty="0"/>
            </a:br>
            <a:r>
              <a:rPr lang="es-MX" sz="3100" dirty="0"/>
              <a:t>Docente: </a:t>
            </a:r>
            <a:br>
              <a:rPr lang="es-MX" sz="3100" dirty="0"/>
            </a:br>
            <a:r>
              <a:rPr lang="es-MX" sz="3100" dirty="0"/>
              <a:t>Guadalupe Lizbeth Ramos Suarez</a:t>
            </a:r>
            <a:br>
              <a:rPr lang="es-MX" sz="3100" dirty="0"/>
            </a:br>
            <a:br>
              <a:rPr lang="es-MX" dirty="0"/>
            </a:br>
            <a:endParaRPr lang="es-MX" dirty="0"/>
          </a:p>
        </p:txBody>
      </p:sp>
      <p:pic>
        <p:nvPicPr>
          <p:cNvPr id="4" name="Imagen 3">
            <a:extLst>
              <a:ext uri="{FF2B5EF4-FFF2-40B4-BE49-F238E27FC236}">
                <a16:creationId xmlns:a16="http://schemas.microsoft.com/office/drawing/2014/main" id="{A47C744E-8C79-4C91-BB68-E88CE751CA70}"/>
              </a:ext>
            </a:extLst>
          </p:cNvPr>
          <p:cNvPicPr>
            <a:picLocks noChangeAspect="1"/>
          </p:cNvPicPr>
          <p:nvPr/>
        </p:nvPicPr>
        <p:blipFill>
          <a:blip r:embed="rId2"/>
          <a:stretch>
            <a:fillRect/>
          </a:stretch>
        </p:blipFill>
        <p:spPr>
          <a:xfrm>
            <a:off x="469462" y="5402961"/>
            <a:ext cx="6620749" cy="4226153"/>
          </a:xfrm>
          <a:prstGeom prst="rect">
            <a:avLst/>
          </a:prstGeom>
        </p:spPr>
      </p:pic>
    </p:spTree>
    <p:extLst>
      <p:ext uri="{BB962C8B-B14F-4D97-AF65-F5344CB8AC3E}">
        <p14:creationId xmlns:p14="http://schemas.microsoft.com/office/powerpoint/2010/main" val="135144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illas Para Las Notas, Hacer Y Comprar Listas Ilustración del Vector -  Ilustración de recordatorio, escuela: 142535761">
            <a:extLst>
              <a:ext uri="{FF2B5EF4-FFF2-40B4-BE49-F238E27FC236}">
                <a16:creationId xmlns:a16="http://schemas.microsoft.com/office/drawing/2014/main" id="{84CC7083-5329-4032-8007-C14ACB9E0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906" t="5452" r="6875" b="54593"/>
          <a:stretch/>
        </p:blipFill>
        <p:spPr bwMode="auto">
          <a:xfrm>
            <a:off x="0" y="0"/>
            <a:ext cx="7559675" cy="977426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8E3E604-82F3-48E8-B9DE-3884266A05B4}"/>
              </a:ext>
            </a:extLst>
          </p:cNvPr>
          <p:cNvSpPr txBox="1"/>
          <p:nvPr/>
        </p:nvSpPr>
        <p:spPr>
          <a:xfrm>
            <a:off x="2250225" y="4321522"/>
            <a:ext cx="3137873" cy="1077218"/>
          </a:xfrm>
          <a:prstGeom prst="rect">
            <a:avLst/>
          </a:prstGeom>
          <a:noFill/>
        </p:spPr>
        <p:txBody>
          <a:bodyPr wrap="square">
            <a:spAutoFit/>
          </a:bodyPr>
          <a:lstStyle/>
          <a:p>
            <a:pPr algn="ctr"/>
            <a:r>
              <a:rPr lang="es-MX" sz="3200" dirty="0">
                <a:latin typeface="Austhatic Script" panose="02000600000000000000" pitchFamily="2" charset="0"/>
              </a:rPr>
              <a:t>Suspensión de clases </a:t>
            </a:r>
          </a:p>
        </p:txBody>
      </p:sp>
      <p:sp>
        <p:nvSpPr>
          <p:cNvPr id="7" name="Rectángulo: esquinas redondeadas 6">
            <a:extLst>
              <a:ext uri="{FF2B5EF4-FFF2-40B4-BE49-F238E27FC236}">
                <a16:creationId xmlns:a16="http://schemas.microsoft.com/office/drawing/2014/main" id="{FA789F65-A5BC-4DD1-BE33-3C62AF79B6F4}"/>
              </a:ext>
            </a:extLst>
          </p:cNvPr>
          <p:cNvSpPr/>
          <p:nvPr/>
        </p:nvSpPr>
        <p:spPr>
          <a:xfrm>
            <a:off x="2005263" y="112295"/>
            <a:ext cx="3834063" cy="818148"/>
          </a:xfrm>
          <a:prstGeom prst="round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dirty="0">
                <a:solidFill>
                  <a:schemeClr val="tx1"/>
                </a:solidFill>
                <a:latin typeface="Austhatic Script" panose="02000600000000000000" pitchFamily="2" charset="0"/>
              </a:rPr>
              <a:t>Diario </a:t>
            </a:r>
          </a:p>
        </p:txBody>
      </p:sp>
      <p:sp>
        <p:nvSpPr>
          <p:cNvPr id="8" name="Elipse 7">
            <a:extLst>
              <a:ext uri="{FF2B5EF4-FFF2-40B4-BE49-F238E27FC236}">
                <a16:creationId xmlns:a16="http://schemas.microsoft.com/office/drawing/2014/main" id="{85D4750E-E209-4934-8134-06157C210720}"/>
              </a:ext>
            </a:extLst>
          </p:cNvPr>
          <p:cNvSpPr/>
          <p:nvPr/>
        </p:nvSpPr>
        <p:spPr>
          <a:xfrm>
            <a:off x="6031831" y="521369"/>
            <a:ext cx="1684421" cy="1572125"/>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ysClr val="windowText" lastClr="000000"/>
                </a:solidFill>
                <a:latin typeface="Austhatic Script" panose="02000600000000000000" pitchFamily="2" charset="0"/>
              </a:rPr>
              <a:t>Lunes </a:t>
            </a:r>
          </a:p>
          <a:p>
            <a:pPr algn="ctr"/>
            <a:r>
              <a:rPr lang="es-MX" sz="2400" dirty="0">
                <a:solidFill>
                  <a:sysClr val="windowText" lastClr="000000"/>
                </a:solidFill>
                <a:latin typeface="Austhatic Script" panose="02000600000000000000" pitchFamily="2" charset="0"/>
              </a:rPr>
              <a:t>15/11/21</a:t>
            </a:r>
          </a:p>
        </p:txBody>
      </p:sp>
      <p:sp>
        <p:nvSpPr>
          <p:cNvPr id="11" name="Elipse 10">
            <a:extLst>
              <a:ext uri="{FF2B5EF4-FFF2-40B4-BE49-F238E27FC236}">
                <a16:creationId xmlns:a16="http://schemas.microsoft.com/office/drawing/2014/main" id="{054EAA91-35CD-4801-B3D6-69F690AFA397}"/>
              </a:ext>
            </a:extLst>
          </p:cNvPr>
          <p:cNvSpPr/>
          <p:nvPr/>
        </p:nvSpPr>
        <p:spPr>
          <a:xfrm>
            <a:off x="5388098" y="7156109"/>
            <a:ext cx="1780674" cy="15592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98C6E448-B180-4D21-BD14-EE93C3D092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333" b="98889" l="9444" r="97500">
                        <a14:foregroundMark x1="10833" y1="72778" x2="10833" y2="72778"/>
                        <a14:foregroundMark x1="16944" y1="73889" x2="16944" y2="73889"/>
                        <a14:foregroundMark x1="25833" y1="73889" x2="25833" y2="73889"/>
                        <a14:foregroundMark x1="30833" y1="73333" x2="34722" y2="72778"/>
                        <a14:foregroundMark x1="51389" y1="72778" x2="56944" y2="73889"/>
                        <a14:foregroundMark x1="56944" y1="73889" x2="56944" y2="73889"/>
                        <a14:foregroundMark x1="84167" y1="74444" x2="96389" y2="72222"/>
                        <a14:foregroundMark x1="97500" y1="72222" x2="97500" y2="72222"/>
                        <a14:foregroundMark x1="91944" y1="71667" x2="90278" y2="71667"/>
                        <a14:foregroundMark x1="84722" y1="72222" x2="77500" y2="73333"/>
                        <a14:foregroundMark x1="61944" y1="73889" x2="53056" y2="72778"/>
                        <a14:foregroundMark x1="45833" y1="71667" x2="38611" y2="68333"/>
                        <a14:foregroundMark x1="35833" y1="66111" x2="34167" y2="65556"/>
                        <a14:foregroundMark x1="33611" y1="57222" x2="33611" y2="57222"/>
                        <a14:foregroundMark x1="35833" y1="54444" x2="35833" y2="54444"/>
                        <a14:foregroundMark x1="36389" y1="53333" x2="36389" y2="53333"/>
                        <a14:foregroundMark x1="38611" y1="51111" x2="40278" y2="50556"/>
                        <a14:foregroundMark x1="44722" y1="50000" x2="53056" y2="50000"/>
                        <a14:foregroundMark x1="56389" y1="50000" x2="59722" y2="50000"/>
                        <a14:foregroundMark x1="63056" y1="50556" x2="66389" y2="51111"/>
                        <a14:foregroundMark x1="68611" y1="51667" x2="71944" y2="48889"/>
                        <a14:foregroundMark x1="79167" y1="44444" x2="80278" y2="42778"/>
                        <a14:foregroundMark x1="80278" y1="42778" x2="80278" y2="42778"/>
                        <a14:foregroundMark x1="71944" y1="16667" x2="58611" y2="12222"/>
                        <a14:foregroundMark x1="33056" y1="31111" x2="33056" y2="31111"/>
                        <a14:foregroundMark x1="32500" y1="32222" x2="34167" y2="32778"/>
                        <a14:foregroundMark x1="44722" y1="31111" x2="46389" y2="31111"/>
                        <a14:foregroundMark x1="48611" y1="30000" x2="52500" y2="30000"/>
                        <a14:foregroundMark x1="55278" y1="30556" x2="59722" y2="31667"/>
                        <a14:foregroundMark x1="64722" y1="31667" x2="66389" y2="31667"/>
                        <a14:foregroundMark x1="66944" y1="31667" x2="66944" y2="31667"/>
                        <a14:foregroundMark x1="46944" y1="16111" x2="46944" y2="16111"/>
                        <a14:foregroundMark x1="45278" y1="12778" x2="43056" y2="11111"/>
                        <a14:foregroundMark x1="41944" y1="10000" x2="41944" y2="10000"/>
                        <a14:foregroundMark x1="40278" y1="8333" x2="42500" y2="8333"/>
                        <a14:foregroundMark x1="44722" y1="8333" x2="46944" y2="8333"/>
                        <a14:foregroundMark x1="49167" y1="8333" x2="51944" y2="8333"/>
                        <a14:foregroundMark x1="54722" y1="8333" x2="56944" y2="7778"/>
                        <a14:foregroundMark x1="58611" y1="7778" x2="58611" y2="7778"/>
                        <a14:foregroundMark x1="60278" y1="7778" x2="60278" y2="9444"/>
                        <a14:foregroundMark x1="57500" y1="14444" x2="57500" y2="11667"/>
                        <a14:foregroundMark x1="40278" y1="8889" x2="31944" y2="8889"/>
                        <a14:foregroundMark x1="40833" y1="8333" x2="40833" y2="8333"/>
                        <a14:foregroundMark x1="41389" y1="8889" x2="41389" y2="8889"/>
                        <a14:foregroundMark x1="55833" y1="7222" x2="58056" y2="7222"/>
                        <a14:foregroundMark x1="60278" y1="5556" x2="60278" y2="5556"/>
                        <a14:foregroundMark x1="61389" y1="5556" x2="61389" y2="5556"/>
                        <a14:foregroundMark x1="52500" y1="11111" x2="51389" y2="18889"/>
                        <a14:foregroundMark x1="50833" y1="22222" x2="50833" y2="24444"/>
                        <a14:foregroundMark x1="50833" y1="27222" x2="50833" y2="28889"/>
                        <a14:foregroundMark x1="50833" y1="30556" x2="50833" y2="30556"/>
                        <a14:foregroundMark x1="48056" y1="35000" x2="45833" y2="36667"/>
                        <a14:foregroundMark x1="39167" y1="36111" x2="36944" y2="36111"/>
                        <a14:foregroundMark x1="33611" y1="35556" x2="31944" y2="35556"/>
                        <a14:foregroundMark x1="30833" y1="35556" x2="30833" y2="35556"/>
                        <a14:foregroundMark x1="29722" y1="35000" x2="31389" y2="33333"/>
                        <a14:foregroundMark x1="34167" y1="32778" x2="38056" y2="32778"/>
                        <a14:foregroundMark x1="61389" y1="31667" x2="61389" y2="31667"/>
                        <a14:foregroundMark x1="60833" y1="38333" x2="60833" y2="46111"/>
                        <a14:foregroundMark x1="60833" y1="46111" x2="60833" y2="46111"/>
                        <a14:foregroundMark x1="60278" y1="47222" x2="58611" y2="50556"/>
                        <a14:foregroundMark x1="57500" y1="52222" x2="56389" y2="53889"/>
                        <a14:foregroundMark x1="48611" y1="56667" x2="42500" y2="56667"/>
                        <a14:foregroundMark x1="38611" y1="56667" x2="36389" y2="56667"/>
                        <a14:foregroundMark x1="39722" y1="87222" x2="39722" y2="87222"/>
                        <a14:foregroundMark x1="34722" y1="86667" x2="33056" y2="86111"/>
                        <a14:foregroundMark x1="33056" y1="86111" x2="33056" y2="86111"/>
                        <a14:foregroundMark x1="33056" y1="86111" x2="33056" y2="86111"/>
                        <a14:foregroundMark x1="33056" y1="86111" x2="33056" y2="86111"/>
                        <a14:foregroundMark x1="33056" y1="86111" x2="33056" y2="86111"/>
                        <a14:foregroundMark x1="31389" y1="88333" x2="31389" y2="88333"/>
                        <a14:foregroundMark x1="30833" y1="90000" x2="30833" y2="90000"/>
                        <a14:foregroundMark x1="29722" y1="90556" x2="29722" y2="90556"/>
                        <a14:foregroundMark x1="29167" y1="91667" x2="29167" y2="91667"/>
                        <a14:foregroundMark x1="30278" y1="88333" x2="31944" y2="86111"/>
                        <a14:foregroundMark x1="32500" y1="83889" x2="32500" y2="83889"/>
                        <a14:foregroundMark x1="74167" y1="98889" x2="74167" y2="98889"/>
                        <a14:foregroundMark x1="74722" y1="98889" x2="74722" y2="98889"/>
                        <a14:foregroundMark x1="74722" y1="98889" x2="74722" y2="98889"/>
                        <a14:foregroundMark x1="74722" y1="98889" x2="74722" y2="98889"/>
                        <a14:foregroundMark x1="9722" y1="37778" x2="9722" y2="37778"/>
                        <a14:foregroundMark x1="9722" y1="37778" x2="9722" y2="37778"/>
                        <a14:foregroundMark x1="9722" y1="37778" x2="9722" y2="37778"/>
                        <a14:foregroundMark x1="88056" y1="46667" x2="88056" y2="46667"/>
                        <a14:foregroundMark x1="88056" y1="47222" x2="88056" y2="47222"/>
                        <a14:foregroundMark x1="88056" y1="47222" x2="88056" y2="47222"/>
                        <a14:foregroundMark x1="54722" y1="8333" x2="45278" y2="9444"/>
                        <a14:foregroundMark x1="44167" y1="10000" x2="44167" y2="10000"/>
                        <a14:foregroundMark x1="41944" y1="6667" x2="39722" y2="3333"/>
                        <a14:foregroundMark x1="39167" y1="3333" x2="39167" y2="3333"/>
                        <a14:foregroundMark x1="39722" y1="4444" x2="41389" y2="5556"/>
                        <a14:foregroundMark x1="46944" y1="6111" x2="58611" y2="6111"/>
                        <a14:foregroundMark x1="60833" y1="6111" x2="60278" y2="8889"/>
                        <a14:foregroundMark x1="54167" y1="21111" x2="53056" y2="23333"/>
                        <a14:foregroundMark x1="9722" y1="48889" x2="9722" y2="48889"/>
                        <a14:foregroundMark x1="9722" y1="48333" x2="9722" y2="48333"/>
                        <a14:foregroundMark x1="9722" y1="48333" x2="9722" y2="48333"/>
                        <a14:foregroundMark x1="10278" y1="47222" x2="10278" y2="47222"/>
                        <a14:foregroundMark x1="53056" y1="46667" x2="71944" y2="52222"/>
                        <a14:foregroundMark x1="80278" y1="73889" x2="80278" y2="73889"/>
                        <a14:foregroundMark x1="80278" y1="73333" x2="80278" y2="73333"/>
                        <a14:foregroundMark x1="79167" y1="73333" x2="65833" y2="71667"/>
                        <a14:foregroundMark x1="64167" y1="71667" x2="62500" y2="71111"/>
                        <a14:foregroundMark x1="61389" y1="70556" x2="59722" y2="70000"/>
                        <a14:foregroundMark x1="58611" y1="69444" x2="56944" y2="69444"/>
                        <a14:foregroundMark x1="55833" y1="69444" x2="53611" y2="69444"/>
                        <a14:foregroundMark x1="50833" y1="71111" x2="45833" y2="71667"/>
                        <a14:foregroundMark x1="41944" y1="71667" x2="39722" y2="72778"/>
                        <a14:foregroundMark x1="37500" y1="73333" x2="37500" y2="73333"/>
                        <a14:foregroundMark x1="63056" y1="76111" x2="73611" y2="76111"/>
                        <a14:foregroundMark x1="81389" y1="75000" x2="85278" y2="74444"/>
                        <a14:foregroundMark x1="89167" y1="73333" x2="93056" y2="72222"/>
                        <a14:foregroundMark x1="94722" y1="71667" x2="94722" y2="71667"/>
                        <a14:foregroundMark x1="90833" y1="70000" x2="86944" y2="70000"/>
                        <a14:foregroundMark x1="71944" y1="70556" x2="66944" y2="71111"/>
                        <a14:foregroundMark x1="64167" y1="71667" x2="57500" y2="72222"/>
                      </a14:backgroundRemoval>
                    </a14:imgEffect>
                  </a14:imgLayer>
                </a14:imgProps>
              </a:ext>
            </a:extLst>
          </a:blip>
          <a:stretch>
            <a:fillRect/>
          </a:stretch>
        </p:blipFill>
        <p:spPr>
          <a:xfrm>
            <a:off x="4851595" y="6657474"/>
            <a:ext cx="3041036" cy="3041036"/>
          </a:xfrm>
          <a:prstGeom prst="rect">
            <a:avLst/>
          </a:prstGeom>
        </p:spPr>
      </p:pic>
    </p:spTree>
    <p:extLst>
      <p:ext uri="{BB962C8B-B14F-4D97-AF65-F5344CB8AC3E}">
        <p14:creationId xmlns:p14="http://schemas.microsoft.com/office/powerpoint/2010/main" val="272349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illas Para Las Notas, Hacer Y Comprar Listas Ilustración del Vector -  Ilustración de recordatorio, escuela: 142535761">
            <a:extLst>
              <a:ext uri="{FF2B5EF4-FFF2-40B4-BE49-F238E27FC236}">
                <a16:creationId xmlns:a16="http://schemas.microsoft.com/office/drawing/2014/main" id="{84CC7083-5329-4032-8007-C14ACB9E0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906" t="5452" r="6875" b="54593"/>
          <a:stretch/>
        </p:blipFill>
        <p:spPr bwMode="auto">
          <a:xfrm>
            <a:off x="0" y="0"/>
            <a:ext cx="7559675" cy="97742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F91E55A-54FD-4DE5-9331-3A657CB711B7}"/>
              </a:ext>
            </a:extLst>
          </p:cNvPr>
          <p:cNvSpPr>
            <a:spLocks noGrp="1"/>
          </p:cNvSpPr>
          <p:nvPr>
            <p:ph type="title"/>
          </p:nvPr>
        </p:nvSpPr>
        <p:spPr>
          <a:xfrm>
            <a:off x="951595" y="3141751"/>
            <a:ext cx="5465247" cy="1878802"/>
          </a:xfrm>
        </p:spPr>
        <p:txBody>
          <a:bodyPr>
            <a:noAutofit/>
          </a:bodyPr>
          <a:lstStyle/>
          <a:p>
            <a:r>
              <a:rPr lang="es-MX" sz="1800" dirty="0">
                <a:latin typeface="Arial" panose="020B0604020202020204" pitchFamily="34" charset="0"/>
                <a:cs typeface="Arial" panose="020B0604020202020204" pitchFamily="34" charset="0"/>
              </a:rPr>
              <a:t>El día de hoy se trabajó con una actividad la cual implicaba realizar conteo con los objetos que se utilizaron, pintar con acuarelas y pincel para el desarrollo de la motricidad fina y conocer los cambios que ha tenido el ferrocarril con el paso del tiempo, pues en esta ocasión se llevó a cabo la elaboración de un tren actividad que favoreció la motivación y el interés del alumno por querer participar y querer aprender. Considero que fue una actividad significativa para los niños por el aprovechamiento del tiempo y la participación activa además de los conocimientos que adquirieron sobre los cambios en el tiempo que a tenido este medio de transporte.</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Según Lozano menciona que </a:t>
            </a:r>
            <a:r>
              <a:rPr lang="es-MX" sz="1800" dirty="0">
                <a:solidFill>
                  <a:srgbClr val="202124"/>
                </a:solidFill>
                <a:latin typeface="Arial" panose="020B0604020202020204" pitchFamily="34" charset="0"/>
                <a:cs typeface="Arial" panose="020B0604020202020204" pitchFamily="34" charset="0"/>
              </a:rPr>
              <a:t>e</a:t>
            </a:r>
            <a:r>
              <a:rPr lang="es-MX" sz="1800" dirty="0">
                <a:solidFill>
                  <a:srgbClr val="202124"/>
                </a:solidFill>
                <a:effectLst/>
                <a:latin typeface="Arial" panose="020B0604020202020204" pitchFamily="34" charset="0"/>
                <a:cs typeface="Arial" panose="020B0604020202020204" pitchFamily="34" charset="0"/>
              </a:rPr>
              <a:t>s importante partir del interés de los niños y buscar actividades adecuadas a la edad de cada niño. Algo fundamental y que no se nos debe olvidar, es que mientras se divierten también aprenden, y que para que tengan interés por algo, deben tener tiempo para experimentar, probar y decidir. </a:t>
            </a:r>
            <a:endParaRPr lang="es-MX" sz="18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C8E3E604-82F3-48E8-B9DE-3884266A05B4}"/>
              </a:ext>
            </a:extLst>
          </p:cNvPr>
          <p:cNvSpPr txBox="1"/>
          <p:nvPr/>
        </p:nvSpPr>
        <p:spPr>
          <a:xfrm>
            <a:off x="1610590" y="7231861"/>
            <a:ext cx="3137873" cy="1138773"/>
          </a:xfrm>
          <a:prstGeom prst="rect">
            <a:avLst/>
          </a:prstGeom>
          <a:noFill/>
        </p:spPr>
        <p:txBody>
          <a:bodyPr wrap="square">
            <a:spAutoFit/>
          </a:bodyPr>
          <a:lstStyle/>
          <a:p>
            <a:pPr algn="ctr"/>
            <a:r>
              <a:rPr lang="es-MX" sz="2000" dirty="0">
                <a:latin typeface="Austhatic Script" panose="02000600000000000000" pitchFamily="2" charset="0"/>
              </a:rPr>
              <a:t>Referencia </a:t>
            </a:r>
          </a:p>
          <a:p>
            <a:pPr algn="ctr"/>
            <a:endParaRPr lang="es-MX" sz="1200" dirty="0"/>
          </a:p>
          <a:p>
            <a:pPr algn="ctr"/>
            <a:r>
              <a:rPr lang="es-MX" sz="1200" dirty="0"/>
              <a:t>https://www.guiainfantil.com/articulos/educacion/aprendizaje/como-fomentar-el-interes-de-los-ninos-por-aprender/</a:t>
            </a:r>
          </a:p>
        </p:txBody>
      </p:sp>
      <p:sp>
        <p:nvSpPr>
          <p:cNvPr id="7" name="Rectángulo: esquinas redondeadas 6">
            <a:extLst>
              <a:ext uri="{FF2B5EF4-FFF2-40B4-BE49-F238E27FC236}">
                <a16:creationId xmlns:a16="http://schemas.microsoft.com/office/drawing/2014/main" id="{FA789F65-A5BC-4DD1-BE33-3C62AF79B6F4}"/>
              </a:ext>
            </a:extLst>
          </p:cNvPr>
          <p:cNvSpPr/>
          <p:nvPr/>
        </p:nvSpPr>
        <p:spPr>
          <a:xfrm>
            <a:off x="2005263" y="112295"/>
            <a:ext cx="3834063" cy="818148"/>
          </a:xfrm>
          <a:prstGeom prst="round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dirty="0">
                <a:solidFill>
                  <a:schemeClr val="tx1"/>
                </a:solidFill>
                <a:latin typeface="Austhatic Script" panose="02000600000000000000" pitchFamily="2" charset="0"/>
              </a:rPr>
              <a:t>Diario </a:t>
            </a:r>
          </a:p>
        </p:txBody>
      </p:sp>
      <p:sp>
        <p:nvSpPr>
          <p:cNvPr id="8" name="Elipse 7">
            <a:extLst>
              <a:ext uri="{FF2B5EF4-FFF2-40B4-BE49-F238E27FC236}">
                <a16:creationId xmlns:a16="http://schemas.microsoft.com/office/drawing/2014/main" id="{85D4750E-E209-4934-8134-06157C210720}"/>
              </a:ext>
            </a:extLst>
          </p:cNvPr>
          <p:cNvSpPr/>
          <p:nvPr/>
        </p:nvSpPr>
        <p:spPr>
          <a:xfrm>
            <a:off x="6031831" y="521369"/>
            <a:ext cx="1684421" cy="1572125"/>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ysClr val="windowText" lastClr="000000"/>
                </a:solidFill>
                <a:latin typeface="Austhatic Script" panose="02000600000000000000" pitchFamily="2" charset="0"/>
              </a:rPr>
              <a:t>Martes </a:t>
            </a:r>
          </a:p>
          <a:p>
            <a:pPr algn="ctr"/>
            <a:r>
              <a:rPr lang="es-MX" sz="2400" dirty="0">
                <a:solidFill>
                  <a:sysClr val="windowText" lastClr="000000"/>
                </a:solidFill>
                <a:latin typeface="Austhatic Script" panose="02000600000000000000" pitchFamily="2" charset="0"/>
              </a:rPr>
              <a:t>16/11/21</a:t>
            </a:r>
          </a:p>
        </p:txBody>
      </p:sp>
      <p:sp>
        <p:nvSpPr>
          <p:cNvPr id="11" name="Elipse 10">
            <a:extLst>
              <a:ext uri="{FF2B5EF4-FFF2-40B4-BE49-F238E27FC236}">
                <a16:creationId xmlns:a16="http://schemas.microsoft.com/office/drawing/2014/main" id="{054EAA91-35CD-4801-B3D6-69F690AFA397}"/>
              </a:ext>
            </a:extLst>
          </p:cNvPr>
          <p:cNvSpPr/>
          <p:nvPr/>
        </p:nvSpPr>
        <p:spPr>
          <a:xfrm>
            <a:off x="5388098" y="7156109"/>
            <a:ext cx="1780674" cy="15592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98C6E448-B180-4D21-BD14-EE93C3D092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333" b="98889" l="9444" r="97500">
                        <a14:foregroundMark x1="10833" y1="72778" x2="10833" y2="72778"/>
                        <a14:foregroundMark x1="16944" y1="73889" x2="16944" y2="73889"/>
                        <a14:foregroundMark x1="25833" y1="73889" x2="25833" y2="73889"/>
                        <a14:foregroundMark x1="30833" y1="73333" x2="34722" y2="72778"/>
                        <a14:foregroundMark x1="51389" y1="72778" x2="56944" y2="73889"/>
                        <a14:foregroundMark x1="56944" y1="73889" x2="56944" y2="73889"/>
                        <a14:foregroundMark x1="84167" y1="74444" x2="96389" y2="72222"/>
                        <a14:foregroundMark x1="97500" y1="72222" x2="97500" y2="72222"/>
                        <a14:foregroundMark x1="91944" y1="71667" x2="90278" y2="71667"/>
                        <a14:foregroundMark x1="84722" y1="72222" x2="77500" y2="73333"/>
                        <a14:foregroundMark x1="61944" y1="73889" x2="53056" y2="72778"/>
                        <a14:foregroundMark x1="45833" y1="71667" x2="38611" y2="68333"/>
                        <a14:foregroundMark x1="35833" y1="66111" x2="34167" y2="65556"/>
                        <a14:foregroundMark x1="33611" y1="57222" x2="33611" y2="57222"/>
                        <a14:foregroundMark x1="35833" y1="54444" x2="35833" y2="54444"/>
                        <a14:foregroundMark x1="36389" y1="53333" x2="36389" y2="53333"/>
                        <a14:foregroundMark x1="38611" y1="51111" x2="40278" y2="50556"/>
                        <a14:foregroundMark x1="44722" y1="50000" x2="53056" y2="50000"/>
                        <a14:foregroundMark x1="56389" y1="50000" x2="59722" y2="50000"/>
                        <a14:foregroundMark x1="63056" y1="50556" x2="66389" y2="51111"/>
                        <a14:foregroundMark x1="68611" y1="51667" x2="71944" y2="48889"/>
                        <a14:foregroundMark x1="79167" y1="44444" x2="80278" y2="42778"/>
                        <a14:foregroundMark x1="80278" y1="42778" x2="80278" y2="42778"/>
                        <a14:foregroundMark x1="71944" y1="16667" x2="58611" y2="12222"/>
                        <a14:foregroundMark x1="33056" y1="31111" x2="33056" y2="31111"/>
                        <a14:foregroundMark x1="32500" y1="32222" x2="34167" y2="32778"/>
                        <a14:foregroundMark x1="44722" y1="31111" x2="46389" y2="31111"/>
                        <a14:foregroundMark x1="48611" y1="30000" x2="52500" y2="30000"/>
                        <a14:foregroundMark x1="55278" y1="30556" x2="59722" y2="31667"/>
                        <a14:foregroundMark x1="64722" y1="31667" x2="66389" y2="31667"/>
                        <a14:foregroundMark x1="66944" y1="31667" x2="66944" y2="31667"/>
                        <a14:foregroundMark x1="46944" y1="16111" x2="46944" y2="16111"/>
                        <a14:foregroundMark x1="45278" y1="12778" x2="43056" y2="11111"/>
                        <a14:foregroundMark x1="41944" y1="10000" x2="41944" y2="10000"/>
                        <a14:foregroundMark x1="40278" y1="8333" x2="42500" y2="8333"/>
                        <a14:foregroundMark x1="44722" y1="8333" x2="46944" y2="8333"/>
                        <a14:foregroundMark x1="49167" y1="8333" x2="51944" y2="8333"/>
                        <a14:foregroundMark x1="54722" y1="8333" x2="56944" y2="7778"/>
                        <a14:foregroundMark x1="58611" y1="7778" x2="58611" y2="7778"/>
                        <a14:foregroundMark x1="60278" y1="7778" x2="60278" y2="9444"/>
                        <a14:foregroundMark x1="57500" y1="14444" x2="57500" y2="11667"/>
                        <a14:foregroundMark x1="40278" y1="8889" x2="31944" y2="8889"/>
                        <a14:foregroundMark x1="40833" y1="8333" x2="40833" y2="8333"/>
                        <a14:foregroundMark x1="41389" y1="8889" x2="41389" y2="8889"/>
                        <a14:foregroundMark x1="55833" y1="7222" x2="58056" y2="7222"/>
                        <a14:foregroundMark x1="60278" y1="5556" x2="60278" y2="5556"/>
                        <a14:foregroundMark x1="61389" y1="5556" x2="61389" y2="5556"/>
                        <a14:foregroundMark x1="52500" y1="11111" x2="51389" y2="18889"/>
                        <a14:foregroundMark x1="50833" y1="22222" x2="50833" y2="24444"/>
                        <a14:foregroundMark x1="50833" y1="27222" x2="50833" y2="28889"/>
                        <a14:foregroundMark x1="50833" y1="30556" x2="50833" y2="30556"/>
                        <a14:foregroundMark x1="48056" y1="35000" x2="45833" y2="36667"/>
                        <a14:foregroundMark x1="39167" y1="36111" x2="36944" y2="36111"/>
                        <a14:foregroundMark x1="33611" y1="35556" x2="31944" y2="35556"/>
                        <a14:foregroundMark x1="30833" y1="35556" x2="30833" y2="35556"/>
                        <a14:foregroundMark x1="29722" y1="35000" x2="31389" y2="33333"/>
                        <a14:foregroundMark x1="34167" y1="32778" x2="38056" y2="32778"/>
                        <a14:foregroundMark x1="61389" y1="31667" x2="61389" y2="31667"/>
                        <a14:foregroundMark x1="60833" y1="38333" x2="60833" y2="46111"/>
                        <a14:foregroundMark x1="60833" y1="46111" x2="60833" y2="46111"/>
                        <a14:foregroundMark x1="60278" y1="47222" x2="58611" y2="50556"/>
                        <a14:foregroundMark x1="57500" y1="52222" x2="56389" y2="53889"/>
                        <a14:foregroundMark x1="48611" y1="56667" x2="42500" y2="56667"/>
                        <a14:foregroundMark x1="38611" y1="56667" x2="36389" y2="56667"/>
                        <a14:foregroundMark x1="39722" y1="87222" x2="39722" y2="87222"/>
                        <a14:foregroundMark x1="34722" y1="86667" x2="33056" y2="86111"/>
                        <a14:foregroundMark x1="33056" y1="86111" x2="33056" y2="86111"/>
                        <a14:foregroundMark x1="33056" y1="86111" x2="33056" y2="86111"/>
                        <a14:foregroundMark x1="33056" y1="86111" x2="33056" y2="86111"/>
                        <a14:foregroundMark x1="33056" y1="86111" x2="33056" y2="86111"/>
                        <a14:foregroundMark x1="31389" y1="88333" x2="31389" y2="88333"/>
                        <a14:foregroundMark x1="30833" y1="90000" x2="30833" y2="90000"/>
                        <a14:foregroundMark x1="29722" y1="90556" x2="29722" y2="90556"/>
                        <a14:foregroundMark x1="29167" y1="91667" x2="29167" y2="91667"/>
                        <a14:foregroundMark x1="30278" y1="88333" x2="31944" y2="86111"/>
                        <a14:foregroundMark x1="32500" y1="83889" x2="32500" y2="83889"/>
                        <a14:foregroundMark x1="74167" y1="98889" x2="74167" y2="98889"/>
                        <a14:foregroundMark x1="74722" y1="98889" x2="74722" y2="98889"/>
                        <a14:foregroundMark x1="74722" y1="98889" x2="74722" y2="98889"/>
                        <a14:foregroundMark x1="74722" y1="98889" x2="74722" y2="98889"/>
                        <a14:foregroundMark x1="9722" y1="37778" x2="9722" y2="37778"/>
                        <a14:foregroundMark x1="9722" y1="37778" x2="9722" y2="37778"/>
                        <a14:foregroundMark x1="9722" y1="37778" x2="9722" y2="37778"/>
                        <a14:foregroundMark x1="88056" y1="46667" x2="88056" y2="46667"/>
                        <a14:foregroundMark x1="88056" y1="47222" x2="88056" y2="47222"/>
                        <a14:foregroundMark x1="88056" y1="47222" x2="88056" y2="47222"/>
                        <a14:foregroundMark x1="54722" y1="8333" x2="45278" y2="9444"/>
                        <a14:foregroundMark x1="44167" y1="10000" x2="44167" y2="10000"/>
                        <a14:foregroundMark x1="41944" y1="6667" x2="39722" y2="3333"/>
                        <a14:foregroundMark x1="39167" y1="3333" x2="39167" y2="3333"/>
                        <a14:foregroundMark x1="39722" y1="4444" x2="41389" y2="5556"/>
                        <a14:foregroundMark x1="46944" y1="6111" x2="58611" y2="6111"/>
                        <a14:foregroundMark x1="60833" y1="6111" x2="60278" y2="8889"/>
                        <a14:foregroundMark x1="54167" y1="21111" x2="53056" y2="23333"/>
                        <a14:foregroundMark x1="9722" y1="48889" x2="9722" y2="48889"/>
                        <a14:foregroundMark x1="9722" y1="48333" x2="9722" y2="48333"/>
                        <a14:foregroundMark x1="9722" y1="48333" x2="9722" y2="48333"/>
                        <a14:foregroundMark x1="10278" y1="47222" x2="10278" y2="47222"/>
                        <a14:foregroundMark x1="53056" y1="46667" x2="71944" y2="52222"/>
                        <a14:foregroundMark x1="80278" y1="73889" x2="80278" y2="73889"/>
                        <a14:foregroundMark x1="80278" y1="73333" x2="80278" y2="73333"/>
                        <a14:foregroundMark x1="79167" y1="73333" x2="65833" y2="71667"/>
                        <a14:foregroundMark x1="64167" y1="71667" x2="62500" y2="71111"/>
                        <a14:foregroundMark x1="61389" y1="70556" x2="59722" y2="70000"/>
                        <a14:foregroundMark x1="58611" y1="69444" x2="56944" y2="69444"/>
                        <a14:foregroundMark x1="55833" y1="69444" x2="53611" y2="69444"/>
                        <a14:foregroundMark x1="50833" y1="71111" x2="45833" y2="71667"/>
                        <a14:foregroundMark x1="41944" y1="71667" x2="39722" y2="72778"/>
                        <a14:foregroundMark x1="37500" y1="73333" x2="37500" y2="73333"/>
                        <a14:foregroundMark x1="63056" y1="76111" x2="73611" y2="76111"/>
                        <a14:foregroundMark x1="81389" y1="75000" x2="85278" y2="74444"/>
                        <a14:foregroundMark x1="89167" y1="73333" x2="93056" y2="72222"/>
                        <a14:foregroundMark x1="94722" y1="71667" x2="94722" y2="71667"/>
                        <a14:foregroundMark x1="90833" y1="70000" x2="86944" y2="70000"/>
                        <a14:foregroundMark x1="71944" y1="70556" x2="66944" y2="71111"/>
                        <a14:foregroundMark x1="64167" y1="71667" x2="57500" y2="72222"/>
                      </a14:backgroundRemoval>
                    </a14:imgEffect>
                  </a14:imgLayer>
                </a14:imgProps>
              </a:ext>
            </a:extLst>
          </a:blip>
          <a:stretch>
            <a:fillRect/>
          </a:stretch>
        </p:blipFill>
        <p:spPr>
          <a:xfrm>
            <a:off x="4851595" y="6657474"/>
            <a:ext cx="3041036" cy="3041036"/>
          </a:xfrm>
          <a:prstGeom prst="rect">
            <a:avLst/>
          </a:prstGeom>
        </p:spPr>
      </p:pic>
    </p:spTree>
    <p:extLst>
      <p:ext uri="{BB962C8B-B14F-4D97-AF65-F5344CB8AC3E}">
        <p14:creationId xmlns:p14="http://schemas.microsoft.com/office/powerpoint/2010/main" val="2867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illas Para Las Notas, Hacer Y Comprar Listas Ilustración del Vector -  Ilustración de recordatorio, escuela: 142535761">
            <a:extLst>
              <a:ext uri="{FF2B5EF4-FFF2-40B4-BE49-F238E27FC236}">
                <a16:creationId xmlns:a16="http://schemas.microsoft.com/office/drawing/2014/main" id="{84CC7083-5329-4032-8007-C14ACB9E0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906" t="5452" r="6875" b="54593"/>
          <a:stretch/>
        </p:blipFill>
        <p:spPr bwMode="auto">
          <a:xfrm>
            <a:off x="0" y="0"/>
            <a:ext cx="7559675" cy="97742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F91E55A-54FD-4DE5-9331-3A657CB711B7}"/>
              </a:ext>
            </a:extLst>
          </p:cNvPr>
          <p:cNvSpPr>
            <a:spLocks noGrp="1"/>
          </p:cNvSpPr>
          <p:nvPr>
            <p:ph type="title"/>
          </p:nvPr>
        </p:nvSpPr>
        <p:spPr>
          <a:xfrm>
            <a:off x="906866" y="2854557"/>
            <a:ext cx="5465247" cy="1878802"/>
          </a:xfrm>
        </p:spPr>
        <p:txBody>
          <a:bodyPr>
            <a:noAutofit/>
          </a:bodyPr>
          <a:lstStyle/>
          <a:p>
            <a:r>
              <a:rPr lang="es-MX" sz="1800" dirty="0">
                <a:latin typeface="Arial" panose="020B0604020202020204" pitchFamily="34" charset="0"/>
                <a:cs typeface="Arial" panose="020B0604020202020204" pitchFamily="34" charset="0"/>
              </a:rPr>
              <a:t>El día de hoy se llevo a cabo una kermes con todos los protocolos sanitarios establecidos donde se realizo un rally de juegos tradicionales, se retomaron los conocimientos previos que tienen los niños sobre la revolución mexicana a través de un juego titulado ¨inserta el aro en la botella¨, los alumnos respondieron bien a la actividad, se observo que tienen dificultad en el desarrollo de la motricidad fina y gruesa. </a:t>
            </a:r>
            <a:r>
              <a:rPr lang="es-MX" sz="1800" dirty="0">
                <a:effectLst/>
                <a:latin typeface="Arial" panose="020B0604020202020204" pitchFamily="34" charset="0"/>
                <a:cs typeface="Arial" panose="020B0604020202020204" pitchFamily="34" charset="0"/>
              </a:rPr>
              <a:t>Cuando hablamos de psicomotricidad nos referimos a las destrezas o habilidades que muestra el niño a la hora de controlar sus movimientos corporales cuando interactúa con su entorno. Estos movimientos pueden ser de dos tipos: gruesos y finos. Entonces</a:t>
            </a:r>
            <a:r>
              <a:rPr lang="es-MX" sz="1800" dirty="0">
                <a:latin typeface="Arial" panose="020B0604020202020204" pitchFamily="34" charset="0"/>
                <a:cs typeface="Arial" panose="020B0604020202020204" pitchFamily="34" charset="0"/>
              </a:rPr>
              <a:t> se puede deducir que el desarrollo de la psicomotricidad ayudara al educando a tener un mejor desenvolvimientos cognitivo, emocional y social  </a:t>
            </a:r>
          </a:p>
        </p:txBody>
      </p:sp>
      <p:sp>
        <p:nvSpPr>
          <p:cNvPr id="5" name="CuadroTexto 4">
            <a:extLst>
              <a:ext uri="{FF2B5EF4-FFF2-40B4-BE49-F238E27FC236}">
                <a16:creationId xmlns:a16="http://schemas.microsoft.com/office/drawing/2014/main" id="{C8E3E604-82F3-48E8-B9DE-3884266A05B4}"/>
              </a:ext>
            </a:extLst>
          </p:cNvPr>
          <p:cNvSpPr txBox="1"/>
          <p:nvPr/>
        </p:nvSpPr>
        <p:spPr>
          <a:xfrm>
            <a:off x="2557074" y="6004726"/>
            <a:ext cx="3137873" cy="769441"/>
          </a:xfrm>
          <a:prstGeom prst="rect">
            <a:avLst/>
          </a:prstGeom>
          <a:noFill/>
        </p:spPr>
        <p:txBody>
          <a:bodyPr wrap="square">
            <a:spAutoFit/>
          </a:bodyPr>
          <a:lstStyle/>
          <a:p>
            <a:pPr algn="ctr"/>
            <a:r>
              <a:rPr lang="es-MX" sz="2000" dirty="0">
                <a:latin typeface="Austhatic Script" panose="02000600000000000000" pitchFamily="2" charset="0"/>
              </a:rPr>
              <a:t>Referencia </a:t>
            </a:r>
          </a:p>
          <a:p>
            <a:pPr algn="ctr"/>
            <a:r>
              <a:rPr lang="es-MX" sz="1200" dirty="0">
                <a:hlinkClick r:id="rId3"/>
              </a:rPr>
              <a:t>https://www.unir.net/educacion/revista/psicomotricidad-fina-y-gruesa/</a:t>
            </a:r>
            <a:r>
              <a:rPr lang="es-MX" sz="1200" dirty="0"/>
              <a:t> </a:t>
            </a:r>
          </a:p>
        </p:txBody>
      </p:sp>
      <p:sp>
        <p:nvSpPr>
          <p:cNvPr id="7" name="Rectángulo: esquinas redondeadas 6">
            <a:extLst>
              <a:ext uri="{FF2B5EF4-FFF2-40B4-BE49-F238E27FC236}">
                <a16:creationId xmlns:a16="http://schemas.microsoft.com/office/drawing/2014/main" id="{FA789F65-A5BC-4DD1-BE33-3C62AF79B6F4}"/>
              </a:ext>
            </a:extLst>
          </p:cNvPr>
          <p:cNvSpPr/>
          <p:nvPr/>
        </p:nvSpPr>
        <p:spPr>
          <a:xfrm>
            <a:off x="2005263" y="112295"/>
            <a:ext cx="3834063" cy="818148"/>
          </a:xfrm>
          <a:prstGeom prst="round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dirty="0">
                <a:solidFill>
                  <a:schemeClr val="tx1"/>
                </a:solidFill>
                <a:latin typeface="Austhatic Script" panose="02000600000000000000" pitchFamily="2" charset="0"/>
              </a:rPr>
              <a:t>Diario </a:t>
            </a:r>
          </a:p>
        </p:txBody>
      </p:sp>
      <p:sp>
        <p:nvSpPr>
          <p:cNvPr id="8" name="Elipse 7">
            <a:extLst>
              <a:ext uri="{FF2B5EF4-FFF2-40B4-BE49-F238E27FC236}">
                <a16:creationId xmlns:a16="http://schemas.microsoft.com/office/drawing/2014/main" id="{85D4750E-E209-4934-8134-06157C210720}"/>
              </a:ext>
            </a:extLst>
          </p:cNvPr>
          <p:cNvSpPr/>
          <p:nvPr/>
        </p:nvSpPr>
        <p:spPr>
          <a:xfrm>
            <a:off x="6031831" y="521369"/>
            <a:ext cx="1684421" cy="1572125"/>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latin typeface="Austhatic Script" panose="02000600000000000000" pitchFamily="2" charset="0"/>
              </a:rPr>
              <a:t>Miércoles  </a:t>
            </a:r>
          </a:p>
          <a:p>
            <a:pPr algn="ctr"/>
            <a:r>
              <a:rPr lang="es-MX" sz="2400" dirty="0">
                <a:solidFill>
                  <a:sysClr val="windowText" lastClr="000000"/>
                </a:solidFill>
                <a:latin typeface="Austhatic Script" panose="02000600000000000000" pitchFamily="2" charset="0"/>
              </a:rPr>
              <a:t>17/11/21</a:t>
            </a:r>
          </a:p>
        </p:txBody>
      </p:sp>
      <p:sp>
        <p:nvSpPr>
          <p:cNvPr id="11" name="Elipse 10">
            <a:extLst>
              <a:ext uri="{FF2B5EF4-FFF2-40B4-BE49-F238E27FC236}">
                <a16:creationId xmlns:a16="http://schemas.microsoft.com/office/drawing/2014/main" id="{054EAA91-35CD-4801-B3D6-69F690AFA397}"/>
              </a:ext>
            </a:extLst>
          </p:cNvPr>
          <p:cNvSpPr/>
          <p:nvPr/>
        </p:nvSpPr>
        <p:spPr>
          <a:xfrm>
            <a:off x="5388098" y="7156109"/>
            <a:ext cx="1780674" cy="15592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98C6E448-B180-4D21-BD14-EE93C3D0929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333" b="98889" l="9444" r="97500">
                        <a14:foregroundMark x1="10833" y1="72778" x2="10833" y2="72778"/>
                        <a14:foregroundMark x1="16944" y1="73889" x2="16944" y2="73889"/>
                        <a14:foregroundMark x1="25833" y1="73889" x2="25833" y2="73889"/>
                        <a14:foregroundMark x1="30833" y1="73333" x2="34722" y2="72778"/>
                        <a14:foregroundMark x1="51389" y1="72778" x2="56944" y2="73889"/>
                        <a14:foregroundMark x1="56944" y1="73889" x2="56944" y2="73889"/>
                        <a14:foregroundMark x1="84167" y1="74444" x2="96389" y2="72222"/>
                        <a14:foregroundMark x1="97500" y1="72222" x2="97500" y2="72222"/>
                        <a14:foregroundMark x1="91944" y1="71667" x2="90278" y2="71667"/>
                        <a14:foregroundMark x1="84722" y1="72222" x2="77500" y2="73333"/>
                        <a14:foregroundMark x1="61944" y1="73889" x2="53056" y2="72778"/>
                        <a14:foregroundMark x1="45833" y1="71667" x2="38611" y2="68333"/>
                        <a14:foregroundMark x1="35833" y1="66111" x2="34167" y2="65556"/>
                        <a14:foregroundMark x1="33611" y1="57222" x2="33611" y2="57222"/>
                        <a14:foregroundMark x1="35833" y1="54444" x2="35833" y2="54444"/>
                        <a14:foregroundMark x1="36389" y1="53333" x2="36389" y2="53333"/>
                        <a14:foregroundMark x1="38611" y1="51111" x2="40278" y2="50556"/>
                        <a14:foregroundMark x1="44722" y1="50000" x2="53056" y2="50000"/>
                        <a14:foregroundMark x1="56389" y1="50000" x2="59722" y2="50000"/>
                        <a14:foregroundMark x1="63056" y1="50556" x2="66389" y2="51111"/>
                        <a14:foregroundMark x1="68611" y1="51667" x2="71944" y2="48889"/>
                        <a14:foregroundMark x1="79167" y1="44444" x2="80278" y2="42778"/>
                        <a14:foregroundMark x1="80278" y1="42778" x2="80278" y2="42778"/>
                        <a14:foregroundMark x1="71944" y1="16667" x2="58611" y2="12222"/>
                        <a14:foregroundMark x1="33056" y1="31111" x2="33056" y2="31111"/>
                        <a14:foregroundMark x1="32500" y1="32222" x2="34167" y2="32778"/>
                        <a14:foregroundMark x1="44722" y1="31111" x2="46389" y2="31111"/>
                        <a14:foregroundMark x1="48611" y1="30000" x2="52500" y2="30000"/>
                        <a14:foregroundMark x1="55278" y1="30556" x2="59722" y2="31667"/>
                        <a14:foregroundMark x1="64722" y1="31667" x2="66389" y2="31667"/>
                        <a14:foregroundMark x1="66944" y1="31667" x2="66944" y2="31667"/>
                        <a14:foregroundMark x1="46944" y1="16111" x2="46944" y2="16111"/>
                        <a14:foregroundMark x1="45278" y1="12778" x2="43056" y2="11111"/>
                        <a14:foregroundMark x1="41944" y1="10000" x2="41944" y2="10000"/>
                        <a14:foregroundMark x1="40278" y1="8333" x2="42500" y2="8333"/>
                        <a14:foregroundMark x1="44722" y1="8333" x2="46944" y2="8333"/>
                        <a14:foregroundMark x1="49167" y1="8333" x2="51944" y2="8333"/>
                        <a14:foregroundMark x1="54722" y1="8333" x2="56944" y2="7778"/>
                        <a14:foregroundMark x1="58611" y1="7778" x2="58611" y2="7778"/>
                        <a14:foregroundMark x1="60278" y1="7778" x2="60278" y2="9444"/>
                        <a14:foregroundMark x1="57500" y1="14444" x2="57500" y2="11667"/>
                        <a14:foregroundMark x1="40278" y1="8889" x2="31944" y2="8889"/>
                        <a14:foregroundMark x1="40833" y1="8333" x2="40833" y2="8333"/>
                        <a14:foregroundMark x1="41389" y1="8889" x2="41389" y2="8889"/>
                        <a14:foregroundMark x1="55833" y1="7222" x2="58056" y2="7222"/>
                        <a14:foregroundMark x1="60278" y1="5556" x2="60278" y2="5556"/>
                        <a14:foregroundMark x1="61389" y1="5556" x2="61389" y2="5556"/>
                        <a14:foregroundMark x1="52500" y1="11111" x2="51389" y2="18889"/>
                        <a14:foregroundMark x1="50833" y1="22222" x2="50833" y2="24444"/>
                        <a14:foregroundMark x1="50833" y1="27222" x2="50833" y2="28889"/>
                        <a14:foregroundMark x1="50833" y1="30556" x2="50833" y2="30556"/>
                        <a14:foregroundMark x1="48056" y1="35000" x2="45833" y2="36667"/>
                        <a14:foregroundMark x1="39167" y1="36111" x2="36944" y2="36111"/>
                        <a14:foregroundMark x1="33611" y1="35556" x2="31944" y2="35556"/>
                        <a14:foregroundMark x1="30833" y1="35556" x2="30833" y2="35556"/>
                        <a14:foregroundMark x1="29722" y1="35000" x2="31389" y2="33333"/>
                        <a14:foregroundMark x1="34167" y1="32778" x2="38056" y2="32778"/>
                        <a14:foregroundMark x1="61389" y1="31667" x2="61389" y2="31667"/>
                        <a14:foregroundMark x1="60833" y1="38333" x2="60833" y2="46111"/>
                        <a14:foregroundMark x1="60833" y1="46111" x2="60833" y2="46111"/>
                        <a14:foregroundMark x1="60278" y1="47222" x2="58611" y2="50556"/>
                        <a14:foregroundMark x1="57500" y1="52222" x2="56389" y2="53889"/>
                        <a14:foregroundMark x1="48611" y1="56667" x2="42500" y2="56667"/>
                        <a14:foregroundMark x1="38611" y1="56667" x2="36389" y2="56667"/>
                        <a14:foregroundMark x1="39722" y1="87222" x2="39722" y2="87222"/>
                        <a14:foregroundMark x1="34722" y1="86667" x2="33056" y2="86111"/>
                        <a14:foregroundMark x1="33056" y1="86111" x2="33056" y2="86111"/>
                        <a14:foregroundMark x1="33056" y1="86111" x2="33056" y2="86111"/>
                        <a14:foregroundMark x1="33056" y1="86111" x2="33056" y2="86111"/>
                        <a14:foregroundMark x1="33056" y1="86111" x2="33056" y2="86111"/>
                        <a14:foregroundMark x1="31389" y1="88333" x2="31389" y2="88333"/>
                        <a14:foregroundMark x1="30833" y1="90000" x2="30833" y2="90000"/>
                        <a14:foregroundMark x1="29722" y1="90556" x2="29722" y2="90556"/>
                        <a14:foregroundMark x1="29167" y1="91667" x2="29167" y2="91667"/>
                        <a14:foregroundMark x1="30278" y1="88333" x2="31944" y2="86111"/>
                        <a14:foregroundMark x1="32500" y1="83889" x2="32500" y2="83889"/>
                        <a14:foregroundMark x1="74167" y1="98889" x2="74167" y2="98889"/>
                        <a14:foregroundMark x1="74722" y1="98889" x2="74722" y2="98889"/>
                        <a14:foregroundMark x1="74722" y1="98889" x2="74722" y2="98889"/>
                        <a14:foregroundMark x1="74722" y1="98889" x2="74722" y2="98889"/>
                        <a14:foregroundMark x1="9722" y1="37778" x2="9722" y2="37778"/>
                        <a14:foregroundMark x1="9722" y1="37778" x2="9722" y2="37778"/>
                        <a14:foregroundMark x1="9722" y1="37778" x2="9722" y2="37778"/>
                        <a14:foregroundMark x1="88056" y1="46667" x2="88056" y2="46667"/>
                        <a14:foregroundMark x1="88056" y1="47222" x2="88056" y2="47222"/>
                        <a14:foregroundMark x1="88056" y1="47222" x2="88056" y2="47222"/>
                        <a14:foregroundMark x1="54722" y1="8333" x2="45278" y2="9444"/>
                        <a14:foregroundMark x1="44167" y1="10000" x2="44167" y2="10000"/>
                        <a14:foregroundMark x1="41944" y1="6667" x2="39722" y2="3333"/>
                        <a14:foregroundMark x1="39167" y1="3333" x2="39167" y2="3333"/>
                        <a14:foregroundMark x1="39722" y1="4444" x2="41389" y2="5556"/>
                        <a14:foregroundMark x1="46944" y1="6111" x2="58611" y2="6111"/>
                        <a14:foregroundMark x1="60833" y1="6111" x2="60278" y2="8889"/>
                        <a14:foregroundMark x1="54167" y1="21111" x2="53056" y2="23333"/>
                        <a14:foregroundMark x1="9722" y1="48889" x2="9722" y2="48889"/>
                        <a14:foregroundMark x1="9722" y1="48333" x2="9722" y2="48333"/>
                        <a14:foregroundMark x1="9722" y1="48333" x2="9722" y2="48333"/>
                        <a14:foregroundMark x1="10278" y1="47222" x2="10278" y2="47222"/>
                        <a14:foregroundMark x1="53056" y1="46667" x2="71944" y2="52222"/>
                        <a14:foregroundMark x1="80278" y1="73889" x2="80278" y2="73889"/>
                        <a14:foregroundMark x1="80278" y1="73333" x2="80278" y2="73333"/>
                        <a14:foregroundMark x1="79167" y1="73333" x2="65833" y2="71667"/>
                        <a14:foregroundMark x1="64167" y1="71667" x2="62500" y2="71111"/>
                        <a14:foregroundMark x1="61389" y1="70556" x2="59722" y2="70000"/>
                        <a14:foregroundMark x1="58611" y1="69444" x2="56944" y2="69444"/>
                        <a14:foregroundMark x1="55833" y1="69444" x2="53611" y2="69444"/>
                        <a14:foregroundMark x1="50833" y1="71111" x2="45833" y2="71667"/>
                        <a14:foregroundMark x1="41944" y1="71667" x2="39722" y2="72778"/>
                        <a14:foregroundMark x1="37500" y1="73333" x2="37500" y2="73333"/>
                        <a14:foregroundMark x1="63056" y1="76111" x2="73611" y2="76111"/>
                        <a14:foregroundMark x1="81389" y1="75000" x2="85278" y2="74444"/>
                        <a14:foregroundMark x1="89167" y1="73333" x2="93056" y2="72222"/>
                        <a14:foregroundMark x1="94722" y1="71667" x2="94722" y2="71667"/>
                        <a14:foregroundMark x1="90833" y1="70000" x2="86944" y2="70000"/>
                        <a14:foregroundMark x1="71944" y1="70556" x2="66944" y2="71111"/>
                        <a14:foregroundMark x1="64167" y1="71667" x2="57500" y2="72222"/>
                      </a14:backgroundRemoval>
                    </a14:imgEffect>
                  </a14:imgLayer>
                </a14:imgProps>
              </a:ext>
            </a:extLst>
          </a:blip>
          <a:stretch>
            <a:fillRect/>
          </a:stretch>
        </p:blipFill>
        <p:spPr>
          <a:xfrm>
            <a:off x="4851595" y="6657474"/>
            <a:ext cx="3041036" cy="3041036"/>
          </a:xfrm>
          <a:prstGeom prst="rect">
            <a:avLst/>
          </a:prstGeom>
        </p:spPr>
      </p:pic>
      <p:pic>
        <p:nvPicPr>
          <p:cNvPr id="3" name="Imagen 2">
            <a:extLst>
              <a:ext uri="{FF2B5EF4-FFF2-40B4-BE49-F238E27FC236}">
                <a16:creationId xmlns:a16="http://schemas.microsoft.com/office/drawing/2014/main" id="{91D0E054-8C55-458C-B4AE-75909F9ADF12}"/>
              </a:ext>
            </a:extLst>
          </p:cNvPr>
          <p:cNvPicPr>
            <a:picLocks noChangeAspect="1"/>
          </p:cNvPicPr>
          <p:nvPr/>
        </p:nvPicPr>
        <p:blipFill>
          <a:blip r:embed="rId6"/>
          <a:stretch>
            <a:fillRect/>
          </a:stretch>
        </p:blipFill>
        <p:spPr>
          <a:xfrm>
            <a:off x="208546" y="6959214"/>
            <a:ext cx="3008325" cy="2648754"/>
          </a:xfrm>
          <a:prstGeom prst="rect">
            <a:avLst/>
          </a:prstGeom>
        </p:spPr>
      </p:pic>
      <p:pic>
        <p:nvPicPr>
          <p:cNvPr id="4" name="Imagen 3">
            <a:extLst>
              <a:ext uri="{FF2B5EF4-FFF2-40B4-BE49-F238E27FC236}">
                <a16:creationId xmlns:a16="http://schemas.microsoft.com/office/drawing/2014/main" id="{BE2B387B-0F79-41ED-A679-5F38C92CD120}"/>
              </a:ext>
            </a:extLst>
          </p:cNvPr>
          <p:cNvPicPr>
            <a:picLocks noChangeAspect="1"/>
          </p:cNvPicPr>
          <p:nvPr/>
        </p:nvPicPr>
        <p:blipFill rotWithShape="1">
          <a:blip r:embed="rId7"/>
          <a:srcRect t="35978" b="35439"/>
          <a:stretch/>
        </p:blipFill>
        <p:spPr>
          <a:xfrm>
            <a:off x="2708080" y="6885038"/>
            <a:ext cx="2241736" cy="2778353"/>
          </a:xfrm>
          <a:prstGeom prst="rect">
            <a:avLst/>
          </a:prstGeom>
        </p:spPr>
      </p:pic>
    </p:spTree>
    <p:extLst>
      <p:ext uri="{BB962C8B-B14F-4D97-AF65-F5344CB8AC3E}">
        <p14:creationId xmlns:p14="http://schemas.microsoft.com/office/powerpoint/2010/main" val="191733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illas Para Las Notas, Hacer Y Comprar Listas Ilustración del Vector -  Ilustración de recordatorio, escuela: 142535761">
            <a:extLst>
              <a:ext uri="{FF2B5EF4-FFF2-40B4-BE49-F238E27FC236}">
                <a16:creationId xmlns:a16="http://schemas.microsoft.com/office/drawing/2014/main" id="{84CC7083-5329-4032-8007-C14ACB9E0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906" t="5452" r="6875" b="54593"/>
          <a:stretch/>
        </p:blipFill>
        <p:spPr bwMode="auto">
          <a:xfrm>
            <a:off x="0" y="0"/>
            <a:ext cx="7559675" cy="97742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F91E55A-54FD-4DE5-9331-3A657CB711B7}"/>
              </a:ext>
            </a:extLst>
          </p:cNvPr>
          <p:cNvSpPr>
            <a:spLocks noGrp="1"/>
          </p:cNvSpPr>
          <p:nvPr>
            <p:ph type="title"/>
          </p:nvPr>
        </p:nvSpPr>
        <p:spPr>
          <a:xfrm>
            <a:off x="778453" y="3008329"/>
            <a:ext cx="5301429" cy="1878802"/>
          </a:xfrm>
        </p:spPr>
        <p:txBody>
          <a:bodyPr>
            <a:noAutofit/>
          </a:bodyPr>
          <a:lstStyle/>
          <a:p>
            <a:r>
              <a:rPr lang="es-MX" sz="1600" dirty="0">
                <a:latin typeface="Arial" panose="020B0604020202020204" pitchFamily="34" charset="0"/>
                <a:cs typeface="Arial" panose="020B0604020202020204" pitchFamily="34" charset="0"/>
              </a:rPr>
              <a:t>El día de hoy se llevo a cabo una kermes con todos los protocolos sanitarios establecidos donde se realizo un rally de juegos tradicionales, se retomaron los conocimientos previos que tienen los niños sobre la revolución mexicana a través de un juego titulado ¨inserta el aro en la botella¨, los alumnos respondieron bien a la actividad, se observo que tienen dificultad en el desarrollo de la motricidad fina y gruesa, aunque los grupos de los distintos salones tienen mas desarrollada la capacidad de escucha pues fue mas sencillo para ellos atender las consignas establecidas. </a:t>
            </a:r>
            <a:r>
              <a:rPr lang="es-MX" sz="1600" dirty="0">
                <a:effectLst/>
                <a:latin typeface="Arial" panose="020B0604020202020204" pitchFamily="34" charset="0"/>
                <a:cs typeface="Arial" panose="020B0604020202020204" pitchFamily="34" charset="0"/>
              </a:rPr>
              <a:t>Cuando hablamos de psicomotricidad nos referimos a las destrezas o habilidades que muestra el niño a la hora de controlar sus movimientos corporales cuando interactúa con su entorno. Estos movimientos pueden ser de dos tipos: gruesos y finos. Entonces</a:t>
            </a:r>
            <a:r>
              <a:rPr lang="es-MX" sz="1600" dirty="0">
                <a:latin typeface="Arial" panose="020B0604020202020204" pitchFamily="34" charset="0"/>
                <a:cs typeface="Arial" panose="020B0604020202020204" pitchFamily="34" charset="0"/>
              </a:rPr>
              <a:t> se puede deducir que el desarrollo de la psicomotricidad ayudara al educando a tener un mejor desenvolvimientos cognitivo, emocional y social, pues al realizar actividades de este tipo expresan sus emociones, es decir, como se sienten al participar en el juego y que les proporciona el mismo para sentirse de cierta manera, este día se presento la maestra </a:t>
            </a:r>
            <a:r>
              <a:rPr lang="es-MX" sz="1800" dirty="0" err="1">
                <a:latin typeface="Arial" panose="020B0604020202020204" pitchFamily="34" charset="0"/>
                <a:cs typeface="Arial" panose="020B0604020202020204" pitchFamily="34" charset="0"/>
              </a:rPr>
              <a:t>Yixie</a:t>
            </a:r>
            <a:r>
              <a:rPr lang="es-MX" sz="1800" dirty="0">
                <a:latin typeface="Arial" panose="020B0604020202020204" pitchFamily="34" charset="0"/>
                <a:cs typeface="Arial" panose="020B0604020202020204" pitchFamily="34" charset="0"/>
              </a:rPr>
              <a:t> a observar </a:t>
            </a:r>
          </a:p>
        </p:txBody>
      </p:sp>
      <p:sp>
        <p:nvSpPr>
          <p:cNvPr id="5" name="CuadroTexto 4">
            <a:extLst>
              <a:ext uri="{FF2B5EF4-FFF2-40B4-BE49-F238E27FC236}">
                <a16:creationId xmlns:a16="http://schemas.microsoft.com/office/drawing/2014/main" id="{C8E3E604-82F3-48E8-B9DE-3884266A05B4}"/>
              </a:ext>
            </a:extLst>
          </p:cNvPr>
          <p:cNvSpPr txBox="1"/>
          <p:nvPr/>
        </p:nvSpPr>
        <p:spPr>
          <a:xfrm>
            <a:off x="3573862" y="7039219"/>
            <a:ext cx="1422427" cy="1138773"/>
          </a:xfrm>
          <a:prstGeom prst="rect">
            <a:avLst/>
          </a:prstGeom>
          <a:noFill/>
        </p:spPr>
        <p:txBody>
          <a:bodyPr wrap="square">
            <a:spAutoFit/>
          </a:bodyPr>
          <a:lstStyle/>
          <a:p>
            <a:pPr algn="ctr"/>
            <a:r>
              <a:rPr lang="es-MX" sz="2000" dirty="0">
                <a:latin typeface="Austhatic Script" panose="02000600000000000000" pitchFamily="2" charset="0"/>
              </a:rPr>
              <a:t>Referencia </a:t>
            </a:r>
          </a:p>
          <a:p>
            <a:pPr algn="ctr"/>
            <a:r>
              <a:rPr lang="es-MX" sz="1200" dirty="0">
                <a:hlinkClick r:id="rId3"/>
              </a:rPr>
              <a:t>https://www.unir.net/educacion/revista/psicomotricidad-fina-y-gruesa/</a:t>
            </a:r>
            <a:r>
              <a:rPr lang="es-MX" sz="1200" dirty="0"/>
              <a:t> </a:t>
            </a:r>
          </a:p>
        </p:txBody>
      </p:sp>
      <p:sp>
        <p:nvSpPr>
          <p:cNvPr id="7" name="Rectángulo: esquinas redondeadas 6">
            <a:extLst>
              <a:ext uri="{FF2B5EF4-FFF2-40B4-BE49-F238E27FC236}">
                <a16:creationId xmlns:a16="http://schemas.microsoft.com/office/drawing/2014/main" id="{FA789F65-A5BC-4DD1-BE33-3C62AF79B6F4}"/>
              </a:ext>
            </a:extLst>
          </p:cNvPr>
          <p:cNvSpPr/>
          <p:nvPr/>
        </p:nvSpPr>
        <p:spPr>
          <a:xfrm>
            <a:off x="2005263" y="112295"/>
            <a:ext cx="3834063" cy="818148"/>
          </a:xfrm>
          <a:prstGeom prst="round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dirty="0">
                <a:solidFill>
                  <a:schemeClr val="tx1"/>
                </a:solidFill>
                <a:latin typeface="Austhatic Script" panose="02000600000000000000" pitchFamily="2" charset="0"/>
              </a:rPr>
              <a:t>Diario </a:t>
            </a:r>
          </a:p>
        </p:txBody>
      </p:sp>
      <p:sp>
        <p:nvSpPr>
          <p:cNvPr id="8" name="Elipse 7">
            <a:extLst>
              <a:ext uri="{FF2B5EF4-FFF2-40B4-BE49-F238E27FC236}">
                <a16:creationId xmlns:a16="http://schemas.microsoft.com/office/drawing/2014/main" id="{85D4750E-E209-4934-8134-06157C210720}"/>
              </a:ext>
            </a:extLst>
          </p:cNvPr>
          <p:cNvSpPr/>
          <p:nvPr/>
        </p:nvSpPr>
        <p:spPr>
          <a:xfrm>
            <a:off x="6031831" y="521369"/>
            <a:ext cx="1684421" cy="1572125"/>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latin typeface="Austhatic Script" panose="02000600000000000000" pitchFamily="2" charset="0"/>
              </a:rPr>
              <a:t>Jueves   </a:t>
            </a:r>
          </a:p>
          <a:p>
            <a:pPr algn="ctr"/>
            <a:r>
              <a:rPr lang="es-MX" sz="2400" dirty="0">
                <a:solidFill>
                  <a:sysClr val="windowText" lastClr="000000"/>
                </a:solidFill>
                <a:latin typeface="Austhatic Script" panose="02000600000000000000" pitchFamily="2" charset="0"/>
              </a:rPr>
              <a:t>18/11/21</a:t>
            </a:r>
          </a:p>
        </p:txBody>
      </p:sp>
      <p:sp>
        <p:nvSpPr>
          <p:cNvPr id="11" name="Elipse 10">
            <a:extLst>
              <a:ext uri="{FF2B5EF4-FFF2-40B4-BE49-F238E27FC236}">
                <a16:creationId xmlns:a16="http://schemas.microsoft.com/office/drawing/2014/main" id="{054EAA91-35CD-4801-B3D6-69F690AFA397}"/>
              </a:ext>
            </a:extLst>
          </p:cNvPr>
          <p:cNvSpPr/>
          <p:nvPr/>
        </p:nvSpPr>
        <p:spPr>
          <a:xfrm>
            <a:off x="5388098" y="7156109"/>
            <a:ext cx="1780674" cy="15592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98C6E448-B180-4D21-BD14-EE93C3D0929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333" b="98889" l="9444" r="97500">
                        <a14:foregroundMark x1="10833" y1="72778" x2="10833" y2="72778"/>
                        <a14:foregroundMark x1="16944" y1="73889" x2="16944" y2="73889"/>
                        <a14:foregroundMark x1="25833" y1="73889" x2="25833" y2="73889"/>
                        <a14:foregroundMark x1="30833" y1="73333" x2="34722" y2="72778"/>
                        <a14:foregroundMark x1="51389" y1="72778" x2="56944" y2="73889"/>
                        <a14:foregroundMark x1="56944" y1="73889" x2="56944" y2="73889"/>
                        <a14:foregroundMark x1="84167" y1="74444" x2="96389" y2="72222"/>
                        <a14:foregroundMark x1="97500" y1="72222" x2="97500" y2="72222"/>
                        <a14:foregroundMark x1="91944" y1="71667" x2="90278" y2="71667"/>
                        <a14:foregroundMark x1="84722" y1="72222" x2="77500" y2="73333"/>
                        <a14:foregroundMark x1="61944" y1="73889" x2="53056" y2="72778"/>
                        <a14:foregroundMark x1="45833" y1="71667" x2="38611" y2="68333"/>
                        <a14:foregroundMark x1="35833" y1="66111" x2="34167" y2="65556"/>
                        <a14:foregroundMark x1="33611" y1="57222" x2="33611" y2="57222"/>
                        <a14:foregroundMark x1="35833" y1="54444" x2="35833" y2="54444"/>
                        <a14:foregroundMark x1="36389" y1="53333" x2="36389" y2="53333"/>
                        <a14:foregroundMark x1="38611" y1="51111" x2="40278" y2="50556"/>
                        <a14:foregroundMark x1="44722" y1="50000" x2="53056" y2="50000"/>
                        <a14:foregroundMark x1="56389" y1="50000" x2="59722" y2="50000"/>
                        <a14:foregroundMark x1="63056" y1="50556" x2="66389" y2="51111"/>
                        <a14:foregroundMark x1="68611" y1="51667" x2="71944" y2="48889"/>
                        <a14:foregroundMark x1="79167" y1="44444" x2="80278" y2="42778"/>
                        <a14:foregroundMark x1="80278" y1="42778" x2="80278" y2="42778"/>
                        <a14:foregroundMark x1="71944" y1="16667" x2="58611" y2="12222"/>
                        <a14:foregroundMark x1="33056" y1="31111" x2="33056" y2="31111"/>
                        <a14:foregroundMark x1="32500" y1="32222" x2="34167" y2="32778"/>
                        <a14:foregroundMark x1="44722" y1="31111" x2="46389" y2="31111"/>
                        <a14:foregroundMark x1="48611" y1="30000" x2="52500" y2="30000"/>
                        <a14:foregroundMark x1="55278" y1="30556" x2="59722" y2="31667"/>
                        <a14:foregroundMark x1="64722" y1="31667" x2="66389" y2="31667"/>
                        <a14:foregroundMark x1="66944" y1="31667" x2="66944" y2="31667"/>
                        <a14:foregroundMark x1="46944" y1="16111" x2="46944" y2="16111"/>
                        <a14:foregroundMark x1="45278" y1="12778" x2="43056" y2="11111"/>
                        <a14:foregroundMark x1="41944" y1="10000" x2="41944" y2="10000"/>
                        <a14:foregroundMark x1="40278" y1="8333" x2="42500" y2="8333"/>
                        <a14:foregroundMark x1="44722" y1="8333" x2="46944" y2="8333"/>
                        <a14:foregroundMark x1="49167" y1="8333" x2="51944" y2="8333"/>
                        <a14:foregroundMark x1="54722" y1="8333" x2="56944" y2="7778"/>
                        <a14:foregroundMark x1="58611" y1="7778" x2="58611" y2="7778"/>
                        <a14:foregroundMark x1="60278" y1="7778" x2="60278" y2="9444"/>
                        <a14:foregroundMark x1="57500" y1="14444" x2="57500" y2="11667"/>
                        <a14:foregroundMark x1="40278" y1="8889" x2="31944" y2="8889"/>
                        <a14:foregroundMark x1="40833" y1="8333" x2="40833" y2="8333"/>
                        <a14:foregroundMark x1="41389" y1="8889" x2="41389" y2="8889"/>
                        <a14:foregroundMark x1="55833" y1="7222" x2="58056" y2="7222"/>
                        <a14:foregroundMark x1="60278" y1="5556" x2="60278" y2="5556"/>
                        <a14:foregroundMark x1="61389" y1="5556" x2="61389" y2="5556"/>
                        <a14:foregroundMark x1="52500" y1="11111" x2="51389" y2="18889"/>
                        <a14:foregroundMark x1="50833" y1="22222" x2="50833" y2="24444"/>
                        <a14:foregroundMark x1="50833" y1="27222" x2="50833" y2="28889"/>
                        <a14:foregroundMark x1="50833" y1="30556" x2="50833" y2="30556"/>
                        <a14:foregroundMark x1="48056" y1="35000" x2="45833" y2="36667"/>
                        <a14:foregroundMark x1="39167" y1="36111" x2="36944" y2="36111"/>
                        <a14:foregroundMark x1="33611" y1="35556" x2="31944" y2="35556"/>
                        <a14:foregroundMark x1="30833" y1="35556" x2="30833" y2="35556"/>
                        <a14:foregroundMark x1="29722" y1="35000" x2="31389" y2="33333"/>
                        <a14:foregroundMark x1="34167" y1="32778" x2="38056" y2="32778"/>
                        <a14:foregroundMark x1="61389" y1="31667" x2="61389" y2="31667"/>
                        <a14:foregroundMark x1="60833" y1="38333" x2="60833" y2="46111"/>
                        <a14:foregroundMark x1="60833" y1="46111" x2="60833" y2="46111"/>
                        <a14:foregroundMark x1="60278" y1="47222" x2="58611" y2="50556"/>
                        <a14:foregroundMark x1="57500" y1="52222" x2="56389" y2="53889"/>
                        <a14:foregroundMark x1="48611" y1="56667" x2="42500" y2="56667"/>
                        <a14:foregroundMark x1="38611" y1="56667" x2="36389" y2="56667"/>
                        <a14:foregroundMark x1="39722" y1="87222" x2="39722" y2="87222"/>
                        <a14:foregroundMark x1="34722" y1="86667" x2="33056" y2="86111"/>
                        <a14:foregroundMark x1="33056" y1="86111" x2="33056" y2="86111"/>
                        <a14:foregroundMark x1="33056" y1="86111" x2="33056" y2="86111"/>
                        <a14:foregroundMark x1="33056" y1="86111" x2="33056" y2="86111"/>
                        <a14:foregroundMark x1="33056" y1="86111" x2="33056" y2="86111"/>
                        <a14:foregroundMark x1="31389" y1="88333" x2="31389" y2="88333"/>
                        <a14:foregroundMark x1="30833" y1="90000" x2="30833" y2="90000"/>
                        <a14:foregroundMark x1="29722" y1="90556" x2="29722" y2="90556"/>
                        <a14:foregroundMark x1="29167" y1="91667" x2="29167" y2="91667"/>
                        <a14:foregroundMark x1="30278" y1="88333" x2="31944" y2="86111"/>
                        <a14:foregroundMark x1="32500" y1="83889" x2="32500" y2="83889"/>
                        <a14:foregroundMark x1="74167" y1="98889" x2="74167" y2="98889"/>
                        <a14:foregroundMark x1="74722" y1="98889" x2="74722" y2="98889"/>
                        <a14:foregroundMark x1="74722" y1="98889" x2="74722" y2="98889"/>
                        <a14:foregroundMark x1="74722" y1="98889" x2="74722" y2="98889"/>
                        <a14:foregroundMark x1="9722" y1="37778" x2="9722" y2="37778"/>
                        <a14:foregroundMark x1="9722" y1="37778" x2="9722" y2="37778"/>
                        <a14:foregroundMark x1="9722" y1="37778" x2="9722" y2="37778"/>
                        <a14:foregroundMark x1="88056" y1="46667" x2="88056" y2="46667"/>
                        <a14:foregroundMark x1="88056" y1="47222" x2="88056" y2="47222"/>
                        <a14:foregroundMark x1="88056" y1="47222" x2="88056" y2="47222"/>
                        <a14:foregroundMark x1="54722" y1="8333" x2="45278" y2="9444"/>
                        <a14:foregroundMark x1="44167" y1="10000" x2="44167" y2="10000"/>
                        <a14:foregroundMark x1="41944" y1="6667" x2="39722" y2="3333"/>
                        <a14:foregroundMark x1="39167" y1="3333" x2="39167" y2="3333"/>
                        <a14:foregroundMark x1="39722" y1="4444" x2="41389" y2="5556"/>
                        <a14:foregroundMark x1="46944" y1="6111" x2="58611" y2="6111"/>
                        <a14:foregroundMark x1="60833" y1="6111" x2="60278" y2="8889"/>
                        <a14:foregroundMark x1="54167" y1="21111" x2="53056" y2="23333"/>
                        <a14:foregroundMark x1="9722" y1="48889" x2="9722" y2="48889"/>
                        <a14:foregroundMark x1="9722" y1="48333" x2="9722" y2="48333"/>
                        <a14:foregroundMark x1="9722" y1="48333" x2="9722" y2="48333"/>
                        <a14:foregroundMark x1="10278" y1="47222" x2="10278" y2="47222"/>
                        <a14:foregroundMark x1="53056" y1="46667" x2="71944" y2="52222"/>
                        <a14:foregroundMark x1="80278" y1="73889" x2="80278" y2="73889"/>
                        <a14:foregroundMark x1="80278" y1="73333" x2="80278" y2="73333"/>
                        <a14:foregroundMark x1="79167" y1="73333" x2="65833" y2="71667"/>
                        <a14:foregroundMark x1="64167" y1="71667" x2="62500" y2="71111"/>
                        <a14:foregroundMark x1="61389" y1="70556" x2="59722" y2="70000"/>
                        <a14:foregroundMark x1="58611" y1="69444" x2="56944" y2="69444"/>
                        <a14:foregroundMark x1="55833" y1="69444" x2="53611" y2="69444"/>
                        <a14:foregroundMark x1="50833" y1="71111" x2="45833" y2="71667"/>
                        <a14:foregroundMark x1="41944" y1="71667" x2="39722" y2="72778"/>
                        <a14:foregroundMark x1="37500" y1="73333" x2="37500" y2="73333"/>
                        <a14:foregroundMark x1="63056" y1="76111" x2="73611" y2="76111"/>
                        <a14:foregroundMark x1="81389" y1="75000" x2="85278" y2="74444"/>
                        <a14:foregroundMark x1="89167" y1="73333" x2="93056" y2="72222"/>
                        <a14:foregroundMark x1="94722" y1="71667" x2="94722" y2="71667"/>
                        <a14:foregroundMark x1="90833" y1="70000" x2="86944" y2="70000"/>
                        <a14:foregroundMark x1="71944" y1="70556" x2="66944" y2="71111"/>
                        <a14:foregroundMark x1="64167" y1="71667" x2="57500" y2="72222"/>
                      </a14:backgroundRemoval>
                    </a14:imgEffect>
                  </a14:imgLayer>
                </a14:imgProps>
              </a:ext>
            </a:extLst>
          </a:blip>
          <a:stretch>
            <a:fillRect/>
          </a:stretch>
        </p:blipFill>
        <p:spPr>
          <a:xfrm>
            <a:off x="4851595" y="6657474"/>
            <a:ext cx="3041036" cy="3041036"/>
          </a:xfrm>
          <a:prstGeom prst="rect">
            <a:avLst/>
          </a:prstGeom>
        </p:spPr>
      </p:pic>
      <p:pic>
        <p:nvPicPr>
          <p:cNvPr id="3" name="Imagen 2">
            <a:extLst>
              <a:ext uri="{FF2B5EF4-FFF2-40B4-BE49-F238E27FC236}">
                <a16:creationId xmlns:a16="http://schemas.microsoft.com/office/drawing/2014/main" id="{453162F1-84DB-4F23-80BD-1EDF74E90040}"/>
              </a:ext>
            </a:extLst>
          </p:cNvPr>
          <p:cNvPicPr>
            <a:picLocks noChangeAspect="1"/>
          </p:cNvPicPr>
          <p:nvPr/>
        </p:nvPicPr>
        <p:blipFill>
          <a:blip r:embed="rId6"/>
          <a:stretch>
            <a:fillRect/>
          </a:stretch>
        </p:blipFill>
        <p:spPr>
          <a:xfrm>
            <a:off x="120473" y="6685090"/>
            <a:ext cx="3332916" cy="2922878"/>
          </a:xfrm>
          <a:prstGeom prst="rect">
            <a:avLst/>
          </a:prstGeom>
        </p:spPr>
      </p:pic>
    </p:spTree>
    <p:extLst>
      <p:ext uri="{BB962C8B-B14F-4D97-AF65-F5344CB8AC3E}">
        <p14:creationId xmlns:p14="http://schemas.microsoft.com/office/powerpoint/2010/main" val="113030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illas Para Las Notas, Hacer Y Comprar Listas Ilustración del Vector -  Ilustración de recordatorio, escuela: 142535761">
            <a:extLst>
              <a:ext uri="{FF2B5EF4-FFF2-40B4-BE49-F238E27FC236}">
                <a16:creationId xmlns:a16="http://schemas.microsoft.com/office/drawing/2014/main" id="{84CC7083-5329-4032-8007-C14ACB9E0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906" t="5452" r="6875" b="54593"/>
          <a:stretch/>
        </p:blipFill>
        <p:spPr bwMode="auto">
          <a:xfrm>
            <a:off x="0" y="0"/>
            <a:ext cx="7559675" cy="97742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F91E55A-54FD-4DE5-9331-3A657CB711B7}"/>
              </a:ext>
            </a:extLst>
          </p:cNvPr>
          <p:cNvSpPr>
            <a:spLocks noGrp="1"/>
          </p:cNvSpPr>
          <p:nvPr>
            <p:ph type="title"/>
          </p:nvPr>
        </p:nvSpPr>
        <p:spPr>
          <a:xfrm>
            <a:off x="906866" y="3341706"/>
            <a:ext cx="5465247" cy="1878802"/>
          </a:xfrm>
        </p:spPr>
        <p:txBody>
          <a:bodyPr>
            <a:noAutofit/>
          </a:bodyPr>
          <a:lstStyle/>
          <a:p>
            <a:r>
              <a:rPr lang="es-MX" sz="2000" dirty="0">
                <a:latin typeface="Arial" panose="020B0604020202020204" pitchFamily="34" charset="0"/>
                <a:cs typeface="Arial" panose="020B0604020202020204" pitchFamily="34" charset="0"/>
              </a:rPr>
              <a:t>El día de hoy se llevo a cabo un rally virtual donde participamos todas las educadoras practicantes, se trabajaron actividades como la lotería, elaborar un balero, un cuento sobre la revolución y una tabla rítmica con la marcha de zacatecas.</a:t>
            </a:r>
            <a:br>
              <a:rPr lang="es-MX" sz="2000" dirty="0">
                <a:latin typeface="Arial" panose="020B0604020202020204" pitchFamily="34" charset="0"/>
                <a:cs typeface="Arial" panose="020B0604020202020204" pitchFamily="34" charset="0"/>
              </a:rPr>
            </a:b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En esta ocasión se obtuvo una asistencia muy baja por parte del alumnado pues solo asistieron a la reunión un total de 12 alumnos de los distintos grupos del jardín de niños.</a:t>
            </a:r>
            <a:br>
              <a:rPr lang="es-MX" sz="2000" dirty="0">
                <a:latin typeface="Arial" panose="020B0604020202020204" pitchFamily="34" charset="0"/>
                <a:cs typeface="Arial" panose="020B0604020202020204" pitchFamily="34" charset="0"/>
              </a:rPr>
            </a:b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El instituto </a:t>
            </a:r>
            <a:r>
              <a:rPr lang="es-MX" sz="2000" dirty="0" err="1">
                <a:latin typeface="Arial" panose="020B0604020202020204" pitchFamily="34" charset="0"/>
                <a:cs typeface="Arial" panose="020B0604020202020204" pitchFamily="34" charset="0"/>
              </a:rPr>
              <a:t>Colorin</a:t>
            </a:r>
            <a:r>
              <a:rPr lang="es-MX" sz="2000" dirty="0">
                <a:latin typeface="Arial" panose="020B0604020202020204" pitchFamily="34" charset="0"/>
                <a:cs typeface="Arial" panose="020B0604020202020204" pitchFamily="34" charset="0"/>
              </a:rPr>
              <a:t> Colorado establece que la clave del éxito de un alumno es la asistencia pues de esta manera conocerá diversos temas a demás de relacionarse con el mundo que le rodea, por ello considero es importante insistir a los padres de familia en la importancia que conlleva que los alumnos tomen las clases online</a:t>
            </a:r>
          </a:p>
        </p:txBody>
      </p:sp>
      <p:sp>
        <p:nvSpPr>
          <p:cNvPr id="5" name="CuadroTexto 4">
            <a:extLst>
              <a:ext uri="{FF2B5EF4-FFF2-40B4-BE49-F238E27FC236}">
                <a16:creationId xmlns:a16="http://schemas.microsoft.com/office/drawing/2014/main" id="{C8E3E604-82F3-48E8-B9DE-3884266A05B4}"/>
              </a:ext>
            </a:extLst>
          </p:cNvPr>
          <p:cNvSpPr txBox="1"/>
          <p:nvPr/>
        </p:nvSpPr>
        <p:spPr>
          <a:xfrm>
            <a:off x="3403341" y="6927998"/>
            <a:ext cx="1716505" cy="1138773"/>
          </a:xfrm>
          <a:prstGeom prst="rect">
            <a:avLst/>
          </a:prstGeom>
          <a:noFill/>
        </p:spPr>
        <p:txBody>
          <a:bodyPr wrap="square">
            <a:spAutoFit/>
          </a:bodyPr>
          <a:lstStyle/>
          <a:p>
            <a:pPr algn="ctr"/>
            <a:r>
              <a:rPr lang="es-MX" sz="2000" dirty="0">
                <a:latin typeface="Austhatic Script" panose="02000600000000000000" pitchFamily="2" charset="0"/>
              </a:rPr>
              <a:t>Referencia </a:t>
            </a:r>
          </a:p>
          <a:p>
            <a:pPr algn="ctr"/>
            <a:r>
              <a:rPr lang="es-MX" sz="1200" dirty="0">
                <a:latin typeface="Austhatic Script" panose="02000600000000000000" pitchFamily="2" charset="0"/>
              </a:rPr>
              <a:t>https://www.colorincolorado.org/es/articulo/asistencia-escolar-la-clave-del-%C3%A9xito</a:t>
            </a:r>
          </a:p>
        </p:txBody>
      </p:sp>
      <p:sp>
        <p:nvSpPr>
          <p:cNvPr id="7" name="Rectángulo: esquinas redondeadas 6">
            <a:extLst>
              <a:ext uri="{FF2B5EF4-FFF2-40B4-BE49-F238E27FC236}">
                <a16:creationId xmlns:a16="http://schemas.microsoft.com/office/drawing/2014/main" id="{FA789F65-A5BC-4DD1-BE33-3C62AF79B6F4}"/>
              </a:ext>
            </a:extLst>
          </p:cNvPr>
          <p:cNvSpPr/>
          <p:nvPr/>
        </p:nvSpPr>
        <p:spPr>
          <a:xfrm>
            <a:off x="2005263" y="112295"/>
            <a:ext cx="3834063" cy="818148"/>
          </a:xfrm>
          <a:prstGeom prst="round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dirty="0">
                <a:solidFill>
                  <a:schemeClr val="tx1"/>
                </a:solidFill>
                <a:latin typeface="Austhatic Script" panose="02000600000000000000" pitchFamily="2" charset="0"/>
              </a:rPr>
              <a:t>Diario </a:t>
            </a:r>
          </a:p>
        </p:txBody>
      </p:sp>
      <p:sp>
        <p:nvSpPr>
          <p:cNvPr id="8" name="Elipse 7">
            <a:extLst>
              <a:ext uri="{FF2B5EF4-FFF2-40B4-BE49-F238E27FC236}">
                <a16:creationId xmlns:a16="http://schemas.microsoft.com/office/drawing/2014/main" id="{85D4750E-E209-4934-8134-06157C210720}"/>
              </a:ext>
            </a:extLst>
          </p:cNvPr>
          <p:cNvSpPr/>
          <p:nvPr/>
        </p:nvSpPr>
        <p:spPr>
          <a:xfrm>
            <a:off x="6031831" y="521369"/>
            <a:ext cx="1684421" cy="1572125"/>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latin typeface="Austhatic Script" panose="02000600000000000000" pitchFamily="2" charset="0"/>
              </a:rPr>
              <a:t>Viernes </a:t>
            </a:r>
          </a:p>
          <a:p>
            <a:pPr algn="ctr"/>
            <a:r>
              <a:rPr lang="es-MX" dirty="0">
                <a:solidFill>
                  <a:sysClr val="windowText" lastClr="000000"/>
                </a:solidFill>
                <a:latin typeface="Austhatic Script" panose="02000600000000000000" pitchFamily="2" charset="0"/>
              </a:rPr>
              <a:t>Virtual </a:t>
            </a:r>
          </a:p>
          <a:p>
            <a:pPr algn="ctr"/>
            <a:r>
              <a:rPr lang="es-MX" sz="2400" dirty="0">
                <a:solidFill>
                  <a:sysClr val="windowText" lastClr="000000"/>
                </a:solidFill>
                <a:latin typeface="Austhatic Script" panose="02000600000000000000" pitchFamily="2" charset="0"/>
              </a:rPr>
              <a:t>19/11/21</a:t>
            </a:r>
          </a:p>
        </p:txBody>
      </p:sp>
      <p:sp>
        <p:nvSpPr>
          <p:cNvPr id="11" name="Elipse 10">
            <a:extLst>
              <a:ext uri="{FF2B5EF4-FFF2-40B4-BE49-F238E27FC236}">
                <a16:creationId xmlns:a16="http://schemas.microsoft.com/office/drawing/2014/main" id="{054EAA91-35CD-4801-B3D6-69F690AFA397}"/>
              </a:ext>
            </a:extLst>
          </p:cNvPr>
          <p:cNvSpPr/>
          <p:nvPr/>
        </p:nvSpPr>
        <p:spPr>
          <a:xfrm>
            <a:off x="5388098" y="7156109"/>
            <a:ext cx="1780674" cy="15592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98C6E448-B180-4D21-BD14-EE93C3D092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333" b="98889" l="9444" r="97500">
                        <a14:foregroundMark x1="10833" y1="72778" x2="10833" y2="72778"/>
                        <a14:foregroundMark x1="16944" y1="73889" x2="16944" y2="73889"/>
                        <a14:foregroundMark x1="25833" y1="73889" x2="25833" y2="73889"/>
                        <a14:foregroundMark x1="30833" y1="73333" x2="34722" y2="72778"/>
                        <a14:foregroundMark x1="51389" y1="72778" x2="56944" y2="73889"/>
                        <a14:foregroundMark x1="56944" y1="73889" x2="56944" y2="73889"/>
                        <a14:foregroundMark x1="84167" y1="74444" x2="96389" y2="72222"/>
                        <a14:foregroundMark x1="97500" y1="72222" x2="97500" y2="72222"/>
                        <a14:foregroundMark x1="91944" y1="71667" x2="90278" y2="71667"/>
                        <a14:foregroundMark x1="84722" y1="72222" x2="77500" y2="73333"/>
                        <a14:foregroundMark x1="61944" y1="73889" x2="53056" y2="72778"/>
                        <a14:foregroundMark x1="45833" y1="71667" x2="38611" y2="68333"/>
                        <a14:foregroundMark x1="35833" y1="66111" x2="34167" y2="65556"/>
                        <a14:foregroundMark x1="33611" y1="57222" x2="33611" y2="57222"/>
                        <a14:foregroundMark x1="35833" y1="54444" x2="35833" y2="54444"/>
                        <a14:foregroundMark x1="36389" y1="53333" x2="36389" y2="53333"/>
                        <a14:foregroundMark x1="38611" y1="51111" x2="40278" y2="50556"/>
                        <a14:foregroundMark x1="44722" y1="50000" x2="53056" y2="50000"/>
                        <a14:foregroundMark x1="56389" y1="50000" x2="59722" y2="50000"/>
                        <a14:foregroundMark x1="63056" y1="50556" x2="66389" y2="51111"/>
                        <a14:foregroundMark x1="68611" y1="51667" x2="71944" y2="48889"/>
                        <a14:foregroundMark x1="79167" y1="44444" x2="80278" y2="42778"/>
                        <a14:foregroundMark x1="80278" y1="42778" x2="80278" y2="42778"/>
                        <a14:foregroundMark x1="71944" y1="16667" x2="58611" y2="12222"/>
                        <a14:foregroundMark x1="33056" y1="31111" x2="33056" y2="31111"/>
                        <a14:foregroundMark x1="32500" y1="32222" x2="34167" y2="32778"/>
                        <a14:foregroundMark x1="44722" y1="31111" x2="46389" y2="31111"/>
                        <a14:foregroundMark x1="48611" y1="30000" x2="52500" y2="30000"/>
                        <a14:foregroundMark x1="55278" y1="30556" x2="59722" y2="31667"/>
                        <a14:foregroundMark x1="64722" y1="31667" x2="66389" y2="31667"/>
                        <a14:foregroundMark x1="66944" y1="31667" x2="66944" y2="31667"/>
                        <a14:foregroundMark x1="46944" y1="16111" x2="46944" y2="16111"/>
                        <a14:foregroundMark x1="45278" y1="12778" x2="43056" y2="11111"/>
                        <a14:foregroundMark x1="41944" y1="10000" x2="41944" y2="10000"/>
                        <a14:foregroundMark x1="40278" y1="8333" x2="42500" y2="8333"/>
                        <a14:foregroundMark x1="44722" y1="8333" x2="46944" y2="8333"/>
                        <a14:foregroundMark x1="49167" y1="8333" x2="51944" y2="8333"/>
                        <a14:foregroundMark x1="54722" y1="8333" x2="56944" y2="7778"/>
                        <a14:foregroundMark x1="58611" y1="7778" x2="58611" y2="7778"/>
                        <a14:foregroundMark x1="60278" y1="7778" x2="60278" y2="9444"/>
                        <a14:foregroundMark x1="57500" y1="14444" x2="57500" y2="11667"/>
                        <a14:foregroundMark x1="40278" y1="8889" x2="31944" y2="8889"/>
                        <a14:foregroundMark x1="40833" y1="8333" x2="40833" y2="8333"/>
                        <a14:foregroundMark x1="41389" y1="8889" x2="41389" y2="8889"/>
                        <a14:foregroundMark x1="55833" y1="7222" x2="58056" y2="7222"/>
                        <a14:foregroundMark x1="60278" y1="5556" x2="60278" y2="5556"/>
                        <a14:foregroundMark x1="61389" y1="5556" x2="61389" y2="5556"/>
                        <a14:foregroundMark x1="52500" y1="11111" x2="51389" y2="18889"/>
                        <a14:foregroundMark x1="50833" y1="22222" x2="50833" y2="24444"/>
                        <a14:foregroundMark x1="50833" y1="27222" x2="50833" y2="28889"/>
                        <a14:foregroundMark x1="50833" y1="30556" x2="50833" y2="30556"/>
                        <a14:foregroundMark x1="48056" y1="35000" x2="45833" y2="36667"/>
                        <a14:foregroundMark x1="39167" y1="36111" x2="36944" y2="36111"/>
                        <a14:foregroundMark x1="33611" y1="35556" x2="31944" y2="35556"/>
                        <a14:foregroundMark x1="30833" y1="35556" x2="30833" y2="35556"/>
                        <a14:foregroundMark x1="29722" y1="35000" x2="31389" y2="33333"/>
                        <a14:foregroundMark x1="34167" y1="32778" x2="38056" y2="32778"/>
                        <a14:foregroundMark x1="61389" y1="31667" x2="61389" y2="31667"/>
                        <a14:foregroundMark x1="60833" y1="38333" x2="60833" y2="46111"/>
                        <a14:foregroundMark x1="60833" y1="46111" x2="60833" y2="46111"/>
                        <a14:foregroundMark x1="60278" y1="47222" x2="58611" y2="50556"/>
                        <a14:foregroundMark x1="57500" y1="52222" x2="56389" y2="53889"/>
                        <a14:foregroundMark x1="48611" y1="56667" x2="42500" y2="56667"/>
                        <a14:foregroundMark x1="38611" y1="56667" x2="36389" y2="56667"/>
                        <a14:foregroundMark x1="39722" y1="87222" x2="39722" y2="87222"/>
                        <a14:foregroundMark x1="34722" y1="86667" x2="33056" y2="86111"/>
                        <a14:foregroundMark x1="33056" y1="86111" x2="33056" y2="86111"/>
                        <a14:foregroundMark x1="33056" y1="86111" x2="33056" y2="86111"/>
                        <a14:foregroundMark x1="33056" y1="86111" x2="33056" y2="86111"/>
                        <a14:foregroundMark x1="33056" y1="86111" x2="33056" y2="86111"/>
                        <a14:foregroundMark x1="31389" y1="88333" x2="31389" y2="88333"/>
                        <a14:foregroundMark x1="30833" y1="90000" x2="30833" y2="90000"/>
                        <a14:foregroundMark x1="29722" y1="90556" x2="29722" y2="90556"/>
                        <a14:foregroundMark x1="29167" y1="91667" x2="29167" y2="91667"/>
                        <a14:foregroundMark x1="30278" y1="88333" x2="31944" y2="86111"/>
                        <a14:foregroundMark x1="32500" y1="83889" x2="32500" y2="83889"/>
                        <a14:foregroundMark x1="74167" y1="98889" x2="74167" y2="98889"/>
                        <a14:foregroundMark x1="74722" y1="98889" x2="74722" y2="98889"/>
                        <a14:foregroundMark x1="74722" y1="98889" x2="74722" y2="98889"/>
                        <a14:foregroundMark x1="74722" y1="98889" x2="74722" y2="98889"/>
                        <a14:foregroundMark x1="9722" y1="37778" x2="9722" y2="37778"/>
                        <a14:foregroundMark x1="9722" y1="37778" x2="9722" y2="37778"/>
                        <a14:foregroundMark x1="9722" y1="37778" x2="9722" y2="37778"/>
                        <a14:foregroundMark x1="88056" y1="46667" x2="88056" y2="46667"/>
                        <a14:foregroundMark x1="88056" y1="47222" x2="88056" y2="47222"/>
                        <a14:foregroundMark x1="88056" y1="47222" x2="88056" y2="47222"/>
                        <a14:foregroundMark x1="54722" y1="8333" x2="45278" y2="9444"/>
                        <a14:foregroundMark x1="44167" y1="10000" x2="44167" y2="10000"/>
                        <a14:foregroundMark x1="41944" y1="6667" x2="39722" y2="3333"/>
                        <a14:foregroundMark x1="39167" y1="3333" x2="39167" y2="3333"/>
                        <a14:foregroundMark x1="39722" y1="4444" x2="41389" y2="5556"/>
                        <a14:foregroundMark x1="46944" y1="6111" x2="58611" y2="6111"/>
                        <a14:foregroundMark x1="60833" y1="6111" x2="60278" y2="8889"/>
                        <a14:foregroundMark x1="54167" y1="21111" x2="53056" y2="23333"/>
                        <a14:foregroundMark x1="9722" y1="48889" x2="9722" y2="48889"/>
                        <a14:foregroundMark x1="9722" y1="48333" x2="9722" y2="48333"/>
                        <a14:foregroundMark x1="9722" y1="48333" x2="9722" y2="48333"/>
                        <a14:foregroundMark x1="10278" y1="47222" x2="10278" y2="47222"/>
                        <a14:foregroundMark x1="53056" y1="46667" x2="71944" y2="52222"/>
                        <a14:foregroundMark x1="80278" y1="73889" x2="80278" y2="73889"/>
                        <a14:foregroundMark x1="80278" y1="73333" x2="80278" y2="73333"/>
                        <a14:foregroundMark x1="79167" y1="73333" x2="65833" y2="71667"/>
                        <a14:foregroundMark x1="64167" y1="71667" x2="62500" y2="71111"/>
                        <a14:foregroundMark x1="61389" y1="70556" x2="59722" y2="70000"/>
                        <a14:foregroundMark x1="58611" y1="69444" x2="56944" y2="69444"/>
                        <a14:foregroundMark x1="55833" y1="69444" x2="53611" y2="69444"/>
                        <a14:foregroundMark x1="50833" y1="71111" x2="45833" y2="71667"/>
                        <a14:foregroundMark x1="41944" y1="71667" x2="39722" y2="72778"/>
                        <a14:foregroundMark x1="37500" y1="73333" x2="37500" y2="73333"/>
                        <a14:foregroundMark x1="63056" y1="76111" x2="73611" y2="76111"/>
                        <a14:foregroundMark x1="81389" y1="75000" x2="85278" y2="74444"/>
                        <a14:foregroundMark x1="89167" y1="73333" x2="93056" y2="72222"/>
                        <a14:foregroundMark x1="94722" y1="71667" x2="94722" y2="71667"/>
                        <a14:foregroundMark x1="90833" y1="70000" x2="86944" y2="70000"/>
                        <a14:foregroundMark x1="71944" y1="70556" x2="66944" y2="71111"/>
                        <a14:foregroundMark x1="64167" y1="71667" x2="57500" y2="72222"/>
                      </a14:backgroundRemoval>
                    </a14:imgEffect>
                  </a14:imgLayer>
                </a14:imgProps>
              </a:ext>
            </a:extLst>
          </a:blip>
          <a:stretch>
            <a:fillRect/>
          </a:stretch>
        </p:blipFill>
        <p:spPr>
          <a:xfrm>
            <a:off x="4851595" y="6657474"/>
            <a:ext cx="3041036" cy="3041036"/>
          </a:xfrm>
          <a:prstGeom prst="rect">
            <a:avLst/>
          </a:prstGeom>
        </p:spPr>
      </p:pic>
      <p:pic>
        <p:nvPicPr>
          <p:cNvPr id="3" name="Imagen 2">
            <a:extLst>
              <a:ext uri="{FF2B5EF4-FFF2-40B4-BE49-F238E27FC236}">
                <a16:creationId xmlns:a16="http://schemas.microsoft.com/office/drawing/2014/main" id="{22A20365-58AC-4CC3-B8AE-1CEE07CD7EB2}"/>
              </a:ext>
            </a:extLst>
          </p:cNvPr>
          <p:cNvPicPr>
            <a:picLocks noChangeAspect="1"/>
          </p:cNvPicPr>
          <p:nvPr/>
        </p:nvPicPr>
        <p:blipFill>
          <a:blip r:embed="rId5"/>
          <a:stretch>
            <a:fillRect/>
          </a:stretch>
        </p:blipFill>
        <p:spPr>
          <a:xfrm>
            <a:off x="82322" y="7156109"/>
            <a:ext cx="3164441" cy="2542401"/>
          </a:xfrm>
          <a:prstGeom prst="rect">
            <a:avLst/>
          </a:prstGeom>
        </p:spPr>
      </p:pic>
    </p:spTree>
    <p:extLst>
      <p:ext uri="{BB962C8B-B14F-4D97-AF65-F5344CB8AC3E}">
        <p14:creationId xmlns:p14="http://schemas.microsoft.com/office/powerpoint/2010/main" val="301954741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785</Words>
  <Application>Microsoft Office PowerPoint</Application>
  <PresentationFormat>Personalizado</PresentationFormat>
  <Paragraphs>31</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Austhatic Script</vt:lpstr>
      <vt:lpstr>Calibri</vt:lpstr>
      <vt:lpstr>Calibri Light</vt:lpstr>
      <vt:lpstr>Tema de Office</vt:lpstr>
      <vt:lpstr>Presentación de PowerPoint</vt:lpstr>
      <vt:lpstr>Jardín de niños:  Alma Garza  Educadora practicante:  Natalia Guadalupe Torres Tovar  Educadora Titular:  Karla Corina Jáuregui Cabello  Docente:  Guadalupe Lizbeth Ramos Suarez  </vt:lpstr>
      <vt:lpstr>Presentación de PowerPoint</vt:lpstr>
      <vt:lpstr>El día de hoy se trabajó con una actividad la cual implicaba realizar conteo con los objetos que se utilizaron, pintar con acuarelas y pincel para el desarrollo de la motricidad fina y conocer los cambios que ha tenido el ferrocarril con el paso del tiempo, pues en esta ocasión se llevó a cabo la elaboración de un tren actividad que favoreció la motivación y el interés del alumno por querer participar y querer aprender. Considero que fue una actividad significativa para los niños por el aprovechamiento del tiempo y la participación activa además de los conocimientos que adquirieron sobre los cambios en el tiempo que a tenido este medio de transporte. Según Lozano menciona que es importante partir del interés de los niños y buscar actividades adecuadas a la edad de cada niño. Algo fundamental y que no se nos debe olvidar, es que mientras se divierten también aprenden, y que para que tengan interés por algo, deben tener tiempo para experimentar, probar y decidir. </vt:lpstr>
      <vt:lpstr>El día de hoy se llevo a cabo una kermes con todos los protocolos sanitarios establecidos donde se realizo un rally de juegos tradicionales, se retomaron los conocimientos previos que tienen los niños sobre la revolución mexicana a través de un juego titulado ¨inserta el aro en la botella¨, los alumnos respondieron bien a la actividad, se observo que tienen dificultad en el desarrollo de la motricidad fina y gruesa. Cuando hablamos de psicomotricidad nos referimos a las destrezas o habilidades que muestra el niño a la hora de controlar sus movimientos corporales cuando interactúa con su entorno. Estos movimientos pueden ser de dos tipos: gruesos y finos. Entonces se puede deducir que el desarrollo de la psicomotricidad ayudara al educando a tener un mejor desenvolvimientos cognitivo, emocional y social  </vt:lpstr>
      <vt:lpstr>El día de hoy se llevo a cabo una kermes con todos los protocolos sanitarios establecidos donde se realizo un rally de juegos tradicionales, se retomaron los conocimientos previos que tienen los niños sobre la revolución mexicana a través de un juego titulado ¨inserta el aro en la botella¨, los alumnos respondieron bien a la actividad, se observo que tienen dificultad en el desarrollo de la motricidad fina y gruesa, aunque los grupos de los distintos salones tienen mas desarrollada la capacidad de escucha pues fue mas sencillo para ellos atender las consignas establecidas. Cuando hablamos de psicomotricidad nos referimos a las destrezas o habilidades que muestra el niño a la hora de controlar sus movimientos corporales cuando interactúa con su entorno. Estos movimientos pueden ser de dos tipos: gruesos y finos. Entonces se puede deducir que el desarrollo de la psicomotricidad ayudara al educando a tener un mejor desenvolvimientos cognitivo, emocional y social, pues al realizar actividades de este tipo expresan sus emociones, es decir, como se sienten al participar en el juego y que les proporciona el mismo para sentirse de cierta manera, este día se presento la maestra Yixie a observar </vt:lpstr>
      <vt:lpstr>El día de hoy se llevo a cabo un rally virtual donde participamos todas las educadoras practicantes, se trabajaron actividades como la lotería, elaborar un balero, un cuento sobre la revolución y una tabla rítmica con la marcha de zacatecas.  En esta ocasión se obtuvo una asistencia muy baja por parte del alumnado pues solo asistieron a la reunión un total de 12 alumnos de los distintos grupos del jardín de niños.  El instituto Colorin Colorado establece que la clave del éxito de un alumno es la asistencia pues de esta manera conocerá diversos temas a demás de relacionarse con el mundo que le rodea, por ello considero es importante insistir a los padres de familia en la importancia que conlleva que los alumnos tomen las clases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GUADALUPE TORRES TOVAR</dc:creator>
  <cp:lastModifiedBy>NATALIA GUADALUPE TORRES TOVAR</cp:lastModifiedBy>
  <cp:revision>9</cp:revision>
  <dcterms:created xsi:type="dcterms:W3CDTF">2021-11-17T04:26:09Z</dcterms:created>
  <dcterms:modified xsi:type="dcterms:W3CDTF">2021-11-19T22:37:51Z</dcterms:modified>
</cp:coreProperties>
</file>