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1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57" r:id="rId2"/>
    <p:sldId id="258" r:id="rId3"/>
    <p:sldId id="459" r:id="rId4"/>
    <p:sldId id="458" r:id="rId5"/>
    <p:sldId id="460" r:id="rId6"/>
    <p:sldId id="463" r:id="rId7"/>
    <p:sldId id="462" r:id="rId8"/>
    <p:sldId id="464" r:id="rId9"/>
  </p:sldIdLst>
  <p:sldSz cx="7772400" cy="10045700"/>
  <p:notesSz cx="7772400" cy="100457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2292" y="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114167"/>
            <a:ext cx="6611937" cy="2109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5625592"/>
            <a:ext cx="5445125" cy="251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937" y="2310511"/>
            <a:ext cx="3383756" cy="6630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056" y="2310511"/>
            <a:ext cx="3383756" cy="6630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937" y="401828"/>
            <a:ext cx="7000875" cy="1607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310511"/>
            <a:ext cx="7000875" cy="6630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4775" y="9342501"/>
            <a:ext cx="2489200" cy="502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937" y="9342501"/>
            <a:ext cx="1789112" cy="502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700" y="9342501"/>
            <a:ext cx="1789112" cy="502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NÍFICO DIARIO PARA LA EDUCADORA – Imagenes Educativ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"/>
          <a:stretch/>
        </p:blipFill>
        <p:spPr bwMode="auto">
          <a:xfrm>
            <a:off x="0" y="-20205"/>
            <a:ext cx="7772400" cy="1006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AGNÍFICO DIARIO PARA LA EDUCADORA – Imagenes Educativ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3" t="21334" r="30796" b="74124"/>
          <a:stretch/>
        </p:blipFill>
        <p:spPr bwMode="auto">
          <a:xfrm>
            <a:off x="1905000" y="1746250"/>
            <a:ext cx="3962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537512" y="1974850"/>
            <a:ext cx="46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Alumna</a:t>
            </a:r>
            <a:r>
              <a:rPr lang="es-ES" sz="2000" b="1" dirty="0"/>
              <a:t>:</a:t>
            </a:r>
            <a:r>
              <a:rPr lang="es-ES" sz="2000" b="1" dirty="0" smtClean="0"/>
              <a:t> Tamara Lizbeth López Hernández.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09097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700" y="2537"/>
            <a:ext cx="7629699" cy="10035540"/>
          </a:xfrm>
          <a:prstGeom prst="rect">
            <a:avLst/>
          </a:prstGeom>
        </p:spPr>
      </p:pic>
      <p:pic>
        <p:nvPicPr>
          <p:cNvPr id="3" name="object 2"/>
          <p:cNvPicPr/>
          <p:nvPr/>
        </p:nvPicPr>
        <p:blipFill rotWithShape="1">
          <a:blip r:embed="rId2" cstate="print"/>
          <a:srcRect l="52061" t="3708" r="10986" b="90218"/>
          <a:stretch/>
        </p:blipFill>
        <p:spPr>
          <a:xfrm>
            <a:off x="2133600" y="8451850"/>
            <a:ext cx="3886200" cy="12192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28800" y="4108450"/>
            <a:ext cx="3609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Tamara Lizbeth López Hernández</a:t>
            </a:r>
            <a:endParaRPr lang="es-ES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828800" y="5020307"/>
            <a:ext cx="3436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Jardín de niños “Amado Nervo”</a:t>
            </a:r>
            <a:endParaRPr lang="es-ES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502342" y="5990639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1º y 2º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2144949" y="5990639"/>
            <a:ext cx="813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4º “A”</a:t>
            </a:r>
            <a:endParaRPr lang="es-MX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144949" y="6960971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140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2551855" y="78535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5</a:t>
            </a: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6111240"/>
            <a:ext cx="7007859" cy="2413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7734300"/>
            <a:ext cx="3446779" cy="3225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859" y="0"/>
            <a:ext cx="7731759" cy="10045700"/>
            <a:chOff x="22859" y="0"/>
            <a:chExt cx="7731759" cy="100457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4439" y="7739380"/>
              <a:ext cx="3462019" cy="3225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59" y="0"/>
              <a:ext cx="7731759" cy="100456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074035" y="6098540"/>
            <a:ext cx="1461135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25" dirty="0">
                <a:latin typeface="Arial Black"/>
                <a:cs typeface="Arial Black"/>
              </a:rPr>
              <a:t>O</a:t>
            </a:r>
            <a:r>
              <a:rPr sz="1550" spc="-114" dirty="0">
                <a:latin typeface="Arial Black"/>
                <a:cs typeface="Arial Black"/>
              </a:rPr>
              <a:t>bs</a:t>
            </a:r>
            <a:r>
              <a:rPr sz="1550" spc="-60" dirty="0">
                <a:latin typeface="Arial Black"/>
                <a:cs typeface="Arial Black"/>
              </a:rPr>
              <a:t>er</a:t>
            </a:r>
            <a:r>
              <a:rPr sz="1550" spc="-55" dirty="0">
                <a:latin typeface="Arial Black"/>
                <a:cs typeface="Arial Black"/>
              </a:rPr>
              <a:t>v</a:t>
            </a:r>
            <a:r>
              <a:rPr sz="1550" spc="-140" dirty="0">
                <a:latin typeface="Arial Black"/>
                <a:cs typeface="Arial Black"/>
              </a:rPr>
              <a:t>a</a:t>
            </a:r>
            <a:r>
              <a:rPr sz="1550" spc="-135" dirty="0">
                <a:latin typeface="Arial Black"/>
                <a:cs typeface="Arial Black"/>
              </a:rPr>
              <a:t>c</a:t>
            </a:r>
            <a:r>
              <a:rPr sz="1550" spc="-70" dirty="0">
                <a:latin typeface="Arial Black"/>
                <a:cs typeface="Arial Black"/>
              </a:rPr>
              <a:t>i</a:t>
            </a:r>
            <a:r>
              <a:rPr sz="1550" spc="-145" dirty="0">
                <a:latin typeface="Arial Black"/>
                <a:cs typeface="Arial Black"/>
              </a:rPr>
              <a:t>o</a:t>
            </a:r>
            <a:r>
              <a:rPr sz="1550" spc="-155" dirty="0">
                <a:latin typeface="Arial Black"/>
                <a:cs typeface="Arial Black"/>
              </a:rPr>
              <a:t>nes</a:t>
            </a:r>
            <a:endParaRPr sz="1550" dirty="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0840" y="6398259"/>
            <a:ext cx="6837680" cy="1259840"/>
            <a:chOff x="370840" y="6398259"/>
            <a:chExt cx="6837680" cy="1259840"/>
          </a:xfrm>
        </p:grpSpPr>
        <p:sp>
          <p:nvSpPr>
            <p:cNvPr id="9" name="object 9"/>
            <p:cNvSpPr/>
            <p:nvPr/>
          </p:nvSpPr>
          <p:spPr>
            <a:xfrm>
              <a:off x="3811269" y="6412229"/>
              <a:ext cx="3390900" cy="1239520"/>
            </a:xfrm>
            <a:custGeom>
              <a:avLst/>
              <a:gdLst/>
              <a:ahLst/>
              <a:cxnLst/>
              <a:rect l="l" t="t" r="r" b="b"/>
              <a:pathLst>
                <a:path w="3390900" h="1239520">
                  <a:moveTo>
                    <a:pt x="3184271" y="0"/>
                  </a:moveTo>
                  <a:lnTo>
                    <a:pt x="206628" y="0"/>
                  </a:lnTo>
                  <a:lnTo>
                    <a:pt x="159233" y="5454"/>
                  </a:lnTo>
                  <a:lnTo>
                    <a:pt x="115734" y="20992"/>
                  </a:lnTo>
                  <a:lnTo>
                    <a:pt x="77370" y="45376"/>
                  </a:lnTo>
                  <a:lnTo>
                    <a:pt x="45376" y="77370"/>
                  </a:lnTo>
                  <a:lnTo>
                    <a:pt x="20992" y="115734"/>
                  </a:lnTo>
                  <a:lnTo>
                    <a:pt x="5454" y="159233"/>
                  </a:lnTo>
                  <a:lnTo>
                    <a:pt x="0" y="206629"/>
                  </a:lnTo>
                  <a:lnTo>
                    <a:pt x="0" y="1032891"/>
                  </a:lnTo>
                  <a:lnTo>
                    <a:pt x="5454" y="1080286"/>
                  </a:lnTo>
                  <a:lnTo>
                    <a:pt x="20992" y="1123785"/>
                  </a:lnTo>
                  <a:lnTo>
                    <a:pt x="45376" y="1162149"/>
                  </a:lnTo>
                  <a:lnTo>
                    <a:pt x="77370" y="1194143"/>
                  </a:lnTo>
                  <a:lnTo>
                    <a:pt x="115734" y="1218527"/>
                  </a:lnTo>
                  <a:lnTo>
                    <a:pt x="159233" y="1234065"/>
                  </a:lnTo>
                  <a:lnTo>
                    <a:pt x="206628" y="1239520"/>
                  </a:lnTo>
                  <a:lnTo>
                    <a:pt x="3184271" y="1239520"/>
                  </a:lnTo>
                  <a:lnTo>
                    <a:pt x="3231666" y="1234065"/>
                  </a:lnTo>
                  <a:lnTo>
                    <a:pt x="3275165" y="1218527"/>
                  </a:lnTo>
                  <a:lnTo>
                    <a:pt x="3313529" y="1194143"/>
                  </a:lnTo>
                  <a:lnTo>
                    <a:pt x="3345523" y="1162149"/>
                  </a:lnTo>
                  <a:lnTo>
                    <a:pt x="3369907" y="1123785"/>
                  </a:lnTo>
                  <a:lnTo>
                    <a:pt x="3385445" y="1080286"/>
                  </a:lnTo>
                  <a:lnTo>
                    <a:pt x="3390900" y="1032891"/>
                  </a:lnTo>
                  <a:lnTo>
                    <a:pt x="3390900" y="206629"/>
                  </a:lnTo>
                  <a:lnTo>
                    <a:pt x="3385445" y="159233"/>
                  </a:lnTo>
                  <a:lnTo>
                    <a:pt x="3369907" y="115734"/>
                  </a:lnTo>
                  <a:lnTo>
                    <a:pt x="3345523" y="77370"/>
                  </a:lnTo>
                  <a:lnTo>
                    <a:pt x="3313529" y="45376"/>
                  </a:lnTo>
                  <a:lnTo>
                    <a:pt x="3275165" y="20992"/>
                  </a:lnTo>
                  <a:lnTo>
                    <a:pt x="3231666" y="5454"/>
                  </a:lnTo>
                  <a:lnTo>
                    <a:pt x="31842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1269" y="6412229"/>
              <a:ext cx="3390900" cy="1239520"/>
            </a:xfrm>
            <a:custGeom>
              <a:avLst/>
              <a:gdLst/>
              <a:ahLst/>
              <a:cxnLst/>
              <a:rect l="l" t="t" r="r" b="b"/>
              <a:pathLst>
                <a:path w="3390900" h="1239520">
                  <a:moveTo>
                    <a:pt x="0" y="206629"/>
                  </a:moveTo>
                  <a:lnTo>
                    <a:pt x="5454" y="159233"/>
                  </a:lnTo>
                  <a:lnTo>
                    <a:pt x="20992" y="115734"/>
                  </a:lnTo>
                  <a:lnTo>
                    <a:pt x="45376" y="77370"/>
                  </a:lnTo>
                  <a:lnTo>
                    <a:pt x="77370" y="45376"/>
                  </a:lnTo>
                  <a:lnTo>
                    <a:pt x="115734" y="20992"/>
                  </a:lnTo>
                  <a:lnTo>
                    <a:pt x="159233" y="5454"/>
                  </a:lnTo>
                  <a:lnTo>
                    <a:pt x="206628" y="0"/>
                  </a:lnTo>
                  <a:lnTo>
                    <a:pt x="3184271" y="0"/>
                  </a:lnTo>
                  <a:lnTo>
                    <a:pt x="3231666" y="5454"/>
                  </a:lnTo>
                  <a:lnTo>
                    <a:pt x="3275165" y="20992"/>
                  </a:lnTo>
                  <a:lnTo>
                    <a:pt x="3313529" y="45376"/>
                  </a:lnTo>
                  <a:lnTo>
                    <a:pt x="3345523" y="77370"/>
                  </a:lnTo>
                  <a:lnTo>
                    <a:pt x="3369907" y="115734"/>
                  </a:lnTo>
                  <a:lnTo>
                    <a:pt x="3385445" y="159233"/>
                  </a:lnTo>
                  <a:lnTo>
                    <a:pt x="3390900" y="206629"/>
                  </a:lnTo>
                  <a:lnTo>
                    <a:pt x="3390900" y="1032891"/>
                  </a:lnTo>
                  <a:lnTo>
                    <a:pt x="3385445" y="1080286"/>
                  </a:lnTo>
                  <a:lnTo>
                    <a:pt x="3369907" y="1123785"/>
                  </a:lnTo>
                  <a:lnTo>
                    <a:pt x="3345523" y="1162149"/>
                  </a:lnTo>
                  <a:lnTo>
                    <a:pt x="3313529" y="1194143"/>
                  </a:lnTo>
                  <a:lnTo>
                    <a:pt x="3275165" y="1218527"/>
                  </a:lnTo>
                  <a:lnTo>
                    <a:pt x="3231666" y="1234065"/>
                  </a:lnTo>
                  <a:lnTo>
                    <a:pt x="3184271" y="1239520"/>
                  </a:lnTo>
                  <a:lnTo>
                    <a:pt x="206628" y="1239520"/>
                  </a:lnTo>
                  <a:lnTo>
                    <a:pt x="159233" y="1234065"/>
                  </a:lnTo>
                  <a:lnTo>
                    <a:pt x="115734" y="1218527"/>
                  </a:lnTo>
                  <a:lnTo>
                    <a:pt x="77370" y="1194143"/>
                  </a:lnTo>
                  <a:lnTo>
                    <a:pt x="45376" y="1162149"/>
                  </a:lnTo>
                  <a:lnTo>
                    <a:pt x="20992" y="1123785"/>
                  </a:lnTo>
                  <a:lnTo>
                    <a:pt x="5454" y="1080286"/>
                  </a:lnTo>
                  <a:lnTo>
                    <a:pt x="0" y="1032891"/>
                  </a:lnTo>
                  <a:lnTo>
                    <a:pt x="0" y="20662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77190" y="6404609"/>
              <a:ext cx="3342640" cy="1247140"/>
            </a:xfrm>
            <a:custGeom>
              <a:avLst/>
              <a:gdLst/>
              <a:ahLst/>
              <a:cxnLst/>
              <a:rect l="l" t="t" r="r" b="b"/>
              <a:pathLst>
                <a:path w="3342640" h="1247140">
                  <a:moveTo>
                    <a:pt x="3134741" y="0"/>
                  </a:moveTo>
                  <a:lnTo>
                    <a:pt x="207860" y="0"/>
                  </a:lnTo>
                  <a:lnTo>
                    <a:pt x="160201" y="5491"/>
                  </a:lnTo>
                  <a:lnTo>
                    <a:pt x="116450" y="21133"/>
                  </a:lnTo>
                  <a:lnTo>
                    <a:pt x="77855" y="45676"/>
                  </a:lnTo>
                  <a:lnTo>
                    <a:pt x="45665" y="77873"/>
                  </a:lnTo>
                  <a:lnTo>
                    <a:pt x="21127" y="116475"/>
                  </a:lnTo>
                  <a:lnTo>
                    <a:pt x="5489" y="160233"/>
                  </a:lnTo>
                  <a:lnTo>
                    <a:pt x="0" y="207899"/>
                  </a:lnTo>
                  <a:lnTo>
                    <a:pt x="0" y="1039240"/>
                  </a:lnTo>
                  <a:lnTo>
                    <a:pt x="5489" y="1086906"/>
                  </a:lnTo>
                  <a:lnTo>
                    <a:pt x="21127" y="1130664"/>
                  </a:lnTo>
                  <a:lnTo>
                    <a:pt x="45665" y="1169266"/>
                  </a:lnTo>
                  <a:lnTo>
                    <a:pt x="77855" y="1201463"/>
                  </a:lnTo>
                  <a:lnTo>
                    <a:pt x="116450" y="1226006"/>
                  </a:lnTo>
                  <a:lnTo>
                    <a:pt x="160201" y="1241648"/>
                  </a:lnTo>
                  <a:lnTo>
                    <a:pt x="207860" y="1247139"/>
                  </a:lnTo>
                  <a:lnTo>
                    <a:pt x="3134741" y="1247139"/>
                  </a:lnTo>
                  <a:lnTo>
                    <a:pt x="3182406" y="1241648"/>
                  </a:lnTo>
                  <a:lnTo>
                    <a:pt x="3226164" y="1226006"/>
                  </a:lnTo>
                  <a:lnTo>
                    <a:pt x="3264766" y="1201463"/>
                  </a:lnTo>
                  <a:lnTo>
                    <a:pt x="3296963" y="1169266"/>
                  </a:lnTo>
                  <a:lnTo>
                    <a:pt x="3321506" y="1130664"/>
                  </a:lnTo>
                  <a:lnTo>
                    <a:pt x="3337148" y="1086906"/>
                  </a:lnTo>
                  <a:lnTo>
                    <a:pt x="3342640" y="1039240"/>
                  </a:lnTo>
                  <a:lnTo>
                    <a:pt x="3342640" y="207899"/>
                  </a:lnTo>
                  <a:lnTo>
                    <a:pt x="3337148" y="160233"/>
                  </a:lnTo>
                  <a:lnTo>
                    <a:pt x="3321506" y="116475"/>
                  </a:lnTo>
                  <a:lnTo>
                    <a:pt x="3296963" y="77873"/>
                  </a:lnTo>
                  <a:lnTo>
                    <a:pt x="3264766" y="45676"/>
                  </a:lnTo>
                  <a:lnTo>
                    <a:pt x="3226164" y="21133"/>
                  </a:lnTo>
                  <a:lnTo>
                    <a:pt x="3182406" y="5491"/>
                  </a:lnTo>
                  <a:lnTo>
                    <a:pt x="31347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77190" y="6404609"/>
              <a:ext cx="3342640" cy="1247140"/>
            </a:xfrm>
            <a:custGeom>
              <a:avLst/>
              <a:gdLst/>
              <a:ahLst/>
              <a:cxnLst/>
              <a:rect l="l" t="t" r="r" b="b"/>
              <a:pathLst>
                <a:path w="3342640" h="1247140">
                  <a:moveTo>
                    <a:pt x="0" y="207899"/>
                  </a:moveTo>
                  <a:lnTo>
                    <a:pt x="5489" y="160233"/>
                  </a:lnTo>
                  <a:lnTo>
                    <a:pt x="21127" y="116475"/>
                  </a:lnTo>
                  <a:lnTo>
                    <a:pt x="45665" y="77873"/>
                  </a:lnTo>
                  <a:lnTo>
                    <a:pt x="77855" y="45676"/>
                  </a:lnTo>
                  <a:lnTo>
                    <a:pt x="116450" y="21133"/>
                  </a:lnTo>
                  <a:lnTo>
                    <a:pt x="160201" y="5491"/>
                  </a:lnTo>
                  <a:lnTo>
                    <a:pt x="207860" y="0"/>
                  </a:lnTo>
                  <a:lnTo>
                    <a:pt x="3134741" y="0"/>
                  </a:lnTo>
                  <a:lnTo>
                    <a:pt x="3182406" y="5491"/>
                  </a:lnTo>
                  <a:lnTo>
                    <a:pt x="3226164" y="21133"/>
                  </a:lnTo>
                  <a:lnTo>
                    <a:pt x="3264766" y="45676"/>
                  </a:lnTo>
                  <a:lnTo>
                    <a:pt x="3296963" y="77873"/>
                  </a:lnTo>
                  <a:lnTo>
                    <a:pt x="3321506" y="116475"/>
                  </a:lnTo>
                  <a:lnTo>
                    <a:pt x="3337148" y="160233"/>
                  </a:lnTo>
                  <a:lnTo>
                    <a:pt x="3342640" y="207899"/>
                  </a:lnTo>
                  <a:lnTo>
                    <a:pt x="3342640" y="1039240"/>
                  </a:lnTo>
                  <a:lnTo>
                    <a:pt x="3337148" y="1086906"/>
                  </a:lnTo>
                  <a:lnTo>
                    <a:pt x="3321506" y="1130664"/>
                  </a:lnTo>
                  <a:lnTo>
                    <a:pt x="3296963" y="1169266"/>
                  </a:lnTo>
                  <a:lnTo>
                    <a:pt x="3264766" y="1201463"/>
                  </a:lnTo>
                  <a:lnTo>
                    <a:pt x="3226164" y="1226006"/>
                  </a:lnTo>
                  <a:lnTo>
                    <a:pt x="3182406" y="1241648"/>
                  </a:lnTo>
                  <a:lnTo>
                    <a:pt x="3134741" y="1247139"/>
                  </a:lnTo>
                  <a:lnTo>
                    <a:pt x="207860" y="1247139"/>
                  </a:lnTo>
                  <a:lnTo>
                    <a:pt x="160201" y="1241648"/>
                  </a:lnTo>
                  <a:lnTo>
                    <a:pt x="116450" y="1226006"/>
                  </a:lnTo>
                  <a:lnTo>
                    <a:pt x="77855" y="1201463"/>
                  </a:lnTo>
                  <a:lnTo>
                    <a:pt x="45665" y="1169266"/>
                  </a:lnTo>
                  <a:lnTo>
                    <a:pt x="21127" y="1130664"/>
                  </a:lnTo>
                  <a:lnTo>
                    <a:pt x="5489" y="1086906"/>
                  </a:lnTo>
                  <a:lnTo>
                    <a:pt x="0" y="1039240"/>
                  </a:lnTo>
                  <a:lnTo>
                    <a:pt x="0" y="2078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3552" y="6379845"/>
            <a:ext cx="685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45" dirty="0">
                <a:latin typeface="Trebuchet MS"/>
                <a:cs typeface="Trebuchet MS"/>
              </a:rPr>
              <a:t>Logros: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90009" y="6384290"/>
            <a:ext cx="31927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00"/>
              </a:spcBef>
            </a:pPr>
            <a:r>
              <a:rPr sz="1600" b="1" spc="-40" dirty="0">
                <a:latin typeface="Trebuchet MS"/>
                <a:cs typeface="Trebuchet MS"/>
              </a:rPr>
              <a:t>Dificultades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660400" algn="l"/>
                <a:tab pos="3179445" algn="l"/>
              </a:tabLst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	</a:t>
            </a:r>
            <a:r>
              <a:rPr sz="1600" b="1" u="sng" spc="-1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:	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1312" y="7753604"/>
            <a:ext cx="322453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90" dirty="0">
                <a:latin typeface="Arial Black"/>
                <a:cs typeface="Arial Black"/>
              </a:rPr>
              <a:t>Va</a:t>
            </a:r>
            <a:r>
              <a:rPr sz="1550" spc="-85" dirty="0">
                <a:latin typeface="Arial Black"/>
                <a:cs typeface="Arial Black"/>
              </a:rPr>
              <a:t>l</a:t>
            </a:r>
            <a:r>
              <a:rPr sz="1550" spc="5" dirty="0">
                <a:latin typeface="Arial Black"/>
                <a:cs typeface="Arial Black"/>
              </a:rPr>
              <a:t>o</a:t>
            </a:r>
            <a:r>
              <a:rPr sz="1550" spc="125" dirty="0">
                <a:latin typeface="Arial Black"/>
                <a:cs typeface="Arial Black"/>
              </a:rPr>
              <a:t>r</a:t>
            </a:r>
            <a:r>
              <a:rPr sz="1550" spc="-140" dirty="0">
                <a:latin typeface="Arial Black"/>
                <a:cs typeface="Arial Black"/>
              </a:rPr>
              <a:t>a</a:t>
            </a:r>
            <a:r>
              <a:rPr sz="1550" spc="-135" dirty="0">
                <a:latin typeface="Arial Black"/>
                <a:cs typeface="Arial Black"/>
              </a:rPr>
              <a:t>c</a:t>
            </a:r>
            <a:r>
              <a:rPr sz="1550" spc="-70" dirty="0">
                <a:latin typeface="Arial Black"/>
                <a:cs typeface="Arial Black"/>
              </a:rPr>
              <a:t>i</a:t>
            </a:r>
            <a:r>
              <a:rPr sz="1550" spc="-145" dirty="0">
                <a:latin typeface="Arial Black"/>
                <a:cs typeface="Arial Black"/>
              </a:rPr>
              <a:t>ó</a:t>
            </a:r>
            <a:r>
              <a:rPr sz="1550" spc="-30" dirty="0">
                <a:latin typeface="Arial Black"/>
                <a:cs typeface="Arial Black"/>
              </a:rPr>
              <a:t>n</a:t>
            </a:r>
            <a:r>
              <a:rPr sz="1550" spc="-55" dirty="0">
                <a:latin typeface="Arial Black"/>
                <a:cs typeface="Arial Black"/>
              </a:rPr>
              <a:t> </a:t>
            </a:r>
            <a:r>
              <a:rPr sz="1550" spc="-100" dirty="0">
                <a:latin typeface="Arial Black"/>
                <a:cs typeface="Arial Black"/>
              </a:rPr>
              <a:t>g</a:t>
            </a:r>
            <a:r>
              <a:rPr sz="1550" spc="-180" dirty="0">
                <a:latin typeface="Arial Black"/>
                <a:cs typeface="Arial Black"/>
              </a:rPr>
              <a:t>en</a:t>
            </a:r>
            <a:r>
              <a:rPr sz="1550" spc="-190" dirty="0">
                <a:latin typeface="Arial Black"/>
                <a:cs typeface="Arial Black"/>
              </a:rPr>
              <a:t>e</a:t>
            </a:r>
            <a:r>
              <a:rPr sz="1550" spc="125" dirty="0">
                <a:latin typeface="Arial Black"/>
                <a:cs typeface="Arial Black"/>
              </a:rPr>
              <a:t>r</a:t>
            </a:r>
            <a:r>
              <a:rPr sz="1550" spc="-125" dirty="0">
                <a:latin typeface="Arial Black"/>
                <a:cs typeface="Arial Black"/>
              </a:rPr>
              <a:t>al</a:t>
            </a:r>
            <a:r>
              <a:rPr sz="1550" spc="-55" dirty="0">
                <a:latin typeface="Arial Black"/>
                <a:cs typeface="Arial Black"/>
              </a:rPr>
              <a:t> </a:t>
            </a:r>
            <a:r>
              <a:rPr sz="1550" spc="-140" dirty="0">
                <a:latin typeface="Arial Black"/>
                <a:cs typeface="Arial Black"/>
              </a:rPr>
              <a:t>de</a:t>
            </a:r>
            <a:r>
              <a:rPr sz="1550" spc="-55" dirty="0">
                <a:latin typeface="Arial Black"/>
                <a:cs typeface="Arial Black"/>
              </a:rPr>
              <a:t> </a:t>
            </a:r>
            <a:r>
              <a:rPr sz="1550" spc="-125" dirty="0">
                <a:latin typeface="Arial Black"/>
                <a:cs typeface="Arial Black"/>
              </a:rPr>
              <a:t>la</a:t>
            </a:r>
            <a:r>
              <a:rPr sz="1550" spc="-35" dirty="0">
                <a:latin typeface="Arial Black"/>
                <a:cs typeface="Arial Black"/>
              </a:rPr>
              <a:t> </a:t>
            </a:r>
            <a:r>
              <a:rPr sz="1550" spc="-10" dirty="0">
                <a:latin typeface="Arial Black"/>
                <a:cs typeface="Arial Black"/>
              </a:rPr>
              <a:t>j</a:t>
            </a:r>
            <a:r>
              <a:rPr sz="1550" spc="-25" dirty="0">
                <a:latin typeface="Arial Black"/>
                <a:cs typeface="Arial Black"/>
              </a:rPr>
              <a:t>o</a:t>
            </a:r>
            <a:r>
              <a:rPr sz="1550" spc="125" dirty="0">
                <a:latin typeface="Arial Black"/>
                <a:cs typeface="Arial Black"/>
              </a:rPr>
              <a:t>r</a:t>
            </a:r>
            <a:r>
              <a:rPr sz="1550" spc="-45" dirty="0">
                <a:latin typeface="Arial Black"/>
                <a:cs typeface="Arial Black"/>
              </a:rPr>
              <a:t>na</a:t>
            </a:r>
            <a:r>
              <a:rPr sz="1550" spc="-55" dirty="0">
                <a:latin typeface="Arial Black"/>
                <a:cs typeface="Arial Black"/>
              </a:rPr>
              <a:t>d</a:t>
            </a:r>
            <a:r>
              <a:rPr sz="1550" spc="-70" dirty="0">
                <a:latin typeface="Arial Black"/>
                <a:cs typeface="Arial Black"/>
              </a:rPr>
              <a:t>a</a:t>
            </a:r>
            <a:endParaRPr sz="1550" dirty="0">
              <a:latin typeface="Arial Black"/>
              <a:cs typeface="Arial Blac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7834" y="6708830"/>
            <a:ext cx="6612890" cy="817244"/>
            <a:chOff x="457834" y="6708830"/>
            <a:chExt cx="6612890" cy="817244"/>
          </a:xfrm>
        </p:grpSpPr>
        <p:sp>
          <p:nvSpPr>
            <p:cNvPr id="17" name="object 17"/>
            <p:cNvSpPr/>
            <p:nvPr/>
          </p:nvSpPr>
          <p:spPr>
            <a:xfrm>
              <a:off x="457834" y="6714949"/>
              <a:ext cx="3167380" cy="200660"/>
            </a:xfrm>
            <a:custGeom>
              <a:avLst/>
              <a:gdLst/>
              <a:ahLst/>
              <a:cxnLst/>
              <a:rect l="l" t="t" r="r" b="b"/>
              <a:pathLst>
                <a:path w="3167379" h="200659">
                  <a:moveTo>
                    <a:pt x="0" y="0"/>
                  </a:moveTo>
                  <a:lnTo>
                    <a:pt x="3167380" y="0"/>
                  </a:lnTo>
                </a:path>
                <a:path w="3167379" h="200659">
                  <a:moveTo>
                    <a:pt x="0" y="200660"/>
                  </a:moveTo>
                  <a:lnTo>
                    <a:pt x="3167380" y="200660"/>
                  </a:lnTo>
                </a:path>
              </a:pathLst>
            </a:custGeom>
            <a:ln w="12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57834" y="7116302"/>
              <a:ext cx="3168015" cy="0"/>
            </a:xfrm>
            <a:custGeom>
              <a:avLst/>
              <a:gdLst/>
              <a:ahLst/>
              <a:cxnLst/>
              <a:rect l="l" t="t" r="r" b="b"/>
              <a:pathLst>
                <a:path w="3168015">
                  <a:moveTo>
                    <a:pt x="0" y="0"/>
                  </a:moveTo>
                  <a:lnTo>
                    <a:pt x="3167398" y="0"/>
                  </a:lnTo>
                </a:path>
              </a:pathLst>
            </a:custGeom>
            <a:ln w="12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834" y="7317310"/>
              <a:ext cx="3167380" cy="200660"/>
            </a:xfrm>
            <a:custGeom>
              <a:avLst/>
              <a:gdLst/>
              <a:ahLst/>
              <a:cxnLst/>
              <a:rect l="l" t="t" r="r" b="b"/>
              <a:pathLst>
                <a:path w="3167379" h="200659">
                  <a:moveTo>
                    <a:pt x="0" y="0"/>
                  </a:moveTo>
                  <a:lnTo>
                    <a:pt x="3167380" y="0"/>
                  </a:lnTo>
                </a:path>
                <a:path w="3167379" h="200659">
                  <a:moveTo>
                    <a:pt x="0" y="200660"/>
                  </a:moveTo>
                  <a:lnTo>
                    <a:pt x="3167380" y="200660"/>
                  </a:lnTo>
                </a:path>
              </a:pathLst>
            </a:custGeom>
            <a:ln w="12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02709" y="6716887"/>
              <a:ext cx="3168015" cy="0"/>
            </a:xfrm>
            <a:custGeom>
              <a:avLst/>
              <a:gdLst/>
              <a:ahLst/>
              <a:cxnLst/>
              <a:rect l="l" t="t" r="r" b="b"/>
              <a:pathLst>
                <a:path w="3168015">
                  <a:moveTo>
                    <a:pt x="0" y="0"/>
                  </a:moveTo>
                  <a:lnTo>
                    <a:pt x="3167398" y="0"/>
                  </a:lnTo>
                </a:path>
              </a:pathLst>
            </a:custGeom>
            <a:ln w="12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902709" y="7118555"/>
              <a:ext cx="3167380" cy="401320"/>
            </a:xfrm>
            <a:custGeom>
              <a:avLst/>
              <a:gdLst/>
              <a:ahLst/>
              <a:cxnLst/>
              <a:rect l="l" t="t" r="r" b="b"/>
              <a:pathLst>
                <a:path w="3167379" h="401320">
                  <a:moveTo>
                    <a:pt x="0" y="0"/>
                  </a:moveTo>
                  <a:lnTo>
                    <a:pt x="3167380" y="0"/>
                  </a:lnTo>
                </a:path>
                <a:path w="3167379" h="401320">
                  <a:moveTo>
                    <a:pt x="0" y="200660"/>
                  </a:moveTo>
                  <a:lnTo>
                    <a:pt x="3167380" y="200660"/>
                  </a:lnTo>
                </a:path>
                <a:path w="3167379" h="401320">
                  <a:moveTo>
                    <a:pt x="0" y="401320"/>
                  </a:moveTo>
                  <a:lnTo>
                    <a:pt x="3167380" y="401320"/>
                  </a:lnTo>
                </a:path>
              </a:pathLst>
            </a:custGeom>
            <a:ln w="12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47514" y="7759700"/>
            <a:ext cx="152527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25" dirty="0">
                <a:latin typeface="Arial Black"/>
                <a:cs typeface="Arial Black"/>
              </a:rPr>
              <a:t>A</a:t>
            </a:r>
            <a:r>
              <a:rPr sz="1550" spc="-95" dirty="0">
                <a:latin typeface="Arial Black"/>
                <a:cs typeface="Arial Black"/>
              </a:rPr>
              <a:t>u</a:t>
            </a:r>
            <a:r>
              <a:rPr sz="1550" spc="-80" dirty="0">
                <a:latin typeface="Arial Black"/>
                <a:cs typeface="Arial Black"/>
              </a:rPr>
              <a:t>toev</a:t>
            </a:r>
            <a:r>
              <a:rPr sz="1550" spc="-110" dirty="0">
                <a:latin typeface="Arial Black"/>
                <a:cs typeface="Arial Black"/>
              </a:rPr>
              <a:t>al</a:t>
            </a:r>
            <a:r>
              <a:rPr sz="1550" spc="-135" dirty="0">
                <a:latin typeface="Arial Black"/>
                <a:cs typeface="Arial Black"/>
              </a:rPr>
              <a:t>u</a:t>
            </a:r>
            <a:r>
              <a:rPr sz="1550" spc="-140" dirty="0">
                <a:latin typeface="Arial Black"/>
                <a:cs typeface="Arial Black"/>
              </a:rPr>
              <a:t>a</a:t>
            </a:r>
            <a:r>
              <a:rPr sz="1550" spc="-135" dirty="0">
                <a:latin typeface="Arial Black"/>
                <a:cs typeface="Arial Black"/>
              </a:rPr>
              <a:t>c</a:t>
            </a:r>
            <a:r>
              <a:rPr sz="1550" spc="-70" dirty="0">
                <a:latin typeface="Arial Black"/>
                <a:cs typeface="Arial Black"/>
              </a:rPr>
              <a:t>i</a:t>
            </a:r>
            <a:r>
              <a:rPr sz="1550" spc="-145" dirty="0">
                <a:latin typeface="Arial Black"/>
                <a:cs typeface="Arial Black"/>
              </a:rPr>
              <a:t>ó</a:t>
            </a:r>
            <a:r>
              <a:rPr sz="1550" spc="-30" dirty="0">
                <a:latin typeface="Arial Black"/>
                <a:cs typeface="Arial Black"/>
              </a:rPr>
              <a:t>n</a:t>
            </a:r>
            <a:endParaRPr sz="1550" dirty="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04602" y="8119923"/>
            <a:ext cx="3312160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7554" algn="l"/>
              </a:tabLst>
            </a:pP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Hubo buena comunicación por parte mía y los padres de familia, las actividades se enviaron y se recibieron correctamente.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7554" algn="l"/>
              </a:tabLst>
            </a:pP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Las consignas que se dieron fueron claras y sencillas, y gracias a esto, los alumnos lograron resolver la actividad sin ningún problema, y al mismo tiempo se enriquecieron de diversos aprendizajes.</a:t>
            </a:r>
            <a:endParaRPr sz="1200" dirty="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/>
          </p:nvPr>
        </p:nvGraphicFramePr>
        <p:xfrm>
          <a:off x="376567" y="2066544"/>
          <a:ext cx="3356609" cy="3993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5700"/>
                <a:gridCol w="1090930"/>
                <a:gridCol w="116839"/>
                <a:gridCol w="481330"/>
                <a:gridCol w="511810"/>
              </a:tblGrid>
              <a:tr h="274320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ción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plan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o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SI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C5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30" dirty="0">
                          <a:latin typeface="Trebuchet MS"/>
                          <a:cs typeface="Trebuchet MS"/>
                        </a:rPr>
                        <a:t>NO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F6"/>
                    </a:solidFill>
                  </a:tcPr>
                </a:tc>
              </a:tr>
              <a:tr h="457200">
                <a:tc gridSpan="3">
                  <a:txBody>
                    <a:bodyPr/>
                    <a:lstStyle/>
                    <a:p>
                      <a:pPr marL="91440" marR="3143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Desarrollo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actividades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en </a:t>
                      </a:r>
                      <a:r>
                        <a:rPr sz="1200" b="1" spc="-3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tiempo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forma.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883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60" dirty="0"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llevó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2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cabo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planeado.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883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ri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.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 gridSpan="5"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o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gan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z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ción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po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: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E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18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771525" algn="l"/>
                        </a:tabLst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Grupal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860425" algn="l"/>
                        </a:tabLst>
                      </a:pP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Equipos</a:t>
                      </a:r>
                      <a:r>
                        <a:rPr sz="12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956944" algn="l"/>
                        </a:tabLst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Individual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319">
                <a:tc gridSpan="5">
                  <a:txBody>
                    <a:bodyPr/>
                    <a:lstStyle/>
                    <a:p>
                      <a:pPr marL="6807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Manifestaciones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los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niños: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E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5">
                  <a:txBody>
                    <a:bodyPr/>
                    <a:lstStyle/>
                    <a:p>
                      <a:pPr marL="91440" marR="3835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2558415" algn="l"/>
                          <a:tab pos="2908935" algn="l"/>
                        </a:tabLst>
                      </a:pPr>
                      <a:r>
                        <a:rPr sz="1200" b="1" spc="5" dirty="0">
                          <a:latin typeface="Trebuchet MS"/>
                          <a:cs typeface="Trebuchet MS"/>
                        </a:rPr>
                        <a:t>¿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nv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crar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n?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3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  )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lg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	) 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Poca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motivación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200" b="1" spc="3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1200" b="1" spc="3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descontrol</a:t>
                      </a:r>
                      <a:r>
                        <a:rPr sz="1200" b="1" spc="3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5">
                  <a:txBody>
                    <a:bodyPr/>
                    <a:lstStyle/>
                    <a:p>
                      <a:pPr marL="91440" marR="7899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609725" algn="l"/>
                          <a:tab pos="2294890" algn="l"/>
                        </a:tabLst>
                      </a:pPr>
                      <a:r>
                        <a:rPr sz="1200" b="1" spc="70" dirty="0">
                          <a:latin typeface="Trebuchet MS"/>
                          <a:cs typeface="Trebuchet MS"/>
                        </a:rPr>
                        <a:t>¿Se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interesaron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en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las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actividades? </a:t>
                      </a:r>
                      <a:r>
                        <a:rPr sz="1200" b="1" spc="-3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Todos</a:t>
                      </a:r>
                      <a:r>
                        <a:rPr sz="12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200" b="1" spc="3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1200" b="1" spc="3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Algunos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1200" b="1" spc="3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otro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5">
                  <a:txBody>
                    <a:bodyPr/>
                    <a:lstStyle/>
                    <a:p>
                      <a:pPr marL="91440" marR="478155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210310" algn="l"/>
                          <a:tab pos="1999614" algn="l"/>
                          <a:tab pos="2814955" algn="l"/>
                        </a:tabLst>
                      </a:pPr>
                      <a:r>
                        <a:rPr sz="1200" b="1" spc="70" dirty="0">
                          <a:latin typeface="Trebuchet MS"/>
                          <a:cs typeface="Trebuchet MS"/>
                        </a:rPr>
                        <a:t>Su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actitud ante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las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actividades.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ar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cipa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	)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B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na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	)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pa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ía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	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5595">
                <a:tc gridSpan="5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3228975" algn="l"/>
                        </a:tabLst>
                      </a:pPr>
                      <a:r>
                        <a:rPr sz="1200" b="1" spc="-50" dirty="0" err="1">
                          <a:latin typeface="Trebuchet MS"/>
                          <a:cs typeface="Trebuchet MS"/>
                        </a:rPr>
                        <a:t>Alumnos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 err="1" smtClean="0">
                          <a:latin typeface="Trebuchet MS"/>
                          <a:cs typeface="Trebuchet MS"/>
                        </a:rPr>
                        <a:t>participativos</a:t>
                      </a:r>
                      <a:r>
                        <a:rPr sz="1200" b="1" spc="-25" dirty="0" smtClean="0">
                          <a:latin typeface="Trebuchet MS"/>
                          <a:cs typeface="Trebuchet MS"/>
                        </a:rPr>
                        <a:t>:</a:t>
                      </a:r>
                      <a:r>
                        <a:rPr lang="es-ES" sz="1200" b="1" spc="-30" baseline="0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s-ES" sz="1100" b="0" spc="-10" baseline="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Todo</a:t>
                      </a:r>
                      <a:r>
                        <a:rPr lang="es-ES" sz="1200" b="1" spc="-30" baseline="0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s-ES" sz="1100" b="0" spc="-10" baseline="0" dirty="0" smtClean="0">
                          <a:latin typeface="Microsoft Sans Serif"/>
                          <a:cs typeface="Microsoft Sans Serif"/>
                        </a:rPr>
                        <a:t>el grupo.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51240"/>
              </p:ext>
            </p:extLst>
          </p:nvPr>
        </p:nvGraphicFramePr>
        <p:xfrm>
          <a:off x="3827779" y="2070227"/>
          <a:ext cx="3322318" cy="3943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6495"/>
                <a:gridCol w="464819"/>
                <a:gridCol w="421004"/>
              </a:tblGrid>
              <a:tr h="26255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Educadora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SI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C5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30" dirty="0">
                          <a:latin typeface="Trebuchet MS"/>
                          <a:cs typeface="Trebuchet MS"/>
                        </a:rPr>
                        <a:t>NO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F6"/>
                    </a:solidFill>
                  </a:tcPr>
                </a:tc>
              </a:tr>
              <a:tr h="43759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¿Mi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25" dirty="0">
                          <a:latin typeface="Trebuchet MS"/>
                          <a:cs typeface="Trebuchet MS"/>
                        </a:rPr>
                        <a:t>forma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intervención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0" dirty="0">
                          <a:latin typeface="Trebuchet MS"/>
                          <a:cs typeface="Trebuchet MS"/>
                        </a:rPr>
                        <a:t>fue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adecuada?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599">
                <a:tc>
                  <a:txBody>
                    <a:bodyPr/>
                    <a:lstStyle/>
                    <a:p>
                      <a:pPr marL="92710" marR="6083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5" dirty="0">
                          <a:latin typeface="Trebuchet MS"/>
                          <a:cs typeface="Trebuchet MS"/>
                        </a:rPr>
                        <a:t>¿Favorecí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logro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los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aprendizajes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20" dirty="0">
                          <a:latin typeface="Trebuchet MS"/>
                          <a:cs typeface="Trebuchet MS"/>
                        </a:rPr>
                        <a:t>esperados?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599">
                <a:tc>
                  <a:txBody>
                    <a:bodyPr/>
                    <a:lstStyle/>
                    <a:p>
                      <a:pPr marL="92710" marR="1803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¿La </a:t>
                      </a:r>
                      <a:r>
                        <a:rPr sz="1200" b="1" spc="25" dirty="0">
                          <a:latin typeface="Trebuchet MS"/>
                          <a:cs typeface="Trebuchet MS"/>
                        </a:rPr>
                        <a:t>forma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relacionarme con </a:t>
                      </a:r>
                      <a:r>
                        <a:rPr sz="1200" b="1" spc="-3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los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alumnos</a:t>
                      </a:r>
                      <a:r>
                        <a:rPr sz="12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0" dirty="0">
                          <a:latin typeface="Trebuchet MS"/>
                          <a:cs typeface="Trebuchet MS"/>
                        </a:rPr>
                        <a:t>fue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adecuada?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558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5" dirty="0">
                          <a:latin typeface="Trebuchet MS"/>
                          <a:cs typeface="Trebuchet MS"/>
                        </a:rPr>
                        <a:t>¿Favorecí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convivencia?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55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¿Las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consignas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fueron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20" dirty="0">
                          <a:latin typeface="Trebuchet MS"/>
                          <a:cs typeface="Trebuchet MS"/>
                        </a:rPr>
                        <a:t>claras?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9121">
                <a:tc gridSpan="3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3239770" algn="l"/>
                        </a:tabLst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Alumnos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5" dirty="0" err="1">
                          <a:latin typeface="Trebuchet MS"/>
                          <a:cs typeface="Trebuchet MS"/>
                        </a:rPr>
                        <a:t>que</a:t>
                      </a:r>
                      <a:r>
                        <a:rPr sz="12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s-MX" sz="1200" b="1" spc="-35" noProof="0" dirty="0" smtClean="0">
                          <a:latin typeface="Trebuchet MS"/>
                          <a:cs typeface="Trebuchet MS"/>
                        </a:rPr>
                        <a:t>requirieron</a:t>
                      </a:r>
                      <a:r>
                        <a:rPr sz="1200" b="1" spc="-10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0" dirty="0" err="1" smtClean="0">
                          <a:latin typeface="Trebuchet MS"/>
                          <a:cs typeface="Trebuchet MS"/>
                        </a:rPr>
                        <a:t>apoyo</a:t>
                      </a:r>
                      <a:r>
                        <a:rPr sz="1200" b="1" spc="-30" dirty="0" smtClean="0">
                          <a:latin typeface="Trebuchet MS"/>
                          <a:cs typeface="Trebuchet MS"/>
                        </a:rPr>
                        <a:t>:</a:t>
                      </a:r>
                      <a:r>
                        <a:rPr lang="es-ES" sz="1200" b="1" spc="-30" baseline="0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s-ES" sz="1200" b="0" spc="-30" baseline="0" dirty="0" smtClean="0">
                          <a:latin typeface="Trebuchet MS"/>
                          <a:cs typeface="Trebuchet MS"/>
                        </a:rPr>
                        <a:t>Los </a:t>
                      </a:r>
                      <a:r>
                        <a:rPr lang="es-ES" sz="1200" b="0" spc="-30" baseline="0" dirty="0" smtClean="0">
                          <a:latin typeface="Trebuchet MS"/>
                          <a:cs typeface="Trebuchet MS"/>
                        </a:rPr>
                        <a:t>alumnos necesitaron </a:t>
                      </a:r>
                      <a:r>
                        <a:rPr lang="es-ES" sz="1200" b="0" spc="-30" baseline="0" dirty="0" smtClean="0">
                          <a:latin typeface="Trebuchet MS"/>
                          <a:cs typeface="Trebuchet MS"/>
                        </a:rPr>
                        <a:t>ayuda en </a:t>
                      </a:r>
                      <a:r>
                        <a:rPr lang="es-ES" sz="1200" b="0" spc="-30" baseline="0" dirty="0" smtClean="0">
                          <a:latin typeface="Trebuchet MS"/>
                          <a:cs typeface="Trebuchet MS"/>
                        </a:rPr>
                        <a:t>algunas </a:t>
                      </a:r>
                      <a:r>
                        <a:rPr lang="es-ES" sz="1200" b="0" spc="-30" baseline="0" dirty="0" smtClean="0">
                          <a:latin typeface="Trebuchet MS"/>
                          <a:cs typeface="Trebuchet MS"/>
                        </a:rPr>
                        <a:t>actividades.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83626">
                <a:tc gridSpan="3">
                  <a:txBody>
                    <a:bodyPr/>
                    <a:lstStyle/>
                    <a:p>
                      <a:pPr marL="1065530" marR="168910" indent="-8947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25" dirty="0">
                          <a:latin typeface="Trebuchet MS"/>
                          <a:cs typeface="Trebuchet MS"/>
                        </a:rPr>
                        <a:t>Breve </a:t>
                      </a:r>
                      <a:r>
                        <a:rPr sz="1100" b="1" spc="-35" dirty="0">
                          <a:latin typeface="Trebuchet MS"/>
                          <a:cs typeface="Trebuchet MS"/>
                        </a:rPr>
                        <a:t>descripción</a:t>
                      </a:r>
                      <a:r>
                        <a:rPr sz="11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5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1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5" dirty="0">
                          <a:latin typeface="Trebuchet MS"/>
                          <a:cs typeface="Trebuchet MS"/>
                        </a:rPr>
                        <a:t>las</a:t>
                      </a:r>
                      <a:r>
                        <a:rPr sz="11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5" dirty="0">
                          <a:latin typeface="Trebuchet MS"/>
                          <a:cs typeface="Trebuchet MS"/>
                        </a:rPr>
                        <a:t>actividades</a:t>
                      </a:r>
                      <a:r>
                        <a:rPr sz="11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0" dirty="0">
                          <a:latin typeface="Trebuchet MS"/>
                          <a:cs typeface="Trebuchet MS"/>
                        </a:rPr>
                        <a:t>realizadas </a:t>
                      </a:r>
                      <a:r>
                        <a:rPr sz="1100" b="1" spc="-3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0" dirty="0">
                          <a:latin typeface="Trebuchet MS"/>
                          <a:cs typeface="Trebuchet MS"/>
                        </a:rPr>
                        <a:t>durante</a:t>
                      </a:r>
                      <a:r>
                        <a:rPr sz="11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1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 err="1">
                          <a:latin typeface="Trebuchet MS"/>
                          <a:cs typeface="Trebuchet MS"/>
                        </a:rPr>
                        <a:t>jornada</a:t>
                      </a:r>
                      <a:r>
                        <a:rPr sz="1100" b="1" spc="-60" dirty="0" smtClean="0">
                          <a:latin typeface="Trebuchet MS"/>
                          <a:cs typeface="Trebuchet MS"/>
                        </a:rPr>
                        <a:t>.</a:t>
                      </a:r>
                    </a:p>
                    <a:p>
                      <a:pPr marL="92710">
                        <a:lnSpc>
                          <a:spcPts val="1340"/>
                        </a:lnSpc>
                        <a:spcBef>
                          <a:spcPts val="5"/>
                        </a:spcBef>
                        <a:tabLst>
                          <a:tab pos="3203575" algn="l"/>
                        </a:tabLst>
                      </a:pPr>
                      <a:r>
                        <a:rPr lang="es-ES" sz="1200" b="0" u="sng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Las actividades</a:t>
                      </a:r>
                      <a:r>
                        <a:rPr lang="es-ES" sz="1200" b="0" u="sng" baseline="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aplicadas tienen el propósito </a:t>
                      </a:r>
                      <a:r>
                        <a:rPr lang="es-ES" sz="1200" b="0" u="sng" baseline="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de que los alumnos conozcan un poco más acerca de su cultura y se familiaricen con fechas y tradiciones importantes, en este caso fue el tema de la revolución mexicana.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2494660" y="1178941"/>
            <a:ext cx="2560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solidFill>
                  <a:srgbClr val="FF66AC"/>
                </a:solidFill>
                <a:latin typeface="Trebuchet MS"/>
                <a:cs typeface="Trebuchet MS"/>
              </a:rPr>
              <a:t>Aprendizajes </a:t>
            </a:r>
            <a:r>
              <a:rPr sz="1800" b="1" dirty="0">
                <a:solidFill>
                  <a:srgbClr val="FF66AC"/>
                </a:solidFill>
                <a:latin typeface="Trebuchet MS"/>
                <a:cs typeface="Trebuchet MS"/>
              </a:rPr>
              <a:t>esperados: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0525" y="8085073"/>
            <a:ext cx="3322320" cy="148694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22225">
              <a:lnSpc>
                <a:spcPts val="1380"/>
              </a:lnSpc>
              <a:spcBef>
                <a:spcPts val="195"/>
              </a:spcBef>
              <a:tabLst>
                <a:tab pos="3291204" algn="l"/>
              </a:tabLst>
            </a:pPr>
            <a:r>
              <a:rPr sz="1200" b="1" spc="-20" dirty="0">
                <a:latin typeface="Trebuchet MS"/>
                <a:cs typeface="Trebuchet MS"/>
              </a:rPr>
              <a:t>¿Cómo</a:t>
            </a:r>
            <a:r>
              <a:rPr sz="1200" b="1" dirty="0">
                <a:latin typeface="Trebuchet MS"/>
                <a:cs typeface="Trebuchet MS"/>
              </a:rPr>
              <a:t> </a:t>
            </a:r>
            <a:r>
              <a:rPr sz="1200" b="1" spc="-75" dirty="0">
                <a:latin typeface="Trebuchet MS"/>
                <a:cs typeface="Trebuchet MS"/>
              </a:rPr>
              <a:t>lo</a:t>
            </a:r>
            <a:r>
              <a:rPr sz="1200" b="1" spc="5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hice?</a:t>
            </a:r>
            <a:r>
              <a:rPr sz="1200" b="1" spc="-10" dirty="0">
                <a:latin typeface="Trebuchet MS"/>
                <a:cs typeface="Trebuchet MS"/>
              </a:rPr>
              <a:t> </a:t>
            </a:r>
            <a:r>
              <a:rPr sz="1200" b="1" dirty="0">
                <a:latin typeface="Trebuchet MS"/>
                <a:cs typeface="Trebuchet MS"/>
              </a:rPr>
              <a:t>¿Me</a:t>
            </a:r>
            <a:r>
              <a:rPr sz="1200" b="1" spc="-15" dirty="0">
                <a:latin typeface="Trebuchet MS"/>
                <a:cs typeface="Trebuchet MS"/>
              </a:rPr>
              <a:t> </a:t>
            </a:r>
            <a:r>
              <a:rPr sz="1200" b="1" dirty="0">
                <a:latin typeface="Trebuchet MS"/>
                <a:cs typeface="Trebuchet MS"/>
              </a:rPr>
              <a:t>faltó</a:t>
            </a:r>
            <a:r>
              <a:rPr sz="1200" b="1" spc="-5" dirty="0">
                <a:latin typeface="Trebuchet MS"/>
                <a:cs typeface="Trebuchet MS"/>
              </a:rPr>
              <a:t> </a:t>
            </a:r>
            <a:r>
              <a:rPr sz="1200" b="1" spc="5" dirty="0">
                <a:latin typeface="Trebuchet MS"/>
                <a:cs typeface="Trebuchet MS"/>
              </a:rPr>
              <a:t>hacer</a:t>
            </a:r>
            <a:r>
              <a:rPr sz="1200" b="1" spc="-1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algo</a:t>
            </a:r>
            <a:r>
              <a:rPr sz="1200" b="1" dirty="0">
                <a:latin typeface="Trebuchet MS"/>
                <a:cs typeface="Trebuchet MS"/>
              </a:rPr>
              <a:t> </a:t>
            </a:r>
            <a:r>
              <a:rPr sz="1200" b="1" spc="-15" dirty="0">
                <a:latin typeface="Trebuchet MS"/>
                <a:cs typeface="Trebuchet MS"/>
              </a:rPr>
              <a:t>que</a:t>
            </a:r>
            <a:r>
              <a:rPr sz="1200" b="1" spc="25" dirty="0">
                <a:latin typeface="Trebuchet MS"/>
                <a:cs typeface="Trebuchet MS"/>
              </a:rPr>
              <a:t> </a:t>
            </a:r>
            <a:r>
              <a:rPr sz="1200" b="1" spc="-50" dirty="0">
                <a:latin typeface="Trebuchet MS"/>
                <a:cs typeface="Trebuchet MS"/>
              </a:rPr>
              <a:t>no </a:t>
            </a:r>
            <a:r>
              <a:rPr sz="1200" b="1" spc="-4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d</a:t>
            </a:r>
            <a:r>
              <a:rPr sz="1200" b="1" spc="-35" dirty="0">
                <a:latin typeface="Trebuchet MS"/>
                <a:cs typeface="Trebuchet MS"/>
              </a:rPr>
              <a:t>e</a:t>
            </a:r>
            <a:r>
              <a:rPr sz="1200" b="1" spc="-45" dirty="0">
                <a:latin typeface="Trebuchet MS"/>
                <a:cs typeface="Trebuchet MS"/>
              </a:rPr>
              <a:t>b</a:t>
            </a:r>
            <a:r>
              <a:rPr sz="1200" b="1" spc="-10" dirty="0">
                <a:latin typeface="Trebuchet MS"/>
                <a:cs typeface="Trebuchet MS"/>
              </a:rPr>
              <a:t>o</a:t>
            </a:r>
            <a:r>
              <a:rPr sz="1200" b="1" spc="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olv</a:t>
            </a:r>
            <a:r>
              <a:rPr sz="1200" b="1" spc="-145" dirty="0">
                <a:latin typeface="Trebuchet MS"/>
                <a:cs typeface="Trebuchet MS"/>
              </a:rPr>
              <a:t>i</a:t>
            </a:r>
            <a:r>
              <a:rPr sz="1200" b="1" spc="-5" dirty="0">
                <a:latin typeface="Trebuchet MS"/>
                <a:cs typeface="Trebuchet MS"/>
              </a:rPr>
              <a:t>d</a:t>
            </a:r>
            <a:r>
              <a:rPr sz="1200" b="1" spc="-15" dirty="0">
                <a:latin typeface="Trebuchet MS"/>
                <a:cs typeface="Trebuchet MS"/>
              </a:rPr>
              <a:t>a</a:t>
            </a:r>
            <a:r>
              <a:rPr sz="1200" b="1" spc="30" dirty="0">
                <a:latin typeface="Trebuchet MS"/>
                <a:cs typeface="Trebuchet MS"/>
              </a:rPr>
              <a:t>r</a:t>
            </a:r>
            <a:r>
              <a:rPr sz="1200" spc="-55" dirty="0">
                <a:latin typeface="Microsoft Sans Serif"/>
                <a:cs typeface="Microsoft Sans Serif"/>
              </a:rPr>
              <a:t>?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 jornada estuvo bien, hubo comunicación con los alumnos, tomaron asistencia y las actividades se aplicaron correctamente.</a:t>
            </a:r>
          </a:p>
          <a:p>
            <a:pPr marL="12700" marR="22225">
              <a:lnSpc>
                <a:spcPts val="1380"/>
              </a:lnSpc>
              <a:spcBef>
                <a:spcPts val="195"/>
              </a:spcBef>
              <a:tabLst>
                <a:tab pos="3291204" algn="l"/>
              </a:tabLst>
            </a:pPr>
            <a:r>
              <a:rPr sz="1200" b="1" spc="-30" dirty="0" smtClean="0">
                <a:latin typeface="Trebuchet MS"/>
                <a:cs typeface="Trebuchet MS"/>
              </a:rPr>
              <a:t>¿De</a:t>
            </a:r>
            <a:r>
              <a:rPr sz="1200" b="1" spc="-20" dirty="0" smtClean="0">
                <a:latin typeface="Trebuchet MS"/>
                <a:cs typeface="Trebuchet MS"/>
              </a:rPr>
              <a:t> </a:t>
            </a:r>
            <a:r>
              <a:rPr sz="1200" b="1" spc="-25" dirty="0">
                <a:latin typeface="Trebuchet MS"/>
                <a:cs typeface="Trebuchet MS"/>
              </a:rPr>
              <a:t>qué</a:t>
            </a:r>
            <a:r>
              <a:rPr sz="1200" b="1" spc="20" dirty="0">
                <a:latin typeface="Trebuchet MS"/>
                <a:cs typeface="Trebuchet MS"/>
              </a:rPr>
              <a:t> </a:t>
            </a:r>
            <a:r>
              <a:rPr sz="1200" b="1" spc="5" dirty="0">
                <a:latin typeface="Trebuchet MS"/>
                <a:cs typeface="Trebuchet MS"/>
              </a:rPr>
              <a:t>otra</a:t>
            </a:r>
            <a:r>
              <a:rPr sz="1200" b="1" spc="-10" dirty="0">
                <a:latin typeface="Trebuchet MS"/>
                <a:cs typeface="Trebuchet MS"/>
              </a:rPr>
              <a:t> </a:t>
            </a:r>
            <a:r>
              <a:rPr sz="1200" b="1" spc="-15" dirty="0">
                <a:latin typeface="Trebuchet MS"/>
                <a:cs typeface="Trebuchet MS"/>
              </a:rPr>
              <a:t>manera</a:t>
            </a:r>
            <a:r>
              <a:rPr sz="1200" b="1" spc="-10" dirty="0">
                <a:latin typeface="Trebuchet MS"/>
                <a:cs typeface="Trebuchet MS"/>
              </a:rPr>
              <a:t> </a:t>
            </a:r>
            <a:r>
              <a:rPr sz="1200" b="1" spc="-30" dirty="0">
                <a:latin typeface="Trebuchet MS"/>
                <a:cs typeface="Trebuchet MS"/>
              </a:rPr>
              <a:t>podría</a:t>
            </a:r>
            <a:r>
              <a:rPr sz="1200" b="1" spc="-1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intervenir?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-10" dirty="0">
                <a:latin typeface="Trebuchet MS"/>
                <a:cs typeface="Trebuchet MS"/>
              </a:rPr>
              <a:t>¿Qué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ts val="1405"/>
              </a:lnSpc>
            </a:pPr>
            <a:r>
              <a:rPr sz="1200" b="1" spc="-20" dirty="0">
                <a:latin typeface="Trebuchet MS"/>
                <a:cs typeface="Trebuchet MS"/>
              </a:rPr>
              <a:t>necesito</a:t>
            </a:r>
            <a:r>
              <a:rPr sz="1200" b="1" spc="-5" dirty="0">
                <a:latin typeface="Trebuchet MS"/>
                <a:cs typeface="Trebuchet MS"/>
              </a:rPr>
              <a:t> modificar?</a:t>
            </a:r>
            <a:r>
              <a:rPr sz="1200" b="1" spc="-25" dirty="0">
                <a:latin typeface="Trebuchet MS"/>
                <a:cs typeface="Trebuchet MS"/>
              </a:rPr>
              <a:t> </a:t>
            </a:r>
            <a:r>
              <a:rPr sz="1200" b="1" spc="-30" dirty="0">
                <a:latin typeface="Trebuchet MS"/>
                <a:cs typeface="Trebuchet MS"/>
              </a:rPr>
              <a:t>Imprevistos.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ts val="1405"/>
              </a:lnSpc>
              <a:tabLst>
                <a:tab pos="3308985" algn="l"/>
              </a:tabLst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Podría modificar las actividades de tal forma que los alumnos puedan trabajar con material innovador.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034588" y="480953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17           </a:t>
            </a:r>
            <a:r>
              <a:rPr lang="es-ES" dirty="0" smtClean="0"/>
              <a:t>11        2021</a:t>
            </a:r>
            <a:endParaRPr lang="es-ES" dirty="0"/>
          </a:p>
        </p:txBody>
      </p:sp>
      <p:pic>
        <p:nvPicPr>
          <p:cNvPr id="2050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803775" y="1478661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5874516" y="843387"/>
            <a:ext cx="446045" cy="3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3330158" y="3730220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819400" y="2424643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819400" y="2811826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803775" y="3158929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272784" y="2358891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286605" y="2827951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301227" y="3266597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301228" y="3638474"/>
            <a:ext cx="336014" cy="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301228" y="3896423"/>
            <a:ext cx="336014" cy="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227383" y="4399061"/>
            <a:ext cx="267277" cy="2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901440" y="5041984"/>
            <a:ext cx="267277" cy="2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1371600" y="5492707"/>
            <a:ext cx="267277" cy="2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383751" y="6608902"/>
            <a:ext cx="3348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Se logró el aprendizaje esperado, y los alumnos se adentraron en el tema sin ningún problema.</a:t>
            </a:r>
            <a:endParaRPr lang="es-MX" sz="1600" dirty="0"/>
          </a:p>
        </p:txBody>
      </p:sp>
      <p:sp>
        <p:nvSpPr>
          <p:cNvPr id="45" name="CuadroTexto 44"/>
          <p:cNvSpPr txBox="1"/>
          <p:nvPr/>
        </p:nvSpPr>
        <p:spPr>
          <a:xfrm>
            <a:off x="3888738" y="6599759"/>
            <a:ext cx="3348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Se presentaron algunas dificultades como las inasistencias por parte de algunos alumnos.</a:t>
            </a:r>
            <a:endParaRPr lang="es-MX" sz="1600" dirty="0"/>
          </a:p>
        </p:txBody>
      </p:sp>
      <p:pic>
        <p:nvPicPr>
          <p:cNvPr id="46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5304170" y="1452787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899089" y="3752536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1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4106350" cy="5475134"/>
          </a:xfrm>
          <a:prstGeom prst="rect">
            <a:avLst/>
          </a:prstGeom>
        </p:spPr>
      </p:pic>
      <p:pic>
        <p:nvPicPr>
          <p:cNvPr id="19" name="Picture 2" descr="Pin on IMAGENES PNG 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45" y="0"/>
            <a:ext cx="4530791" cy="473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4191000" y="121285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Miércoles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noviemb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 2021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3" y="5251450"/>
            <a:ext cx="3595688" cy="47942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45" y="6885834"/>
            <a:ext cx="4213155" cy="315986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1423" y="4480266"/>
            <a:ext cx="3645452" cy="273408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58" y="3191956"/>
            <a:ext cx="3415242" cy="455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9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6111240"/>
            <a:ext cx="7007859" cy="2413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7734300"/>
            <a:ext cx="3446779" cy="3225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859" y="0"/>
            <a:ext cx="7731759" cy="10045700"/>
            <a:chOff x="22859" y="0"/>
            <a:chExt cx="7731759" cy="100457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4439" y="7739380"/>
              <a:ext cx="3462019" cy="3225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59" y="0"/>
              <a:ext cx="7731759" cy="100456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074035" y="6098540"/>
            <a:ext cx="1461135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25" dirty="0">
                <a:latin typeface="Arial Black"/>
                <a:cs typeface="Arial Black"/>
              </a:rPr>
              <a:t>O</a:t>
            </a:r>
            <a:r>
              <a:rPr sz="1550" spc="-114" dirty="0">
                <a:latin typeface="Arial Black"/>
                <a:cs typeface="Arial Black"/>
              </a:rPr>
              <a:t>bs</a:t>
            </a:r>
            <a:r>
              <a:rPr sz="1550" spc="-60" dirty="0">
                <a:latin typeface="Arial Black"/>
                <a:cs typeface="Arial Black"/>
              </a:rPr>
              <a:t>er</a:t>
            </a:r>
            <a:r>
              <a:rPr sz="1550" spc="-55" dirty="0">
                <a:latin typeface="Arial Black"/>
                <a:cs typeface="Arial Black"/>
              </a:rPr>
              <a:t>v</a:t>
            </a:r>
            <a:r>
              <a:rPr sz="1550" spc="-140" dirty="0">
                <a:latin typeface="Arial Black"/>
                <a:cs typeface="Arial Black"/>
              </a:rPr>
              <a:t>a</a:t>
            </a:r>
            <a:r>
              <a:rPr sz="1550" spc="-135" dirty="0">
                <a:latin typeface="Arial Black"/>
                <a:cs typeface="Arial Black"/>
              </a:rPr>
              <a:t>c</a:t>
            </a:r>
            <a:r>
              <a:rPr sz="1550" spc="-70" dirty="0">
                <a:latin typeface="Arial Black"/>
                <a:cs typeface="Arial Black"/>
              </a:rPr>
              <a:t>i</a:t>
            </a:r>
            <a:r>
              <a:rPr sz="1550" spc="-145" dirty="0">
                <a:latin typeface="Arial Black"/>
                <a:cs typeface="Arial Black"/>
              </a:rPr>
              <a:t>o</a:t>
            </a:r>
            <a:r>
              <a:rPr sz="1550" spc="-155" dirty="0">
                <a:latin typeface="Arial Black"/>
                <a:cs typeface="Arial Black"/>
              </a:rPr>
              <a:t>nes</a:t>
            </a:r>
            <a:endParaRPr sz="1550" dirty="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0840" y="6398259"/>
            <a:ext cx="6837680" cy="1259840"/>
            <a:chOff x="370840" y="6398259"/>
            <a:chExt cx="6837680" cy="1259840"/>
          </a:xfrm>
        </p:grpSpPr>
        <p:sp>
          <p:nvSpPr>
            <p:cNvPr id="9" name="object 9"/>
            <p:cNvSpPr/>
            <p:nvPr/>
          </p:nvSpPr>
          <p:spPr>
            <a:xfrm>
              <a:off x="3811269" y="6412229"/>
              <a:ext cx="3390900" cy="1239520"/>
            </a:xfrm>
            <a:custGeom>
              <a:avLst/>
              <a:gdLst/>
              <a:ahLst/>
              <a:cxnLst/>
              <a:rect l="l" t="t" r="r" b="b"/>
              <a:pathLst>
                <a:path w="3390900" h="1239520">
                  <a:moveTo>
                    <a:pt x="3184271" y="0"/>
                  </a:moveTo>
                  <a:lnTo>
                    <a:pt x="206628" y="0"/>
                  </a:lnTo>
                  <a:lnTo>
                    <a:pt x="159233" y="5454"/>
                  </a:lnTo>
                  <a:lnTo>
                    <a:pt x="115734" y="20992"/>
                  </a:lnTo>
                  <a:lnTo>
                    <a:pt x="77370" y="45376"/>
                  </a:lnTo>
                  <a:lnTo>
                    <a:pt x="45376" y="77370"/>
                  </a:lnTo>
                  <a:lnTo>
                    <a:pt x="20992" y="115734"/>
                  </a:lnTo>
                  <a:lnTo>
                    <a:pt x="5454" y="159233"/>
                  </a:lnTo>
                  <a:lnTo>
                    <a:pt x="0" y="206629"/>
                  </a:lnTo>
                  <a:lnTo>
                    <a:pt x="0" y="1032891"/>
                  </a:lnTo>
                  <a:lnTo>
                    <a:pt x="5454" y="1080286"/>
                  </a:lnTo>
                  <a:lnTo>
                    <a:pt x="20992" y="1123785"/>
                  </a:lnTo>
                  <a:lnTo>
                    <a:pt x="45376" y="1162149"/>
                  </a:lnTo>
                  <a:lnTo>
                    <a:pt x="77370" y="1194143"/>
                  </a:lnTo>
                  <a:lnTo>
                    <a:pt x="115734" y="1218527"/>
                  </a:lnTo>
                  <a:lnTo>
                    <a:pt x="159233" y="1234065"/>
                  </a:lnTo>
                  <a:lnTo>
                    <a:pt x="206628" y="1239520"/>
                  </a:lnTo>
                  <a:lnTo>
                    <a:pt x="3184271" y="1239520"/>
                  </a:lnTo>
                  <a:lnTo>
                    <a:pt x="3231666" y="1234065"/>
                  </a:lnTo>
                  <a:lnTo>
                    <a:pt x="3275165" y="1218527"/>
                  </a:lnTo>
                  <a:lnTo>
                    <a:pt x="3313529" y="1194143"/>
                  </a:lnTo>
                  <a:lnTo>
                    <a:pt x="3345523" y="1162149"/>
                  </a:lnTo>
                  <a:lnTo>
                    <a:pt x="3369907" y="1123785"/>
                  </a:lnTo>
                  <a:lnTo>
                    <a:pt x="3385445" y="1080286"/>
                  </a:lnTo>
                  <a:lnTo>
                    <a:pt x="3390900" y="1032891"/>
                  </a:lnTo>
                  <a:lnTo>
                    <a:pt x="3390900" y="206629"/>
                  </a:lnTo>
                  <a:lnTo>
                    <a:pt x="3385445" y="159233"/>
                  </a:lnTo>
                  <a:lnTo>
                    <a:pt x="3369907" y="115734"/>
                  </a:lnTo>
                  <a:lnTo>
                    <a:pt x="3345523" y="77370"/>
                  </a:lnTo>
                  <a:lnTo>
                    <a:pt x="3313529" y="45376"/>
                  </a:lnTo>
                  <a:lnTo>
                    <a:pt x="3275165" y="20992"/>
                  </a:lnTo>
                  <a:lnTo>
                    <a:pt x="3231666" y="5454"/>
                  </a:lnTo>
                  <a:lnTo>
                    <a:pt x="31842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1269" y="6412229"/>
              <a:ext cx="3390900" cy="1239520"/>
            </a:xfrm>
            <a:custGeom>
              <a:avLst/>
              <a:gdLst/>
              <a:ahLst/>
              <a:cxnLst/>
              <a:rect l="l" t="t" r="r" b="b"/>
              <a:pathLst>
                <a:path w="3390900" h="1239520">
                  <a:moveTo>
                    <a:pt x="0" y="206629"/>
                  </a:moveTo>
                  <a:lnTo>
                    <a:pt x="5454" y="159233"/>
                  </a:lnTo>
                  <a:lnTo>
                    <a:pt x="20992" y="115734"/>
                  </a:lnTo>
                  <a:lnTo>
                    <a:pt x="45376" y="77370"/>
                  </a:lnTo>
                  <a:lnTo>
                    <a:pt x="77370" y="45376"/>
                  </a:lnTo>
                  <a:lnTo>
                    <a:pt x="115734" y="20992"/>
                  </a:lnTo>
                  <a:lnTo>
                    <a:pt x="159233" y="5454"/>
                  </a:lnTo>
                  <a:lnTo>
                    <a:pt x="206628" y="0"/>
                  </a:lnTo>
                  <a:lnTo>
                    <a:pt x="3184271" y="0"/>
                  </a:lnTo>
                  <a:lnTo>
                    <a:pt x="3231666" y="5454"/>
                  </a:lnTo>
                  <a:lnTo>
                    <a:pt x="3275165" y="20992"/>
                  </a:lnTo>
                  <a:lnTo>
                    <a:pt x="3313529" y="45376"/>
                  </a:lnTo>
                  <a:lnTo>
                    <a:pt x="3345523" y="77370"/>
                  </a:lnTo>
                  <a:lnTo>
                    <a:pt x="3369907" y="115734"/>
                  </a:lnTo>
                  <a:lnTo>
                    <a:pt x="3385445" y="159233"/>
                  </a:lnTo>
                  <a:lnTo>
                    <a:pt x="3390900" y="206629"/>
                  </a:lnTo>
                  <a:lnTo>
                    <a:pt x="3390900" y="1032891"/>
                  </a:lnTo>
                  <a:lnTo>
                    <a:pt x="3385445" y="1080286"/>
                  </a:lnTo>
                  <a:lnTo>
                    <a:pt x="3369907" y="1123785"/>
                  </a:lnTo>
                  <a:lnTo>
                    <a:pt x="3345523" y="1162149"/>
                  </a:lnTo>
                  <a:lnTo>
                    <a:pt x="3313529" y="1194143"/>
                  </a:lnTo>
                  <a:lnTo>
                    <a:pt x="3275165" y="1218527"/>
                  </a:lnTo>
                  <a:lnTo>
                    <a:pt x="3231666" y="1234065"/>
                  </a:lnTo>
                  <a:lnTo>
                    <a:pt x="3184271" y="1239520"/>
                  </a:lnTo>
                  <a:lnTo>
                    <a:pt x="206628" y="1239520"/>
                  </a:lnTo>
                  <a:lnTo>
                    <a:pt x="159233" y="1234065"/>
                  </a:lnTo>
                  <a:lnTo>
                    <a:pt x="115734" y="1218527"/>
                  </a:lnTo>
                  <a:lnTo>
                    <a:pt x="77370" y="1194143"/>
                  </a:lnTo>
                  <a:lnTo>
                    <a:pt x="45376" y="1162149"/>
                  </a:lnTo>
                  <a:lnTo>
                    <a:pt x="20992" y="1123785"/>
                  </a:lnTo>
                  <a:lnTo>
                    <a:pt x="5454" y="1080286"/>
                  </a:lnTo>
                  <a:lnTo>
                    <a:pt x="0" y="1032891"/>
                  </a:lnTo>
                  <a:lnTo>
                    <a:pt x="0" y="20662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77190" y="6404609"/>
              <a:ext cx="3342640" cy="1247140"/>
            </a:xfrm>
            <a:custGeom>
              <a:avLst/>
              <a:gdLst/>
              <a:ahLst/>
              <a:cxnLst/>
              <a:rect l="l" t="t" r="r" b="b"/>
              <a:pathLst>
                <a:path w="3342640" h="1247140">
                  <a:moveTo>
                    <a:pt x="3134741" y="0"/>
                  </a:moveTo>
                  <a:lnTo>
                    <a:pt x="207860" y="0"/>
                  </a:lnTo>
                  <a:lnTo>
                    <a:pt x="160201" y="5491"/>
                  </a:lnTo>
                  <a:lnTo>
                    <a:pt x="116450" y="21133"/>
                  </a:lnTo>
                  <a:lnTo>
                    <a:pt x="77855" y="45676"/>
                  </a:lnTo>
                  <a:lnTo>
                    <a:pt x="45665" y="77873"/>
                  </a:lnTo>
                  <a:lnTo>
                    <a:pt x="21127" y="116475"/>
                  </a:lnTo>
                  <a:lnTo>
                    <a:pt x="5489" y="160233"/>
                  </a:lnTo>
                  <a:lnTo>
                    <a:pt x="0" y="207899"/>
                  </a:lnTo>
                  <a:lnTo>
                    <a:pt x="0" y="1039240"/>
                  </a:lnTo>
                  <a:lnTo>
                    <a:pt x="5489" y="1086906"/>
                  </a:lnTo>
                  <a:lnTo>
                    <a:pt x="21127" y="1130664"/>
                  </a:lnTo>
                  <a:lnTo>
                    <a:pt x="45665" y="1169266"/>
                  </a:lnTo>
                  <a:lnTo>
                    <a:pt x="77855" y="1201463"/>
                  </a:lnTo>
                  <a:lnTo>
                    <a:pt x="116450" y="1226006"/>
                  </a:lnTo>
                  <a:lnTo>
                    <a:pt x="160201" y="1241648"/>
                  </a:lnTo>
                  <a:lnTo>
                    <a:pt x="207860" y="1247139"/>
                  </a:lnTo>
                  <a:lnTo>
                    <a:pt x="3134741" y="1247139"/>
                  </a:lnTo>
                  <a:lnTo>
                    <a:pt x="3182406" y="1241648"/>
                  </a:lnTo>
                  <a:lnTo>
                    <a:pt x="3226164" y="1226006"/>
                  </a:lnTo>
                  <a:lnTo>
                    <a:pt x="3264766" y="1201463"/>
                  </a:lnTo>
                  <a:lnTo>
                    <a:pt x="3296963" y="1169266"/>
                  </a:lnTo>
                  <a:lnTo>
                    <a:pt x="3321506" y="1130664"/>
                  </a:lnTo>
                  <a:lnTo>
                    <a:pt x="3337148" y="1086906"/>
                  </a:lnTo>
                  <a:lnTo>
                    <a:pt x="3342640" y="1039240"/>
                  </a:lnTo>
                  <a:lnTo>
                    <a:pt x="3342640" y="207899"/>
                  </a:lnTo>
                  <a:lnTo>
                    <a:pt x="3337148" y="160233"/>
                  </a:lnTo>
                  <a:lnTo>
                    <a:pt x="3321506" y="116475"/>
                  </a:lnTo>
                  <a:lnTo>
                    <a:pt x="3296963" y="77873"/>
                  </a:lnTo>
                  <a:lnTo>
                    <a:pt x="3264766" y="45676"/>
                  </a:lnTo>
                  <a:lnTo>
                    <a:pt x="3226164" y="21133"/>
                  </a:lnTo>
                  <a:lnTo>
                    <a:pt x="3182406" y="5491"/>
                  </a:lnTo>
                  <a:lnTo>
                    <a:pt x="31347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77190" y="6404609"/>
              <a:ext cx="3342640" cy="1247140"/>
            </a:xfrm>
            <a:custGeom>
              <a:avLst/>
              <a:gdLst/>
              <a:ahLst/>
              <a:cxnLst/>
              <a:rect l="l" t="t" r="r" b="b"/>
              <a:pathLst>
                <a:path w="3342640" h="1247140">
                  <a:moveTo>
                    <a:pt x="0" y="207899"/>
                  </a:moveTo>
                  <a:lnTo>
                    <a:pt x="5489" y="160233"/>
                  </a:lnTo>
                  <a:lnTo>
                    <a:pt x="21127" y="116475"/>
                  </a:lnTo>
                  <a:lnTo>
                    <a:pt x="45665" y="77873"/>
                  </a:lnTo>
                  <a:lnTo>
                    <a:pt x="77855" y="45676"/>
                  </a:lnTo>
                  <a:lnTo>
                    <a:pt x="116450" y="21133"/>
                  </a:lnTo>
                  <a:lnTo>
                    <a:pt x="160201" y="5491"/>
                  </a:lnTo>
                  <a:lnTo>
                    <a:pt x="207860" y="0"/>
                  </a:lnTo>
                  <a:lnTo>
                    <a:pt x="3134741" y="0"/>
                  </a:lnTo>
                  <a:lnTo>
                    <a:pt x="3182406" y="5491"/>
                  </a:lnTo>
                  <a:lnTo>
                    <a:pt x="3226164" y="21133"/>
                  </a:lnTo>
                  <a:lnTo>
                    <a:pt x="3264766" y="45676"/>
                  </a:lnTo>
                  <a:lnTo>
                    <a:pt x="3296963" y="77873"/>
                  </a:lnTo>
                  <a:lnTo>
                    <a:pt x="3321506" y="116475"/>
                  </a:lnTo>
                  <a:lnTo>
                    <a:pt x="3337148" y="160233"/>
                  </a:lnTo>
                  <a:lnTo>
                    <a:pt x="3342640" y="207899"/>
                  </a:lnTo>
                  <a:lnTo>
                    <a:pt x="3342640" y="1039240"/>
                  </a:lnTo>
                  <a:lnTo>
                    <a:pt x="3337148" y="1086906"/>
                  </a:lnTo>
                  <a:lnTo>
                    <a:pt x="3321506" y="1130664"/>
                  </a:lnTo>
                  <a:lnTo>
                    <a:pt x="3296963" y="1169266"/>
                  </a:lnTo>
                  <a:lnTo>
                    <a:pt x="3264766" y="1201463"/>
                  </a:lnTo>
                  <a:lnTo>
                    <a:pt x="3226164" y="1226006"/>
                  </a:lnTo>
                  <a:lnTo>
                    <a:pt x="3182406" y="1241648"/>
                  </a:lnTo>
                  <a:lnTo>
                    <a:pt x="3134741" y="1247139"/>
                  </a:lnTo>
                  <a:lnTo>
                    <a:pt x="207860" y="1247139"/>
                  </a:lnTo>
                  <a:lnTo>
                    <a:pt x="160201" y="1241648"/>
                  </a:lnTo>
                  <a:lnTo>
                    <a:pt x="116450" y="1226006"/>
                  </a:lnTo>
                  <a:lnTo>
                    <a:pt x="77855" y="1201463"/>
                  </a:lnTo>
                  <a:lnTo>
                    <a:pt x="45665" y="1169266"/>
                  </a:lnTo>
                  <a:lnTo>
                    <a:pt x="21127" y="1130664"/>
                  </a:lnTo>
                  <a:lnTo>
                    <a:pt x="5489" y="1086906"/>
                  </a:lnTo>
                  <a:lnTo>
                    <a:pt x="0" y="1039240"/>
                  </a:lnTo>
                  <a:lnTo>
                    <a:pt x="0" y="2078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3552" y="6379845"/>
            <a:ext cx="685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45" dirty="0">
                <a:latin typeface="Trebuchet MS"/>
                <a:cs typeface="Trebuchet MS"/>
              </a:rPr>
              <a:t>Logros: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90009" y="6384290"/>
            <a:ext cx="31927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00"/>
              </a:spcBef>
            </a:pPr>
            <a:r>
              <a:rPr sz="1600" b="1" spc="-40" dirty="0">
                <a:latin typeface="Trebuchet MS"/>
                <a:cs typeface="Trebuchet MS"/>
              </a:rPr>
              <a:t>Dificultades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660400" algn="l"/>
                <a:tab pos="3179445" algn="l"/>
              </a:tabLst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	</a:t>
            </a:r>
            <a:r>
              <a:rPr sz="1600" b="1" u="sng" spc="-1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:	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1312" y="7753604"/>
            <a:ext cx="322453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90" dirty="0">
                <a:latin typeface="Arial Black"/>
                <a:cs typeface="Arial Black"/>
              </a:rPr>
              <a:t>Va</a:t>
            </a:r>
            <a:r>
              <a:rPr sz="1550" spc="-85" dirty="0">
                <a:latin typeface="Arial Black"/>
                <a:cs typeface="Arial Black"/>
              </a:rPr>
              <a:t>l</a:t>
            </a:r>
            <a:r>
              <a:rPr sz="1550" spc="5" dirty="0">
                <a:latin typeface="Arial Black"/>
                <a:cs typeface="Arial Black"/>
              </a:rPr>
              <a:t>o</a:t>
            </a:r>
            <a:r>
              <a:rPr sz="1550" spc="125" dirty="0">
                <a:latin typeface="Arial Black"/>
                <a:cs typeface="Arial Black"/>
              </a:rPr>
              <a:t>r</a:t>
            </a:r>
            <a:r>
              <a:rPr sz="1550" spc="-140" dirty="0">
                <a:latin typeface="Arial Black"/>
                <a:cs typeface="Arial Black"/>
              </a:rPr>
              <a:t>a</a:t>
            </a:r>
            <a:r>
              <a:rPr sz="1550" spc="-135" dirty="0">
                <a:latin typeface="Arial Black"/>
                <a:cs typeface="Arial Black"/>
              </a:rPr>
              <a:t>c</a:t>
            </a:r>
            <a:r>
              <a:rPr sz="1550" spc="-70" dirty="0">
                <a:latin typeface="Arial Black"/>
                <a:cs typeface="Arial Black"/>
              </a:rPr>
              <a:t>i</a:t>
            </a:r>
            <a:r>
              <a:rPr sz="1550" spc="-145" dirty="0">
                <a:latin typeface="Arial Black"/>
                <a:cs typeface="Arial Black"/>
              </a:rPr>
              <a:t>ó</a:t>
            </a:r>
            <a:r>
              <a:rPr sz="1550" spc="-30" dirty="0">
                <a:latin typeface="Arial Black"/>
                <a:cs typeface="Arial Black"/>
              </a:rPr>
              <a:t>n</a:t>
            </a:r>
            <a:r>
              <a:rPr sz="1550" spc="-55" dirty="0">
                <a:latin typeface="Arial Black"/>
                <a:cs typeface="Arial Black"/>
              </a:rPr>
              <a:t> </a:t>
            </a:r>
            <a:r>
              <a:rPr sz="1550" spc="-100" dirty="0">
                <a:latin typeface="Arial Black"/>
                <a:cs typeface="Arial Black"/>
              </a:rPr>
              <a:t>g</a:t>
            </a:r>
            <a:r>
              <a:rPr sz="1550" spc="-180" dirty="0">
                <a:latin typeface="Arial Black"/>
                <a:cs typeface="Arial Black"/>
              </a:rPr>
              <a:t>en</a:t>
            </a:r>
            <a:r>
              <a:rPr sz="1550" spc="-190" dirty="0">
                <a:latin typeface="Arial Black"/>
                <a:cs typeface="Arial Black"/>
              </a:rPr>
              <a:t>e</a:t>
            </a:r>
            <a:r>
              <a:rPr sz="1550" spc="125" dirty="0">
                <a:latin typeface="Arial Black"/>
                <a:cs typeface="Arial Black"/>
              </a:rPr>
              <a:t>r</a:t>
            </a:r>
            <a:r>
              <a:rPr sz="1550" spc="-125" dirty="0">
                <a:latin typeface="Arial Black"/>
                <a:cs typeface="Arial Black"/>
              </a:rPr>
              <a:t>al</a:t>
            </a:r>
            <a:r>
              <a:rPr sz="1550" spc="-55" dirty="0">
                <a:latin typeface="Arial Black"/>
                <a:cs typeface="Arial Black"/>
              </a:rPr>
              <a:t> </a:t>
            </a:r>
            <a:r>
              <a:rPr sz="1550" spc="-140" dirty="0">
                <a:latin typeface="Arial Black"/>
                <a:cs typeface="Arial Black"/>
              </a:rPr>
              <a:t>de</a:t>
            </a:r>
            <a:r>
              <a:rPr sz="1550" spc="-55" dirty="0">
                <a:latin typeface="Arial Black"/>
                <a:cs typeface="Arial Black"/>
              </a:rPr>
              <a:t> </a:t>
            </a:r>
            <a:r>
              <a:rPr sz="1550" spc="-125" dirty="0">
                <a:latin typeface="Arial Black"/>
                <a:cs typeface="Arial Black"/>
              </a:rPr>
              <a:t>la</a:t>
            </a:r>
            <a:r>
              <a:rPr sz="1550" spc="-35" dirty="0">
                <a:latin typeface="Arial Black"/>
                <a:cs typeface="Arial Black"/>
              </a:rPr>
              <a:t> </a:t>
            </a:r>
            <a:r>
              <a:rPr sz="1550" spc="-10" dirty="0">
                <a:latin typeface="Arial Black"/>
                <a:cs typeface="Arial Black"/>
              </a:rPr>
              <a:t>j</a:t>
            </a:r>
            <a:r>
              <a:rPr sz="1550" spc="-25" dirty="0">
                <a:latin typeface="Arial Black"/>
                <a:cs typeface="Arial Black"/>
              </a:rPr>
              <a:t>o</a:t>
            </a:r>
            <a:r>
              <a:rPr sz="1550" spc="125" dirty="0">
                <a:latin typeface="Arial Black"/>
                <a:cs typeface="Arial Black"/>
              </a:rPr>
              <a:t>r</a:t>
            </a:r>
            <a:r>
              <a:rPr sz="1550" spc="-45" dirty="0">
                <a:latin typeface="Arial Black"/>
                <a:cs typeface="Arial Black"/>
              </a:rPr>
              <a:t>na</a:t>
            </a:r>
            <a:r>
              <a:rPr sz="1550" spc="-55" dirty="0">
                <a:latin typeface="Arial Black"/>
                <a:cs typeface="Arial Black"/>
              </a:rPr>
              <a:t>d</a:t>
            </a:r>
            <a:r>
              <a:rPr sz="1550" spc="-70" dirty="0">
                <a:latin typeface="Arial Black"/>
                <a:cs typeface="Arial Black"/>
              </a:rPr>
              <a:t>a</a:t>
            </a:r>
            <a:endParaRPr sz="1550" dirty="0">
              <a:latin typeface="Arial Black"/>
              <a:cs typeface="Arial Blac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7834" y="6708830"/>
            <a:ext cx="6612890" cy="817244"/>
            <a:chOff x="457834" y="6708830"/>
            <a:chExt cx="6612890" cy="817244"/>
          </a:xfrm>
        </p:grpSpPr>
        <p:sp>
          <p:nvSpPr>
            <p:cNvPr id="17" name="object 17"/>
            <p:cNvSpPr/>
            <p:nvPr/>
          </p:nvSpPr>
          <p:spPr>
            <a:xfrm>
              <a:off x="457834" y="6714949"/>
              <a:ext cx="3167380" cy="200660"/>
            </a:xfrm>
            <a:custGeom>
              <a:avLst/>
              <a:gdLst/>
              <a:ahLst/>
              <a:cxnLst/>
              <a:rect l="l" t="t" r="r" b="b"/>
              <a:pathLst>
                <a:path w="3167379" h="200659">
                  <a:moveTo>
                    <a:pt x="0" y="0"/>
                  </a:moveTo>
                  <a:lnTo>
                    <a:pt x="3167380" y="0"/>
                  </a:lnTo>
                </a:path>
                <a:path w="3167379" h="200659">
                  <a:moveTo>
                    <a:pt x="0" y="200660"/>
                  </a:moveTo>
                  <a:lnTo>
                    <a:pt x="3167380" y="200660"/>
                  </a:lnTo>
                </a:path>
              </a:pathLst>
            </a:custGeom>
            <a:ln w="12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57834" y="7116302"/>
              <a:ext cx="3168015" cy="0"/>
            </a:xfrm>
            <a:custGeom>
              <a:avLst/>
              <a:gdLst/>
              <a:ahLst/>
              <a:cxnLst/>
              <a:rect l="l" t="t" r="r" b="b"/>
              <a:pathLst>
                <a:path w="3168015">
                  <a:moveTo>
                    <a:pt x="0" y="0"/>
                  </a:moveTo>
                  <a:lnTo>
                    <a:pt x="3167398" y="0"/>
                  </a:lnTo>
                </a:path>
              </a:pathLst>
            </a:custGeom>
            <a:ln w="12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834" y="7317310"/>
              <a:ext cx="3167380" cy="200660"/>
            </a:xfrm>
            <a:custGeom>
              <a:avLst/>
              <a:gdLst/>
              <a:ahLst/>
              <a:cxnLst/>
              <a:rect l="l" t="t" r="r" b="b"/>
              <a:pathLst>
                <a:path w="3167379" h="200659">
                  <a:moveTo>
                    <a:pt x="0" y="0"/>
                  </a:moveTo>
                  <a:lnTo>
                    <a:pt x="3167380" y="0"/>
                  </a:lnTo>
                </a:path>
                <a:path w="3167379" h="200659">
                  <a:moveTo>
                    <a:pt x="0" y="200660"/>
                  </a:moveTo>
                  <a:lnTo>
                    <a:pt x="3167380" y="200660"/>
                  </a:lnTo>
                </a:path>
              </a:pathLst>
            </a:custGeom>
            <a:ln w="12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02709" y="6716887"/>
              <a:ext cx="3168015" cy="0"/>
            </a:xfrm>
            <a:custGeom>
              <a:avLst/>
              <a:gdLst/>
              <a:ahLst/>
              <a:cxnLst/>
              <a:rect l="l" t="t" r="r" b="b"/>
              <a:pathLst>
                <a:path w="3168015">
                  <a:moveTo>
                    <a:pt x="0" y="0"/>
                  </a:moveTo>
                  <a:lnTo>
                    <a:pt x="3167398" y="0"/>
                  </a:lnTo>
                </a:path>
              </a:pathLst>
            </a:custGeom>
            <a:ln w="12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902709" y="7118555"/>
              <a:ext cx="3167380" cy="401320"/>
            </a:xfrm>
            <a:custGeom>
              <a:avLst/>
              <a:gdLst/>
              <a:ahLst/>
              <a:cxnLst/>
              <a:rect l="l" t="t" r="r" b="b"/>
              <a:pathLst>
                <a:path w="3167379" h="401320">
                  <a:moveTo>
                    <a:pt x="0" y="0"/>
                  </a:moveTo>
                  <a:lnTo>
                    <a:pt x="3167380" y="0"/>
                  </a:lnTo>
                </a:path>
                <a:path w="3167379" h="401320">
                  <a:moveTo>
                    <a:pt x="0" y="200660"/>
                  </a:moveTo>
                  <a:lnTo>
                    <a:pt x="3167380" y="200660"/>
                  </a:lnTo>
                </a:path>
                <a:path w="3167379" h="401320">
                  <a:moveTo>
                    <a:pt x="0" y="401320"/>
                  </a:moveTo>
                  <a:lnTo>
                    <a:pt x="3167380" y="401320"/>
                  </a:lnTo>
                </a:path>
              </a:pathLst>
            </a:custGeom>
            <a:ln w="12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47514" y="7759700"/>
            <a:ext cx="152527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25" dirty="0">
                <a:latin typeface="Arial Black"/>
                <a:cs typeface="Arial Black"/>
              </a:rPr>
              <a:t>A</a:t>
            </a:r>
            <a:r>
              <a:rPr sz="1550" spc="-95" dirty="0">
                <a:latin typeface="Arial Black"/>
                <a:cs typeface="Arial Black"/>
              </a:rPr>
              <a:t>u</a:t>
            </a:r>
            <a:r>
              <a:rPr sz="1550" spc="-80" dirty="0">
                <a:latin typeface="Arial Black"/>
                <a:cs typeface="Arial Black"/>
              </a:rPr>
              <a:t>toev</a:t>
            </a:r>
            <a:r>
              <a:rPr sz="1550" spc="-110" dirty="0">
                <a:latin typeface="Arial Black"/>
                <a:cs typeface="Arial Black"/>
              </a:rPr>
              <a:t>al</a:t>
            </a:r>
            <a:r>
              <a:rPr sz="1550" spc="-135" dirty="0">
                <a:latin typeface="Arial Black"/>
                <a:cs typeface="Arial Black"/>
              </a:rPr>
              <a:t>u</a:t>
            </a:r>
            <a:r>
              <a:rPr sz="1550" spc="-140" dirty="0">
                <a:latin typeface="Arial Black"/>
                <a:cs typeface="Arial Black"/>
              </a:rPr>
              <a:t>a</a:t>
            </a:r>
            <a:r>
              <a:rPr sz="1550" spc="-135" dirty="0">
                <a:latin typeface="Arial Black"/>
                <a:cs typeface="Arial Black"/>
              </a:rPr>
              <a:t>c</a:t>
            </a:r>
            <a:r>
              <a:rPr sz="1550" spc="-70" dirty="0">
                <a:latin typeface="Arial Black"/>
                <a:cs typeface="Arial Black"/>
              </a:rPr>
              <a:t>i</a:t>
            </a:r>
            <a:r>
              <a:rPr sz="1550" spc="-145" dirty="0">
                <a:latin typeface="Arial Black"/>
                <a:cs typeface="Arial Black"/>
              </a:rPr>
              <a:t>ó</a:t>
            </a:r>
            <a:r>
              <a:rPr sz="1550" spc="-30" dirty="0">
                <a:latin typeface="Arial Black"/>
                <a:cs typeface="Arial Black"/>
              </a:rPr>
              <a:t>n</a:t>
            </a:r>
            <a:endParaRPr sz="1550" dirty="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04602" y="8119923"/>
            <a:ext cx="3312160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7554" algn="l"/>
              </a:tabLst>
            </a:pP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Hubo buena comunicación por parte mía y los padres de familia, las actividades se enviaron y se recibieron correctamente.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7554" algn="l"/>
              </a:tabLst>
            </a:pP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Las consignas que se dieron fueron claras y sencillas, y gracias a esto, los alumnos </a:t>
            </a: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lograron acercarse un poco más a su cultura, tradiciones y celebraciones importantes de nuestro país. </a:t>
            </a:r>
            <a:endParaRPr sz="1200" dirty="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/>
          </p:nvPr>
        </p:nvGraphicFramePr>
        <p:xfrm>
          <a:off x="376567" y="2066544"/>
          <a:ext cx="3356609" cy="3993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5700"/>
                <a:gridCol w="1090930"/>
                <a:gridCol w="116839"/>
                <a:gridCol w="481330"/>
                <a:gridCol w="511810"/>
              </a:tblGrid>
              <a:tr h="274320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ción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plan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o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SI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C5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30" dirty="0">
                          <a:latin typeface="Trebuchet MS"/>
                          <a:cs typeface="Trebuchet MS"/>
                        </a:rPr>
                        <a:t>NO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F6"/>
                    </a:solidFill>
                  </a:tcPr>
                </a:tc>
              </a:tr>
              <a:tr h="457200">
                <a:tc gridSpan="3">
                  <a:txBody>
                    <a:bodyPr/>
                    <a:lstStyle/>
                    <a:p>
                      <a:pPr marL="91440" marR="3143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Desarrollo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actividades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en </a:t>
                      </a:r>
                      <a:r>
                        <a:rPr sz="1200" b="1" spc="-3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tiempo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forma.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883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60" dirty="0"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llevó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2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cabo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planeado.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883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ri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.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 gridSpan="5"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o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gan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z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ción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po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: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E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18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771525" algn="l"/>
                        </a:tabLst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Grupal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860425" algn="l"/>
                        </a:tabLst>
                      </a:pP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Equipos</a:t>
                      </a:r>
                      <a:r>
                        <a:rPr sz="12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956944" algn="l"/>
                        </a:tabLst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Individual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319">
                <a:tc gridSpan="5">
                  <a:txBody>
                    <a:bodyPr/>
                    <a:lstStyle/>
                    <a:p>
                      <a:pPr marL="6807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Manifestaciones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los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niños: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E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5">
                  <a:txBody>
                    <a:bodyPr/>
                    <a:lstStyle/>
                    <a:p>
                      <a:pPr marL="91440" marR="3835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2558415" algn="l"/>
                          <a:tab pos="2908935" algn="l"/>
                        </a:tabLst>
                      </a:pPr>
                      <a:r>
                        <a:rPr sz="1200" b="1" spc="5" dirty="0">
                          <a:latin typeface="Trebuchet MS"/>
                          <a:cs typeface="Trebuchet MS"/>
                        </a:rPr>
                        <a:t>¿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nv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crar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n?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3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  )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lg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	) 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Poca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motivación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200" b="1" spc="3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1200" b="1" spc="3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descontrol</a:t>
                      </a:r>
                      <a:r>
                        <a:rPr sz="1200" b="1" spc="3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5">
                  <a:txBody>
                    <a:bodyPr/>
                    <a:lstStyle/>
                    <a:p>
                      <a:pPr marL="91440" marR="7899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609725" algn="l"/>
                          <a:tab pos="2294890" algn="l"/>
                        </a:tabLst>
                      </a:pPr>
                      <a:r>
                        <a:rPr sz="1200" b="1" spc="70" dirty="0">
                          <a:latin typeface="Trebuchet MS"/>
                          <a:cs typeface="Trebuchet MS"/>
                        </a:rPr>
                        <a:t>¿Se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interesaron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en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las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actividades? </a:t>
                      </a:r>
                      <a:r>
                        <a:rPr sz="1200" b="1" spc="-3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Todos</a:t>
                      </a:r>
                      <a:r>
                        <a:rPr sz="12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200" b="1" spc="3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1200" b="1" spc="3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Algunos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1200" b="1" spc="3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otro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5">
                  <a:txBody>
                    <a:bodyPr/>
                    <a:lstStyle/>
                    <a:p>
                      <a:pPr marL="91440" marR="478155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210310" algn="l"/>
                          <a:tab pos="1999614" algn="l"/>
                          <a:tab pos="2814955" algn="l"/>
                        </a:tabLst>
                      </a:pPr>
                      <a:r>
                        <a:rPr sz="1200" b="1" spc="70" dirty="0">
                          <a:latin typeface="Trebuchet MS"/>
                          <a:cs typeface="Trebuchet MS"/>
                        </a:rPr>
                        <a:t>Su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actitud ante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las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actividades.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ar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cipa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	)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B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na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	)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pa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ía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	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5595">
                <a:tc gridSpan="5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3228975" algn="l"/>
                        </a:tabLst>
                      </a:pPr>
                      <a:r>
                        <a:rPr sz="1200" b="1" spc="-50" dirty="0" err="1">
                          <a:latin typeface="Trebuchet MS"/>
                          <a:cs typeface="Trebuchet MS"/>
                        </a:rPr>
                        <a:t>Alumnos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 err="1" smtClean="0">
                          <a:latin typeface="Trebuchet MS"/>
                          <a:cs typeface="Trebuchet MS"/>
                        </a:rPr>
                        <a:t>participativos</a:t>
                      </a:r>
                      <a:r>
                        <a:rPr sz="1200" b="1" spc="-25" dirty="0" smtClean="0">
                          <a:latin typeface="Trebuchet MS"/>
                          <a:cs typeface="Trebuchet MS"/>
                        </a:rPr>
                        <a:t>:</a:t>
                      </a:r>
                      <a:r>
                        <a:rPr lang="es-ES" sz="1200" b="1" spc="-30" baseline="0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s-ES" sz="1100" b="0" spc="-10" baseline="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Todo</a:t>
                      </a:r>
                      <a:r>
                        <a:rPr lang="es-ES" sz="1200" b="1" spc="-30" baseline="0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s-ES" sz="1100" b="0" spc="-10" baseline="0" dirty="0" smtClean="0">
                          <a:latin typeface="Microsoft Sans Serif"/>
                          <a:cs typeface="Microsoft Sans Serif"/>
                        </a:rPr>
                        <a:t>el grupo.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469839"/>
              </p:ext>
            </p:extLst>
          </p:nvPr>
        </p:nvGraphicFramePr>
        <p:xfrm>
          <a:off x="3827779" y="2070227"/>
          <a:ext cx="3322318" cy="3943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6495"/>
                <a:gridCol w="464819"/>
                <a:gridCol w="421004"/>
              </a:tblGrid>
              <a:tr h="26255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Educadora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SI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C5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30" dirty="0">
                          <a:latin typeface="Trebuchet MS"/>
                          <a:cs typeface="Trebuchet MS"/>
                        </a:rPr>
                        <a:t>NO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F6"/>
                    </a:solidFill>
                  </a:tcPr>
                </a:tc>
              </a:tr>
              <a:tr h="43759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¿Mi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25" dirty="0">
                          <a:latin typeface="Trebuchet MS"/>
                          <a:cs typeface="Trebuchet MS"/>
                        </a:rPr>
                        <a:t>forma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intervención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0" dirty="0">
                          <a:latin typeface="Trebuchet MS"/>
                          <a:cs typeface="Trebuchet MS"/>
                        </a:rPr>
                        <a:t>fue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adecuada?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599">
                <a:tc>
                  <a:txBody>
                    <a:bodyPr/>
                    <a:lstStyle/>
                    <a:p>
                      <a:pPr marL="92710" marR="6083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5" dirty="0">
                          <a:latin typeface="Trebuchet MS"/>
                          <a:cs typeface="Trebuchet MS"/>
                        </a:rPr>
                        <a:t>¿Favorecí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logro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los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aprendizajes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20" dirty="0">
                          <a:latin typeface="Trebuchet MS"/>
                          <a:cs typeface="Trebuchet MS"/>
                        </a:rPr>
                        <a:t>esperados?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599">
                <a:tc>
                  <a:txBody>
                    <a:bodyPr/>
                    <a:lstStyle/>
                    <a:p>
                      <a:pPr marL="92710" marR="1803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¿La </a:t>
                      </a:r>
                      <a:r>
                        <a:rPr sz="1200" b="1" spc="25" dirty="0">
                          <a:latin typeface="Trebuchet MS"/>
                          <a:cs typeface="Trebuchet MS"/>
                        </a:rPr>
                        <a:t>forma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relacionarme con </a:t>
                      </a:r>
                      <a:r>
                        <a:rPr sz="1200" b="1" spc="-3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los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alumnos</a:t>
                      </a:r>
                      <a:r>
                        <a:rPr sz="12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0" dirty="0">
                          <a:latin typeface="Trebuchet MS"/>
                          <a:cs typeface="Trebuchet MS"/>
                        </a:rPr>
                        <a:t>fue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adecuada?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558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5" dirty="0">
                          <a:latin typeface="Trebuchet MS"/>
                          <a:cs typeface="Trebuchet MS"/>
                        </a:rPr>
                        <a:t>¿Favorecí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convivencia?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55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¿Las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consignas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fueron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20" dirty="0">
                          <a:latin typeface="Trebuchet MS"/>
                          <a:cs typeface="Trebuchet MS"/>
                        </a:rPr>
                        <a:t>claras?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9121">
                <a:tc gridSpan="3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3239770" algn="l"/>
                        </a:tabLst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Alumnos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5" dirty="0" err="1">
                          <a:latin typeface="Trebuchet MS"/>
                          <a:cs typeface="Trebuchet MS"/>
                        </a:rPr>
                        <a:t>que</a:t>
                      </a:r>
                      <a:r>
                        <a:rPr sz="12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s-MX" sz="1200" b="1" spc="-35" noProof="0" dirty="0" smtClean="0">
                          <a:latin typeface="Trebuchet MS"/>
                          <a:cs typeface="Trebuchet MS"/>
                        </a:rPr>
                        <a:t>requirieron</a:t>
                      </a:r>
                      <a:r>
                        <a:rPr sz="1200" b="1" spc="-10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0" dirty="0" err="1" smtClean="0">
                          <a:latin typeface="Trebuchet MS"/>
                          <a:cs typeface="Trebuchet MS"/>
                        </a:rPr>
                        <a:t>apoyo</a:t>
                      </a:r>
                      <a:r>
                        <a:rPr sz="1200" b="1" spc="-30" dirty="0" smtClean="0">
                          <a:latin typeface="Trebuchet MS"/>
                          <a:cs typeface="Trebuchet MS"/>
                        </a:rPr>
                        <a:t>:</a:t>
                      </a:r>
                      <a:r>
                        <a:rPr lang="es-MX" sz="1200" b="1" spc="-30" baseline="0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s-MX" sz="1200" b="0" spc="-30" baseline="0" dirty="0" smtClean="0">
                          <a:latin typeface="Trebuchet MS"/>
                          <a:cs typeface="Trebuchet MS"/>
                        </a:rPr>
                        <a:t>Ningún alumno requirió de ayuda.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83626">
                <a:tc gridSpan="3">
                  <a:txBody>
                    <a:bodyPr/>
                    <a:lstStyle/>
                    <a:p>
                      <a:pPr marL="1065530" marR="168910" indent="-8947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25" dirty="0">
                          <a:latin typeface="Trebuchet MS"/>
                          <a:cs typeface="Trebuchet MS"/>
                        </a:rPr>
                        <a:t>Breve </a:t>
                      </a:r>
                      <a:r>
                        <a:rPr sz="1100" b="1" spc="-35" dirty="0">
                          <a:latin typeface="Trebuchet MS"/>
                          <a:cs typeface="Trebuchet MS"/>
                        </a:rPr>
                        <a:t>descripción</a:t>
                      </a:r>
                      <a:r>
                        <a:rPr sz="11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5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1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5" dirty="0">
                          <a:latin typeface="Trebuchet MS"/>
                          <a:cs typeface="Trebuchet MS"/>
                        </a:rPr>
                        <a:t>las</a:t>
                      </a:r>
                      <a:r>
                        <a:rPr sz="11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5" dirty="0">
                          <a:latin typeface="Trebuchet MS"/>
                          <a:cs typeface="Trebuchet MS"/>
                        </a:rPr>
                        <a:t>actividades</a:t>
                      </a:r>
                      <a:r>
                        <a:rPr sz="11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0" dirty="0">
                          <a:latin typeface="Trebuchet MS"/>
                          <a:cs typeface="Trebuchet MS"/>
                        </a:rPr>
                        <a:t>realizadas </a:t>
                      </a:r>
                      <a:r>
                        <a:rPr sz="1100" b="1" spc="-3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0" dirty="0">
                          <a:latin typeface="Trebuchet MS"/>
                          <a:cs typeface="Trebuchet MS"/>
                        </a:rPr>
                        <a:t>durante</a:t>
                      </a:r>
                      <a:r>
                        <a:rPr sz="11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1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 err="1">
                          <a:latin typeface="Trebuchet MS"/>
                          <a:cs typeface="Trebuchet MS"/>
                        </a:rPr>
                        <a:t>jornada</a:t>
                      </a:r>
                      <a:r>
                        <a:rPr sz="1100" b="1" spc="-60" dirty="0" smtClean="0">
                          <a:latin typeface="Trebuchet MS"/>
                          <a:cs typeface="Trebuchet MS"/>
                        </a:rPr>
                        <a:t>.</a:t>
                      </a:r>
                    </a:p>
                    <a:p>
                      <a:pPr marL="92710" marR="0" indent="0" defTabSz="914400" eaLnBrk="1" fontAlgn="auto" latinLnBrk="0" hangingPunct="1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03575" algn="l"/>
                        </a:tabLst>
                        <a:defRPr/>
                      </a:pPr>
                      <a:r>
                        <a:rPr lang="es-ES" sz="1200" b="0" u="sng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Las actividades</a:t>
                      </a:r>
                      <a:r>
                        <a:rPr lang="es-ES" sz="1200" b="0" u="sng" baseline="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aplicadas tienen el propósito de que los alumnos conozcan un poco más acerca de su cultura y se familiaricen con fechas y tradiciones importantes, en este caso fue a través de una kermés por la revolución mexicana.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2494660" y="1178941"/>
            <a:ext cx="2560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solidFill>
                  <a:srgbClr val="FF66AC"/>
                </a:solidFill>
                <a:latin typeface="Trebuchet MS"/>
                <a:cs typeface="Trebuchet MS"/>
              </a:rPr>
              <a:t>Aprendizajes </a:t>
            </a:r>
            <a:r>
              <a:rPr sz="1800" b="1" dirty="0">
                <a:solidFill>
                  <a:srgbClr val="FF66AC"/>
                </a:solidFill>
                <a:latin typeface="Trebuchet MS"/>
                <a:cs typeface="Trebuchet MS"/>
              </a:rPr>
              <a:t>esperados: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0525" y="8085073"/>
            <a:ext cx="3322320" cy="148694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22225">
              <a:lnSpc>
                <a:spcPts val="1380"/>
              </a:lnSpc>
              <a:spcBef>
                <a:spcPts val="195"/>
              </a:spcBef>
              <a:tabLst>
                <a:tab pos="3291204" algn="l"/>
              </a:tabLst>
            </a:pPr>
            <a:r>
              <a:rPr sz="1200" b="1" spc="-20" dirty="0">
                <a:latin typeface="Trebuchet MS"/>
                <a:cs typeface="Trebuchet MS"/>
              </a:rPr>
              <a:t>¿Cómo</a:t>
            </a:r>
            <a:r>
              <a:rPr sz="1200" b="1" dirty="0">
                <a:latin typeface="Trebuchet MS"/>
                <a:cs typeface="Trebuchet MS"/>
              </a:rPr>
              <a:t> </a:t>
            </a:r>
            <a:r>
              <a:rPr sz="1200" b="1" spc="-75" dirty="0">
                <a:latin typeface="Trebuchet MS"/>
                <a:cs typeface="Trebuchet MS"/>
              </a:rPr>
              <a:t>lo</a:t>
            </a:r>
            <a:r>
              <a:rPr sz="1200" b="1" spc="5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hice?</a:t>
            </a:r>
            <a:r>
              <a:rPr sz="1200" b="1" spc="-10" dirty="0">
                <a:latin typeface="Trebuchet MS"/>
                <a:cs typeface="Trebuchet MS"/>
              </a:rPr>
              <a:t> </a:t>
            </a:r>
            <a:r>
              <a:rPr sz="1200" b="1" dirty="0">
                <a:latin typeface="Trebuchet MS"/>
                <a:cs typeface="Trebuchet MS"/>
              </a:rPr>
              <a:t>¿Me</a:t>
            </a:r>
            <a:r>
              <a:rPr sz="1200" b="1" spc="-15" dirty="0">
                <a:latin typeface="Trebuchet MS"/>
                <a:cs typeface="Trebuchet MS"/>
              </a:rPr>
              <a:t> </a:t>
            </a:r>
            <a:r>
              <a:rPr sz="1200" b="1" dirty="0">
                <a:latin typeface="Trebuchet MS"/>
                <a:cs typeface="Trebuchet MS"/>
              </a:rPr>
              <a:t>faltó</a:t>
            </a:r>
            <a:r>
              <a:rPr sz="1200" b="1" spc="-5" dirty="0">
                <a:latin typeface="Trebuchet MS"/>
                <a:cs typeface="Trebuchet MS"/>
              </a:rPr>
              <a:t> </a:t>
            </a:r>
            <a:r>
              <a:rPr sz="1200" b="1" spc="5" dirty="0">
                <a:latin typeface="Trebuchet MS"/>
                <a:cs typeface="Trebuchet MS"/>
              </a:rPr>
              <a:t>hacer</a:t>
            </a:r>
            <a:r>
              <a:rPr sz="1200" b="1" spc="-1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algo</a:t>
            </a:r>
            <a:r>
              <a:rPr sz="1200" b="1" dirty="0">
                <a:latin typeface="Trebuchet MS"/>
                <a:cs typeface="Trebuchet MS"/>
              </a:rPr>
              <a:t> </a:t>
            </a:r>
            <a:r>
              <a:rPr sz="1200" b="1" spc="-15" dirty="0">
                <a:latin typeface="Trebuchet MS"/>
                <a:cs typeface="Trebuchet MS"/>
              </a:rPr>
              <a:t>que</a:t>
            </a:r>
            <a:r>
              <a:rPr sz="1200" b="1" spc="25" dirty="0">
                <a:latin typeface="Trebuchet MS"/>
                <a:cs typeface="Trebuchet MS"/>
              </a:rPr>
              <a:t> </a:t>
            </a:r>
            <a:r>
              <a:rPr sz="1200" b="1" spc="-50" dirty="0">
                <a:latin typeface="Trebuchet MS"/>
                <a:cs typeface="Trebuchet MS"/>
              </a:rPr>
              <a:t>no </a:t>
            </a:r>
            <a:r>
              <a:rPr sz="1200" b="1" spc="-4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d</a:t>
            </a:r>
            <a:r>
              <a:rPr sz="1200" b="1" spc="-35" dirty="0">
                <a:latin typeface="Trebuchet MS"/>
                <a:cs typeface="Trebuchet MS"/>
              </a:rPr>
              <a:t>e</a:t>
            </a:r>
            <a:r>
              <a:rPr sz="1200" b="1" spc="-45" dirty="0">
                <a:latin typeface="Trebuchet MS"/>
                <a:cs typeface="Trebuchet MS"/>
              </a:rPr>
              <a:t>b</a:t>
            </a:r>
            <a:r>
              <a:rPr sz="1200" b="1" spc="-10" dirty="0">
                <a:latin typeface="Trebuchet MS"/>
                <a:cs typeface="Trebuchet MS"/>
              </a:rPr>
              <a:t>o</a:t>
            </a:r>
            <a:r>
              <a:rPr sz="1200" b="1" spc="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olv</a:t>
            </a:r>
            <a:r>
              <a:rPr sz="1200" b="1" spc="-145" dirty="0">
                <a:latin typeface="Trebuchet MS"/>
                <a:cs typeface="Trebuchet MS"/>
              </a:rPr>
              <a:t>i</a:t>
            </a:r>
            <a:r>
              <a:rPr sz="1200" b="1" spc="-5" dirty="0">
                <a:latin typeface="Trebuchet MS"/>
                <a:cs typeface="Trebuchet MS"/>
              </a:rPr>
              <a:t>d</a:t>
            </a:r>
            <a:r>
              <a:rPr sz="1200" b="1" spc="-15" dirty="0">
                <a:latin typeface="Trebuchet MS"/>
                <a:cs typeface="Trebuchet MS"/>
              </a:rPr>
              <a:t>a</a:t>
            </a:r>
            <a:r>
              <a:rPr sz="1200" b="1" spc="30" dirty="0">
                <a:latin typeface="Trebuchet MS"/>
                <a:cs typeface="Trebuchet MS"/>
              </a:rPr>
              <a:t>r</a:t>
            </a:r>
            <a:r>
              <a:rPr sz="1200" spc="-55" dirty="0">
                <a:latin typeface="Microsoft Sans Serif"/>
                <a:cs typeface="Microsoft Sans Serif"/>
              </a:rPr>
              <a:t>?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 jornada estuvo bien, hubo comunicación con los alumnos, tomaron asistencia </a:t>
            </a: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 participaron en las actividades dentro de la kermés.</a:t>
            </a:r>
          </a:p>
          <a:p>
            <a:pPr marL="12700" marR="22225">
              <a:lnSpc>
                <a:spcPts val="1380"/>
              </a:lnSpc>
              <a:spcBef>
                <a:spcPts val="195"/>
              </a:spcBef>
              <a:tabLst>
                <a:tab pos="3291204" algn="l"/>
              </a:tabLst>
            </a:pPr>
            <a:r>
              <a:rPr sz="1200" b="1" spc="-30" dirty="0" smtClean="0">
                <a:latin typeface="Trebuchet MS"/>
                <a:cs typeface="Trebuchet MS"/>
              </a:rPr>
              <a:t>¿De</a:t>
            </a:r>
            <a:r>
              <a:rPr sz="1200" b="1" spc="-20" dirty="0" smtClean="0">
                <a:latin typeface="Trebuchet MS"/>
                <a:cs typeface="Trebuchet MS"/>
              </a:rPr>
              <a:t> </a:t>
            </a:r>
            <a:r>
              <a:rPr sz="1200" b="1" spc="-25" dirty="0">
                <a:latin typeface="Trebuchet MS"/>
                <a:cs typeface="Trebuchet MS"/>
              </a:rPr>
              <a:t>qué</a:t>
            </a:r>
            <a:r>
              <a:rPr sz="1200" b="1" spc="20" dirty="0">
                <a:latin typeface="Trebuchet MS"/>
                <a:cs typeface="Trebuchet MS"/>
              </a:rPr>
              <a:t> </a:t>
            </a:r>
            <a:r>
              <a:rPr sz="1200" b="1" spc="5" dirty="0">
                <a:latin typeface="Trebuchet MS"/>
                <a:cs typeface="Trebuchet MS"/>
              </a:rPr>
              <a:t>otra</a:t>
            </a:r>
            <a:r>
              <a:rPr sz="1200" b="1" spc="-10" dirty="0">
                <a:latin typeface="Trebuchet MS"/>
                <a:cs typeface="Trebuchet MS"/>
              </a:rPr>
              <a:t> </a:t>
            </a:r>
            <a:r>
              <a:rPr sz="1200" b="1" spc="-15" dirty="0">
                <a:latin typeface="Trebuchet MS"/>
                <a:cs typeface="Trebuchet MS"/>
              </a:rPr>
              <a:t>manera</a:t>
            </a:r>
            <a:r>
              <a:rPr sz="1200" b="1" spc="-10" dirty="0">
                <a:latin typeface="Trebuchet MS"/>
                <a:cs typeface="Trebuchet MS"/>
              </a:rPr>
              <a:t> </a:t>
            </a:r>
            <a:r>
              <a:rPr sz="1200" b="1" spc="-30" dirty="0">
                <a:latin typeface="Trebuchet MS"/>
                <a:cs typeface="Trebuchet MS"/>
              </a:rPr>
              <a:t>podría</a:t>
            </a:r>
            <a:r>
              <a:rPr sz="1200" b="1" spc="-1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intervenir?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-10" dirty="0">
                <a:latin typeface="Trebuchet MS"/>
                <a:cs typeface="Trebuchet MS"/>
              </a:rPr>
              <a:t>¿Qué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ts val="1405"/>
              </a:lnSpc>
            </a:pPr>
            <a:r>
              <a:rPr sz="1200" b="1" spc="-20" dirty="0">
                <a:latin typeface="Trebuchet MS"/>
                <a:cs typeface="Trebuchet MS"/>
              </a:rPr>
              <a:t>necesito</a:t>
            </a:r>
            <a:r>
              <a:rPr sz="1200" b="1" spc="-5" dirty="0">
                <a:latin typeface="Trebuchet MS"/>
                <a:cs typeface="Trebuchet MS"/>
              </a:rPr>
              <a:t> modificar?</a:t>
            </a:r>
            <a:r>
              <a:rPr sz="1200" b="1" spc="-25" dirty="0">
                <a:latin typeface="Trebuchet MS"/>
                <a:cs typeface="Trebuchet MS"/>
              </a:rPr>
              <a:t> </a:t>
            </a:r>
            <a:r>
              <a:rPr sz="1200" b="1" spc="-30" dirty="0">
                <a:latin typeface="Trebuchet MS"/>
                <a:cs typeface="Trebuchet MS"/>
              </a:rPr>
              <a:t>Imprevistos.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ts val="1405"/>
              </a:lnSpc>
              <a:tabLst>
                <a:tab pos="3308985" algn="l"/>
              </a:tabLst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Podría modificar las actividades de tal forma que los alumnos puedan trabajar con material innovador.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034588" y="480953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18           </a:t>
            </a:r>
            <a:r>
              <a:rPr lang="es-ES" dirty="0" smtClean="0"/>
              <a:t>11        2021</a:t>
            </a:r>
            <a:endParaRPr lang="es-ES" dirty="0"/>
          </a:p>
        </p:txBody>
      </p:sp>
      <p:pic>
        <p:nvPicPr>
          <p:cNvPr id="2050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803775" y="1489514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286639" y="864313"/>
            <a:ext cx="446045" cy="3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819400" y="2424643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819400" y="2811826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803775" y="3158929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272784" y="2358891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286605" y="2827951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301227" y="3266597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301228" y="3638474"/>
            <a:ext cx="336014" cy="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301228" y="3896423"/>
            <a:ext cx="336014" cy="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224070" y="4399061"/>
            <a:ext cx="267277" cy="2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901440" y="5041984"/>
            <a:ext cx="267277" cy="2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1476674" y="5492707"/>
            <a:ext cx="267277" cy="2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383751" y="6608902"/>
            <a:ext cx="3348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Se logró el aprendizaje esperado, y los alumnos se adentraron en el tema sin ningún problema.</a:t>
            </a:r>
            <a:endParaRPr lang="es-MX" sz="1600" dirty="0"/>
          </a:p>
        </p:txBody>
      </p:sp>
      <p:sp>
        <p:nvSpPr>
          <p:cNvPr id="45" name="CuadroTexto 44"/>
          <p:cNvSpPr txBox="1"/>
          <p:nvPr/>
        </p:nvSpPr>
        <p:spPr>
          <a:xfrm>
            <a:off x="3888738" y="6599759"/>
            <a:ext cx="3348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Se presentaron algunas dificultades como las inasistencias por parte de algunos alumnos.</a:t>
            </a:r>
            <a:endParaRPr lang="es-MX" sz="1600" dirty="0"/>
          </a:p>
        </p:txBody>
      </p:sp>
      <p:pic>
        <p:nvPicPr>
          <p:cNvPr id="47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899089" y="3752536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5304170" y="1453896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2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03151"/>
            <a:ext cx="4167809" cy="3125857"/>
          </a:xfrm>
          <a:prstGeom prst="rect">
            <a:avLst/>
          </a:prstGeom>
        </p:spPr>
      </p:pic>
      <p:pic>
        <p:nvPicPr>
          <p:cNvPr id="19" name="Picture 2" descr="Pin on IMAGENES PNG 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45" y="0"/>
            <a:ext cx="4530791" cy="473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4191000" y="121285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Jueves 18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noviemb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 2021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66" y="4598780"/>
            <a:ext cx="6488760" cy="486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1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6111240"/>
            <a:ext cx="7007859" cy="2413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7734300"/>
            <a:ext cx="3446779" cy="3225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859" y="0"/>
            <a:ext cx="7731759" cy="10045700"/>
            <a:chOff x="22859" y="0"/>
            <a:chExt cx="7731759" cy="100457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4439" y="7739380"/>
              <a:ext cx="3462019" cy="3225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59" y="0"/>
              <a:ext cx="7731759" cy="100456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074035" y="6098540"/>
            <a:ext cx="1461135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25" dirty="0">
                <a:latin typeface="Arial Black"/>
                <a:cs typeface="Arial Black"/>
              </a:rPr>
              <a:t>O</a:t>
            </a:r>
            <a:r>
              <a:rPr sz="1550" spc="-114" dirty="0">
                <a:latin typeface="Arial Black"/>
                <a:cs typeface="Arial Black"/>
              </a:rPr>
              <a:t>bs</a:t>
            </a:r>
            <a:r>
              <a:rPr sz="1550" spc="-60" dirty="0">
                <a:latin typeface="Arial Black"/>
                <a:cs typeface="Arial Black"/>
              </a:rPr>
              <a:t>er</a:t>
            </a:r>
            <a:r>
              <a:rPr sz="1550" spc="-55" dirty="0">
                <a:latin typeface="Arial Black"/>
                <a:cs typeface="Arial Black"/>
              </a:rPr>
              <a:t>v</a:t>
            </a:r>
            <a:r>
              <a:rPr sz="1550" spc="-140" dirty="0">
                <a:latin typeface="Arial Black"/>
                <a:cs typeface="Arial Black"/>
              </a:rPr>
              <a:t>a</a:t>
            </a:r>
            <a:r>
              <a:rPr sz="1550" spc="-135" dirty="0">
                <a:latin typeface="Arial Black"/>
                <a:cs typeface="Arial Black"/>
              </a:rPr>
              <a:t>c</a:t>
            </a:r>
            <a:r>
              <a:rPr sz="1550" spc="-70" dirty="0">
                <a:latin typeface="Arial Black"/>
                <a:cs typeface="Arial Black"/>
              </a:rPr>
              <a:t>i</a:t>
            </a:r>
            <a:r>
              <a:rPr sz="1550" spc="-145" dirty="0">
                <a:latin typeface="Arial Black"/>
                <a:cs typeface="Arial Black"/>
              </a:rPr>
              <a:t>o</a:t>
            </a:r>
            <a:r>
              <a:rPr sz="1550" spc="-155" dirty="0">
                <a:latin typeface="Arial Black"/>
                <a:cs typeface="Arial Black"/>
              </a:rPr>
              <a:t>nes</a:t>
            </a:r>
            <a:endParaRPr sz="1550" dirty="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0840" y="6398259"/>
            <a:ext cx="6837680" cy="1259840"/>
            <a:chOff x="370840" y="6398259"/>
            <a:chExt cx="6837680" cy="1259840"/>
          </a:xfrm>
        </p:grpSpPr>
        <p:sp>
          <p:nvSpPr>
            <p:cNvPr id="9" name="object 9"/>
            <p:cNvSpPr/>
            <p:nvPr/>
          </p:nvSpPr>
          <p:spPr>
            <a:xfrm>
              <a:off x="3811269" y="6412229"/>
              <a:ext cx="3390900" cy="1239520"/>
            </a:xfrm>
            <a:custGeom>
              <a:avLst/>
              <a:gdLst/>
              <a:ahLst/>
              <a:cxnLst/>
              <a:rect l="l" t="t" r="r" b="b"/>
              <a:pathLst>
                <a:path w="3390900" h="1239520">
                  <a:moveTo>
                    <a:pt x="3184271" y="0"/>
                  </a:moveTo>
                  <a:lnTo>
                    <a:pt x="206628" y="0"/>
                  </a:lnTo>
                  <a:lnTo>
                    <a:pt x="159233" y="5454"/>
                  </a:lnTo>
                  <a:lnTo>
                    <a:pt x="115734" y="20992"/>
                  </a:lnTo>
                  <a:lnTo>
                    <a:pt x="77370" y="45376"/>
                  </a:lnTo>
                  <a:lnTo>
                    <a:pt x="45376" y="77370"/>
                  </a:lnTo>
                  <a:lnTo>
                    <a:pt x="20992" y="115734"/>
                  </a:lnTo>
                  <a:lnTo>
                    <a:pt x="5454" y="159233"/>
                  </a:lnTo>
                  <a:lnTo>
                    <a:pt x="0" y="206629"/>
                  </a:lnTo>
                  <a:lnTo>
                    <a:pt x="0" y="1032891"/>
                  </a:lnTo>
                  <a:lnTo>
                    <a:pt x="5454" y="1080286"/>
                  </a:lnTo>
                  <a:lnTo>
                    <a:pt x="20992" y="1123785"/>
                  </a:lnTo>
                  <a:lnTo>
                    <a:pt x="45376" y="1162149"/>
                  </a:lnTo>
                  <a:lnTo>
                    <a:pt x="77370" y="1194143"/>
                  </a:lnTo>
                  <a:lnTo>
                    <a:pt x="115734" y="1218527"/>
                  </a:lnTo>
                  <a:lnTo>
                    <a:pt x="159233" y="1234065"/>
                  </a:lnTo>
                  <a:lnTo>
                    <a:pt x="206628" y="1239520"/>
                  </a:lnTo>
                  <a:lnTo>
                    <a:pt x="3184271" y="1239520"/>
                  </a:lnTo>
                  <a:lnTo>
                    <a:pt x="3231666" y="1234065"/>
                  </a:lnTo>
                  <a:lnTo>
                    <a:pt x="3275165" y="1218527"/>
                  </a:lnTo>
                  <a:lnTo>
                    <a:pt x="3313529" y="1194143"/>
                  </a:lnTo>
                  <a:lnTo>
                    <a:pt x="3345523" y="1162149"/>
                  </a:lnTo>
                  <a:lnTo>
                    <a:pt x="3369907" y="1123785"/>
                  </a:lnTo>
                  <a:lnTo>
                    <a:pt x="3385445" y="1080286"/>
                  </a:lnTo>
                  <a:lnTo>
                    <a:pt x="3390900" y="1032891"/>
                  </a:lnTo>
                  <a:lnTo>
                    <a:pt x="3390900" y="206629"/>
                  </a:lnTo>
                  <a:lnTo>
                    <a:pt x="3385445" y="159233"/>
                  </a:lnTo>
                  <a:lnTo>
                    <a:pt x="3369907" y="115734"/>
                  </a:lnTo>
                  <a:lnTo>
                    <a:pt x="3345523" y="77370"/>
                  </a:lnTo>
                  <a:lnTo>
                    <a:pt x="3313529" y="45376"/>
                  </a:lnTo>
                  <a:lnTo>
                    <a:pt x="3275165" y="20992"/>
                  </a:lnTo>
                  <a:lnTo>
                    <a:pt x="3231666" y="5454"/>
                  </a:lnTo>
                  <a:lnTo>
                    <a:pt x="31842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1269" y="6412229"/>
              <a:ext cx="3390900" cy="1239520"/>
            </a:xfrm>
            <a:custGeom>
              <a:avLst/>
              <a:gdLst/>
              <a:ahLst/>
              <a:cxnLst/>
              <a:rect l="l" t="t" r="r" b="b"/>
              <a:pathLst>
                <a:path w="3390900" h="1239520">
                  <a:moveTo>
                    <a:pt x="0" y="206629"/>
                  </a:moveTo>
                  <a:lnTo>
                    <a:pt x="5454" y="159233"/>
                  </a:lnTo>
                  <a:lnTo>
                    <a:pt x="20992" y="115734"/>
                  </a:lnTo>
                  <a:lnTo>
                    <a:pt x="45376" y="77370"/>
                  </a:lnTo>
                  <a:lnTo>
                    <a:pt x="77370" y="45376"/>
                  </a:lnTo>
                  <a:lnTo>
                    <a:pt x="115734" y="20992"/>
                  </a:lnTo>
                  <a:lnTo>
                    <a:pt x="159233" y="5454"/>
                  </a:lnTo>
                  <a:lnTo>
                    <a:pt x="206628" y="0"/>
                  </a:lnTo>
                  <a:lnTo>
                    <a:pt x="3184271" y="0"/>
                  </a:lnTo>
                  <a:lnTo>
                    <a:pt x="3231666" y="5454"/>
                  </a:lnTo>
                  <a:lnTo>
                    <a:pt x="3275165" y="20992"/>
                  </a:lnTo>
                  <a:lnTo>
                    <a:pt x="3313529" y="45376"/>
                  </a:lnTo>
                  <a:lnTo>
                    <a:pt x="3345523" y="77370"/>
                  </a:lnTo>
                  <a:lnTo>
                    <a:pt x="3369907" y="115734"/>
                  </a:lnTo>
                  <a:lnTo>
                    <a:pt x="3385445" y="159233"/>
                  </a:lnTo>
                  <a:lnTo>
                    <a:pt x="3390900" y="206629"/>
                  </a:lnTo>
                  <a:lnTo>
                    <a:pt x="3390900" y="1032891"/>
                  </a:lnTo>
                  <a:lnTo>
                    <a:pt x="3385445" y="1080286"/>
                  </a:lnTo>
                  <a:lnTo>
                    <a:pt x="3369907" y="1123785"/>
                  </a:lnTo>
                  <a:lnTo>
                    <a:pt x="3345523" y="1162149"/>
                  </a:lnTo>
                  <a:lnTo>
                    <a:pt x="3313529" y="1194143"/>
                  </a:lnTo>
                  <a:lnTo>
                    <a:pt x="3275165" y="1218527"/>
                  </a:lnTo>
                  <a:lnTo>
                    <a:pt x="3231666" y="1234065"/>
                  </a:lnTo>
                  <a:lnTo>
                    <a:pt x="3184271" y="1239520"/>
                  </a:lnTo>
                  <a:lnTo>
                    <a:pt x="206628" y="1239520"/>
                  </a:lnTo>
                  <a:lnTo>
                    <a:pt x="159233" y="1234065"/>
                  </a:lnTo>
                  <a:lnTo>
                    <a:pt x="115734" y="1218527"/>
                  </a:lnTo>
                  <a:lnTo>
                    <a:pt x="77370" y="1194143"/>
                  </a:lnTo>
                  <a:lnTo>
                    <a:pt x="45376" y="1162149"/>
                  </a:lnTo>
                  <a:lnTo>
                    <a:pt x="20992" y="1123785"/>
                  </a:lnTo>
                  <a:lnTo>
                    <a:pt x="5454" y="1080286"/>
                  </a:lnTo>
                  <a:lnTo>
                    <a:pt x="0" y="1032891"/>
                  </a:lnTo>
                  <a:lnTo>
                    <a:pt x="0" y="20662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77190" y="6404609"/>
              <a:ext cx="3342640" cy="1247140"/>
            </a:xfrm>
            <a:custGeom>
              <a:avLst/>
              <a:gdLst/>
              <a:ahLst/>
              <a:cxnLst/>
              <a:rect l="l" t="t" r="r" b="b"/>
              <a:pathLst>
                <a:path w="3342640" h="1247140">
                  <a:moveTo>
                    <a:pt x="3134741" y="0"/>
                  </a:moveTo>
                  <a:lnTo>
                    <a:pt x="207860" y="0"/>
                  </a:lnTo>
                  <a:lnTo>
                    <a:pt x="160201" y="5491"/>
                  </a:lnTo>
                  <a:lnTo>
                    <a:pt x="116450" y="21133"/>
                  </a:lnTo>
                  <a:lnTo>
                    <a:pt x="77855" y="45676"/>
                  </a:lnTo>
                  <a:lnTo>
                    <a:pt x="45665" y="77873"/>
                  </a:lnTo>
                  <a:lnTo>
                    <a:pt x="21127" y="116475"/>
                  </a:lnTo>
                  <a:lnTo>
                    <a:pt x="5489" y="160233"/>
                  </a:lnTo>
                  <a:lnTo>
                    <a:pt x="0" y="207899"/>
                  </a:lnTo>
                  <a:lnTo>
                    <a:pt x="0" y="1039240"/>
                  </a:lnTo>
                  <a:lnTo>
                    <a:pt x="5489" y="1086906"/>
                  </a:lnTo>
                  <a:lnTo>
                    <a:pt x="21127" y="1130664"/>
                  </a:lnTo>
                  <a:lnTo>
                    <a:pt x="45665" y="1169266"/>
                  </a:lnTo>
                  <a:lnTo>
                    <a:pt x="77855" y="1201463"/>
                  </a:lnTo>
                  <a:lnTo>
                    <a:pt x="116450" y="1226006"/>
                  </a:lnTo>
                  <a:lnTo>
                    <a:pt x="160201" y="1241648"/>
                  </a:lnTo>
                  <a:lnTo>
                    <a:pt x="207860" y="1247139"/>
                  </a:lnTo>
                  <a:lnTo>
                    <a:pt x="3134741" y="1247139"/>
                  </a:lnTo>
                  <a:lnTo>
                    <a:pt x="3182406" y="1241648"/>
                  </a:lnTo>
                  <a:lnTo>
                    <a:pt x="3226164" y="1226006"/>
                  </a:lnTo>
                  <a:lnTo>
                    <a:pt x="3264766" y="1201463"/>
                  </a:lnTo>
                  <a:lnTo>
                    <a:pt x="3296963" y="1169266"/>
                  </a:lnTo>
                  <a:lnTo>
                    <a:pt x="3321506" y="1130664"/>
                  </a:lnTo>
                  <a:lnTo>
                    <a:pt x="3337148" y="1086906"/>
                  </a:lnTo>
                  <a:lnTo>
                    <a:pt x="3342640" y="1039240"/>
                  </a:lnTo>
                  <a:lnTo>
                    <a:pt x="3342640" y="207899"/>
                  </a:lnTo>
                  <a:lnTo>
                    <a:pt x="3337148" y="160233"/>
                  </a:lnTo>
                  <a:lnTo>
                    <a:pt x="3321506" y="116475"/>
                  </a:lnTo>
                  <a:lnTo>
                    <a:pt x="3296963" y="77873"/>
                  </a:lnTo>
                  <a:lnTo>
                    <a:pt x="3264766" y="45676"/>
                  </a:lnTo>
                  <a:lnTo>
                    <a:pt x="3226164" y="21133"/>
                  </a:lnTo>
                  <a:lnTo>
                    <a:pt x="3182406" y="5491"/>
                  </a:lnTo>
                  <a:lnTo>
                    <a:pt x="31347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77190" y="6404609"/>
              <a:ext cx="3342640" cy="1247140"/>
            </a:xfrm>
            <a:custGeom>
              <a:avLst/>
              <a:gdLst/>
              <a:ahLst/>
              <a:cxnLst/>
              <a:rect l="l" t="t" r="r" b="b"/>
              <a:pathLst>
                <a:path w="3342640" h="1247140">
                  <a:moveTo>
                    <a:pt x="0" y="207899"/>
                  </a:moveTo>
                  <a:lnTo>
                    <a:pt x="5489" y="160233"/>
                  </a:lnTo>
                  <a:lnTo>
                    <a:pt x="21127" y="116475"/>
                  </a:lnTo>
                  <a:lnTo>
                    <a:pt x="45665" y="77873"/>
                  </a:lnTo>
                  <a:lnTo>
                    <a:pt x="77855" y="45676"/>
                  </a:lnTo>
                  <a:lnTo>
                    <a:pt x="116450" y="21133"/>
                  </a:lnTo>
                  <a:lnTo>
                    <a:pt x="160201" y="5491"/>
                  </a:lnTo>
                  <a:lnTo>
                    <a:pt x="207860" y="0"/>
                  </a:lnTo>
                  <a:lnTo>
                    <a:pt x="3134741" y="0"/>
                  </a:lnTo>
                  <a:lnTo>
                    <a:pt x="3182406" y="5491"/>
                  </a:lnTo>
                  <a:lnTo>
                    <a:pt x="3226164" y="21133"/>
                  </a:lnTo>
                  <a:lnTo>
                    <a:pt x="3264766" y="45676"/>
                  </a:lnTo>
                  <a:lnTo>
                    <a:pt x="3296963" y="77873"/>
                  </a:lnTo>
                  <a:lnTo>
                    <a:pt x="3321506" y="116475"/>
                  </a:lnTo>
                  <a:lnTo>
                    <a:pt x="3337148" y="160233"/>
                  </a:lnTo>
                  <a:lnTo>
                    <a:pt x="3342640" y="207899"/>
                  </a:lnTo>
                  <a:lnTo>
                    <a:pt x="3342640" y="1039240"/>
                  </a:lnTo>
                  <a:lnTo>
                    <a:pt x="3337148" y="1086906"/>
                  </a:lnTo>
                  <a:lnTo>
                    <a:pt x="3321506" y="1130664"/>
                  </a:lnTo>
                  <a:lnTo>
                    <a:pt x="3296963" y="1169266"/>
                  </a:lnTo>
                  <a:lnTo>
                    <a:pt x="3264766" y="1201463"/>
                  </a:lnTo>
                  <a:lnTo>
                    <a:pt x="3226164" y="1226006"/>
                  </a:lnTo>
                  <a:lnTo>
                    <a:pt x="3182406" y="1241648"/>
                  </a:lnTo>
                  <a:lnTo>
                    <a:pt x="3134741" y="1247139"/>
                  </a:lnTo>
                  <a:lnTo>
                    <a:pt x="207860" y="1247139"/>
                  </a:lnTo>
                  <a:lnTo>
                    <a:pt x="160201" y="1241648"/>
                  </a:lnTo>
                  <a:lnTo>
                    <a:pt x="116450" y="1226006"/>
                  </a:lnTo>
                  <a:lnTo>
                    <a:pt x="77855" y="1201463"/>
                  </a:lnTo>
                  <a:lnTo>
                    <a:pt x="45665" y="1169266"/>
                  </a:lnTo>
                  <a:lnTo>
                    <a:pt x="21127" y="1130664"/>
                  </a:lnTo>
                  <a:lnTo>
                    <a:pt x="5489" y="1086906"/>
                  </a:lnTo>
                  <a:lnTo>
                    <a:pt x="0" y="1039240"/>
                  </a:lnTo>
                  <a:lnTo>
                    <a:pt x="0" y="2078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3552" y="6379845"/>
            <a:ext cx="685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45" dirty="0">
                <a:latin typeface="Trebuchet MS"/>
                <a:cs typeface="Trebuchet MS"/>
              </a:rPr>
              <a:t>Logros: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90009" y="6384290"/>
            <a:ext cx="31927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00"/>
              </a:spcBef>
            </a:pPr>
            <a:r>
              <a:rPr sz="1600" b="1" spc="-40" dirty="0">
                <a:latin typeface="Trebuchet MS"/>
                <a:cs typeface="Trebuchet MS"/>
              </a:rPr>
              <a:t>Dificultades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660400" algn="l"/>
                <a:tab pos="3179445" algn="l"/>
              </a:tabLst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	</a:t>
            </a:r>
            <a:r>
              <a:rPr sz="1600" b="1" u="sng" spc="-1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:	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1312" y="7753604"/>
            <a:ext cx="322453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90" dirty="0">
                <a:latin typeface="Arial Black"/>
                <a:cs typeface="Arial Black"/>
              </a:rPr>
              <a:t>Va</a:t>
            </a:r>
            <a:r>
              <a:rPr sz="1550" spc="-85" dirty="0">
                <a:latin typeface="Arial Black"/>
                <a:cs typeface="Arial Black"/>
              </a:rPr>
              <a:t>l</a:t>
            </a:r>
            <a:r>
              <a:rPr sz="1550" spc="5" dirty="0">
                <a:latin typeface="Arial Black"/>
                <a:cs typeface="Arial Black"/>
              </a:rPr>
              <a:t>o</a:t>
            </a:r>
            <a:r>
              <a:rPr sz="1550" spc="125" dirty="0">
                <a:latin typeface="Arial Black"/>
                <a:cs typeface="Arial Black"/>
              </a:rPr>
              <a:t>r</a:t>
            </a:r>
            <a:r>
              <a:rPr sz="1550" spc="-140" dirty="0">
                <a:latin typeface="Arial Black"/>
                <a:cs typeface="Arial Black"/>
              </a:rPr>
              <a:t>a</a:t>
            </a:r>
            <a:r>
              <a:rPr sz="1550" spc="-135" dirty="0">
                <a:latin typeface="Arial Black"/>
                <a:cs typeface="Arial Black"/>
              </a:rPr>
              <a:t>c</a:t>
            </a:r>
            <a:r>
              <a:rPr sz="1550" spc="-70" dirty="0">
                <a:latin typeface="Arial Black"/>
                <a:cs typeface="Arial Black"/>
              </a:rPr>
              <a:t>i</a:t>
            </a:r>
            <a:r>
              <a:rPr sz="1550" spc="-145" dirty="0">
                <a:latin typeface="Arial Black"/>
                <a:cs typeface="Arial Black"/>
              </a:rPr>
              <a:t>ó</a:t>
            </a:r>
            <a:r>
              <a:rPr sz="1550" spc="-30" dirty="0">
                <a:latin typeface="Arial Black"/>
                <a:cs typeface="Arial Black"/>
              </a:rPr>
              <a:t>n</a:t>
            </a:r>
            <a:r>
              <a:rPr sz="1550" spc="-55" dirty="0">
                <a:latin typeface="Arial Black"/>
                <a:cs typeface="Arial Black"/>
              </a:rPr>
              <a:t> </a:t>
            </a:r>
            <a:r>
              <a:rPr sz="1550" spc="-100" dirty="0">
                <a:latin typeface="Arial Black"/>
                <a:cs typeface="Arial Black"/>
              </a:rPr>
              <a:t>g</a:t>
            </a:r>
            <a:r>
              <a:rPr sz="1550" spc="-180" dirty="0">
                <a:latin typeface="Arial Black"/>
                <a:cs typeface="Arial Black"/>
              </a:rPr>
              <a:t>en</a:t>
            </a:r>
            <a:r>
              <a:rPr sz="1550" spc="-190" dirty="0">
                <a:latin typeface="Arial Black"/>
                <a:cs typeface="Arial Black"/>
              </a:rPr>
              <a:t>e</a:t>
            </a:r>
            <a:r>
              <a:rPr sz="1550" spc="125" dirty="0">
                <a:latin typeface="Arial Black"/>
                <a:cs typeface="Arial Black"/>
              </a:rPr>
              <a:t>r</a:t>
            </a:r>
            <a:r>
              <a:rPr sz="1550" spc="-125" dirty="0">
                <a:latin typeface="Arial Black"/>
                <a:cs typeface="Arial Black"/>
              </a:rPr>
              <a:t>al</a:t>
            </a:r>
            <a:r>
              <a:rPr sz="1550" spc="-55" dirty="0">
                <a:latin typeface="Arial Black"/>
                <a:cs typeface="Arial Black"/>
              </a:rPr>
              <a:t> </a:t>
            </a:r>
            <a:r>
              <a:rPr sz="1550" spc="-140" dirty="0">
                <a:latin typeface="Arial Black"/>
                <a:cs typeface="Arial Black"/>
              </a:rPr>
              <a:t>de</a:t>
            </a:r>
            <a:r>
              <a:rPr sz="1550" spc="-55" dirty="0">
                <a:latin typeface="Arial Black"/>
                <a:cs typeface="Arial Black"/>
              </a:rPr>
              <a:t> </a:t>
            </a:r>
            <a:r>
              <a:rPr sz="1550" spc="-125" dirty="0">
                <a:latin typeface="Arial Black"/>
                <a:cs typeface="Arial Black"/>
              </a:rPr>
              <a:t>la</a:t>
            </a:r>
            <a:r>
              <a:rPr sz="1550" spc="-35" dirty="0">
                <a:latin typeface="Arial Black"/>
                <a:cs typeface="Arial Black"/>
              </a:rPr>
              <a:t> </a:t>
            </a:r>
            <a:r>
              <a:rPr sz="1550" spc="-10" dirty="0">
                <a:latin typeface="Arial Black"/>
                <a:cs typeface="Arial Black"/>
              </a:rPr>
              <a:t>j</a:t>
            </a:r>
            <a:r>
              <a:rPr sz="1550" spc="-25" dirty="0">
                <a:latin typeface="Arial Black"/>
                <a:cs typeface="Arial Black"/>
              </a:rPr>
              <a:t>o</a:t>
            </a:r>
            <a:r>
              <a:rPr sz="1550" spc="125" dirty="0">
                <a:latin typeface="Arial Black"/>
                <a:cs typeface="Arial Black"/>
              </a:rPr>
              <a:t>r</a:t>
            </a:r>
            <a:r>
              <a:rPr sz="1550" spc="-45" dirty="0">
                <a:latin typeface="Arial Black"/>
                <a:cs typeface="Arial Black"/>
              </a:rPr>
              <a:t>na</a:t>
            </a:r>
            <a:r>
              <a:rPr sz="1550" spc="-55" dirty="0">
                <a:latin typeface="Arial Black"/>
                <a:cs typeface="Arial Black"/>
              </a:rPr>
              <a:t>d</a:t>
            </a:r>
            <a:r>
              <a:rPr sz="1550" spc="-70" dirty="0">
                <a:latin typeface="Arial Black"/>
                <a:cs typeface="Arial Black"/>
              </a:rPr>
              <a:t>a</a:t>
            </a:r>
            <a:endParaRPr sz="1550" dirty="0">
              <a:latin typeface="Arial Black"/>
              <a:cs typeface="Arial Blac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7834" y="6708830"/>
            <a:ext cx="6612890" cy="817244"/>
            <a:chOff x="457834" y="6708830"/>
            <a:chExt cx="6612890" cy="817244"/>
          </a:xfrm>
        </p:grpSpPr>
        <p:sp>
          <p:nvSpPr>
            <p:cNvPr id="17" name="object 17"/>
            <p:cNvSpPr/>
            <p:nvPr/>
          </p:nvSpPr>
          <p:spPr>
            <a:xfrm>
              <a:off x="457834" y="6714949"/>
              <a:ext cx="3167380" cy="200660"/>
            </a:xfrm>
            <a:custGeom>
              <a:avLst/>
              <a:gdLst/>
              <a:ahLst/>
              <a:cxnLst/>
              <a:rect l="l" t="t" r="r" b="b"/>
              <a:pathLst>
                <a:path w="3167379" h="200659">
                  <a:moveTo>
                    <a:pt x="0" y="0"/>
                  </a:moveTo>
                  <a:lnTo>
                    <a:pt x="3167380" y="0"/>
                  </a:lnTo>
                </a:path>
                <a:path w="3167379" h="200659">
                  <a:moveTo>
                    <a:pt x="0" y="200660"/>
                  </a:moveTo>
                  <a:lnTo>
                    <a:pt x="3167380" y="200660"/>
                  </a:lnTo>
                </a:path>
              </a:pathLst>
            </a:custGeom>
            <a:ln w="12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57834" y="7116302"/>
              <a:ext cx="3168015" cy="0"/>
            </a:xfrm>
            <a:custGeom>
              <a:avLst/>
              <a:gdLst/>
              <a:ahLst/>
              <a:cxnLst/>
              <a:rect l="l" t="t" r="r" b="b"/>
              <a:pathLst>
                <a:path w="3168015">
                  <a:moveTo>
                    <a:pt x="0" y="0"/>
                  </a:moveTo>
                  <a:lnTo>
                    <a:pt x="3167398" y="0"/>
                  </a:lnTo>
                </a:path>
              </a:pathLst>
            </a:custGeom>
            <a:ln w="12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834" y="7317310"/>
              <a:ext cx="3167380" cy="200660"/>
            </a:xfrm>
            <a:custGeom>
              <a:avLst/>
              <a:gdLst/>
              <a:ahLst/>
              <a:cxnLst/>
              <a:rect l="l" t="t" r="r" b="b"/>
              <a:pathLst>
                <a:path w="3167379" h="200659">
                  <a:moveTo>
                    <a:pt x="0" y="0"/>
                  </a:moveTo>
                  <a:lnTo>
                    <a:pt x="3167380" y="0"/>
                  </a:lnTo>
                </a:path>
                <a:path w="3167379" h="200659">
                  <a:moveTo>
                    <a:pt x="0" y="200660"/>
                  </a:moveTo>
                  <a:lnTo>
                    <a:pt x="3167380" y="200660"/>
                  </a:lnTo>
                </a:path>
              </a:pathLst>
            </a:custGeom>
            <a:ln w="12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02709" y="6716887"/>
              <a:ext cx="3168015" cy="0"/>
            </a:xfrm>
            <a:custGeom>
              <a:avLst/>
              <a:gdLst/>
              <a:ahLst/>
              <a:cxnLst/>
              <a:rect l="l" t="t" r="r" b="b"/>
              <a:pathLst>
                <a:path w="3168015">
                  <a:moveTo>
                    <a:pt x="0" y="0"/>
                  </a:moveTo>
                  <a:lnTo>
                    <a:pt x="3167398" y="0"/>
                  </a:lnTo>
                </a:path>
              </a:pathLst>
            </a:custGeom>
            <a:ln w="12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902709" y="7118555"/>
              <a:ext cx="3167380" cy="401320"/>
            </a:xfrm>
            <a:custGeom>
              <a:avLst/>
              <a:gdLst/>
              <a:ahLst/>
              <a:cxnLst/>
              <a:rect l="l" t="t" r="r" b="b"/>
              <a:pathLst>
                <a:path w="3167379" h="401320">
                  <a:moveTo>
                    <a:pt x="0" y="0"/>
                  </a:moveTo>
                  <a:lnTo>
                    <a:pt x="3167380" y="0"/>
                  </a:lnTo>
                </a:path>
                <a:path w="3167379" h="401320">
                  <a:moveTo>
                    <a:pt x="0" y="200660"/>
                  </a:moveTo>
                  <a:lnTo>
                    <a:pt x="3167380" y="200660"/>
                  </a:lnTo>
                </a:path>
                <a:path w="3167379" h="401320">
                  <a:moveTo>
                    <a:pt x="0" y="401320"/>
                  </a:moveTo>
                  <a:lnTo>
                    <a:pt x="3167380" y="401320"/>
                  </a:lnTo>
                </a:path>
              </a:pathLst>
            </a:custGeom>
            <a:ln w="12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47514" y="7759700"/>
            <a:ext cx="152527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25" dirty="0">
                <a:latin typeface="Arial Black"/>
                <a:cs typeface="Arial Black"/>
              </a:rPr>
              <a:t>A</a:t>
            </a:r>
            <a:r>
              <a:rPr sz="1550" spc="-95" dirty="0">
                <a:latin typeface="Arial Black"/>
                <a:cs typeface="Arial Black"/>
              </a:rPr>
              <a:t>u</a:t>
            </a:r>
            <a:r>
              <a:rPr sz="1550" spc="-80" dirty="0">
                <a:latin typeface="Arial Black"/>
                <a:cs typeface="Arial Black"/>
              </a:rPr>
              <a:t>toev</a:t>
            </a:r>
            <a:r>
              <a:rPr sz="1550" spc="-110" dirty="0">
                <a:latin typeface="Arial Black"/>
                <a:cs typeface="Arial Black"/>
              </a:rPr>
              <a:t>al</a:t>
            </a:r>
            <a:r>
              <a:rPr sz="1550" spc="-135" dirty="0">
                <a:latin typeface="Arial Black"/>
                <a:cs typeface="Arial Black"/>
              </a:rPr>
              <a:t>u</a:t>
            </a:r>
            <a:r>
              <a:rPr sz="1550" spc="-140" dirty="0">
                <a:latin typeface="Arial Black"/>
                <a:cs typeface="Arial Black"/>
              </a:rPr>
              <a:t>a</a:t>
            </a:r>
            <a:r>
              <a:rPr sz="1550" spc="-135" dirty="0">
                <a:latin typeface="Arial Black"/>
                <a:cs typeface="Arial Black"/>
              </a:rPr>
              <a:t>c</a:t>
            </a:r>
            <a:r>
              <a:rPr sz="1550" spc="-70" dirty="0">
                <a:latin typeface="Arial Black"/>
                <a:cs typeface="Arial Black"/>
              </a:rPr>
              <a:t>i</a:t>
            </a:r>
            <a:r>
              <a:rPr sz="1550" spc="-145" dirty="0">
                <a:latin typeface="Arial Black"/>
                <a:cs typeface="Arial Black"/>
              </a:rPr>
              <a:t>ó</a:t>
            </a:r>
            <a:r>
              <a:rPr sz="1550" spc="-30" dirty="0">
                <a:latin typeface="Arial Black"/>
                <a:cs typeface="Arial Black"/>
              </a:rPr>
              <a:t>n</a:t>
            </a:r>
            <a:endParaRPr sz="1550" dirty="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04602" y="8119923"/>
            <a:ext cx="3312160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7554" algn="l"/>
              </a:tabLst>
            </a:pP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Hubo buena comunicación por parte mía y los padres de familia, las actividades se enviaron y se recibieron correctamente.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7554" algn="l"/>
              </a:tabLst>
            </a:pP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Las consignas que se dieron fueron claras y sencillas, y gracias a esto, los alumnos lograron resolver la actividad sin ningún problema, y al mismo tiempo se enriquecieron de diversos aprendizajes.</a:t>
            </a:r>
            <a:endParaRPr sz="1200" dirty="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/>
          </p:nvPr>
        </p:nvGraphicFramePr>
        <p:xfrm>
          <a:off x="376567" y="2066544"/>
          <a:ext cx="3356609" cy="3993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5700"/>
                <a:gridCol w="1090930"/>
                <a:gridCol w="116839"/>
                <a:gridCol w="481330"/>
                <a:gridCol w="511810"/>
              </a:tblGrid>
              <a:tr h="274320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ción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plan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o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SI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C5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30" dirty="0">
                          <a:latin typeface="Trebuchet MS"/>
                          <a:cs typeface="Trebuchet MS"/>
                        </a:rPr>
                        <a:t>NO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F6"/>
                    </a:solidFill>
                  </a:tcPr>
                </a:tc>
              </a:tr>
              <a:tr h="457200">
                <a:tc gridSpan="3">
                  <a:txBody>
                    <a:bodyPr/>
                    <a:lstStyle/>
                    <a:p>
                      <a:pPr marL="91440" marR="3143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Desarrollo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actividades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en </a:t>
                      </a:r>
                      <a:r>
                        <a:rPr sz="1200" b="1" spc="-3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tiempo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forma.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883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60" dirty="0"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llevó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2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cabo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planeado.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883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ri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.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 gridSpan="5"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o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gan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z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ción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po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: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E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18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771525" algn="l"/>
                        </a:tabLst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Grupal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860425" algn="l"/>
                        </a:tabLst>
                      </a:pP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Equipos</a:t>
                      </a:r>
                      <a:r>
                        <a:rPr sz="12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956944" algn="l"/>
                        </a:tabLst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Individual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319">
                <a:tc gridSpan="5">
                  <a:txBody>
                    <a:bodyPr/>
                    <a:lstStyle/>
                    <a:p>
                      <a:pPr marL="6807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Manifestaciones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los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niños: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E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5">
                  <a:txBody>
                    <a:bodyPr/>
                    <a:lstStyle/>
                    <a:p>
                      <a:pPr marL="91440" marR="3835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2558415" algn="l"/>
                          <a:tab pos="2908935" algn="l"/>
                        </a:tabLst>
                      </a:pPr>
                      <a:r>
                        <a:rPr sz="1200" b="1" spc="5" dirty="0">
                          <a:latin typeface="Trebuchet MS"/>
                          <a:cs typeface="Trebuchet MS"/>
                        </a:rPr>
                        <a:t>¿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nv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crar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n?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3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  )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lg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	) 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Poca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motivación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200" b="1" spc="3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1200" b="1" spc="3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descontrol</a:t>
                      </a:r>
                      <a:r>
                        <a:rPr sz="1200" b="1" spc="3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5">
                  <a:txBody>
                    <a:bodyPr/>
                    <a:lstStyle/>
                    <a:p>
                      <a:pPr marL="91440" marR="7899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609725" algn="l"/>
                          <a:tab pos="2294890" algn="l"/>
                        </a:tabLst>
                      </a:pPr>
                      <a:r>
                        <a:rPr sz="1200" b="1" spc="70" dirty="0">
                          <a:latin typeface="Trebuchet MS"/>
                          <a:cs typeface="Trebuchet MS"/>
                        </a:rPr>
                        <a:t>¿Se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interesaron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en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las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actividades? </a:t>
                      </a:r>
                      <a:r>
                        <a:rPr sz="1200" b="1" spc="-3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Todos</a:t>
                      </a:r>
                      <a:r>
                        <a:rPr sz="12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200" b="1" spc="3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1200" b="1" spc="3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Algunos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1200" b="1" spc="3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otro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5">
                  <a:txBody>
                    <a:bodyPr/>
                    <a:lstStyle/>
                    <a:p>
                      <a:pPr marL="91440" marR="478155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210310" algn="l"/>
                          <a:tab pos="1999614" algn="l"/>
                          <a:tab pos="2814955" algn="l"/>
                        </a:tabLst>
                      </a:pPr>
                      <a:r>
                        <a:rPr sz="1200" b="1" spc="70" dirty="0">
                          <a:latin typeface="Trebuchet MS"/>
                          <a:cs typeface="Trebuchet MS"/>
                        </a:rPr>
                        <a:t>Su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actitud ante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las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actividades.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ar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cipa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	)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B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na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	)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pa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ía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	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5595">
                <a:tc gridSpan="5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3228975" algn="l"/>
                        </a:tabLst>
                      </a:pPr>
                      <a:r>
                        <a:rPr sz="1200" b="1" spc="-50" dirty="0" err="1">
                          <a:latin typeface="Trebuchet MS"/>
                          <a:cs typeface="Trebuchet MS"/>
                        </a:rPr>
                        <a:t>Alumnos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 err="1" smtClean="0">
                          <a:latin typeface="Trebuchet MS"/>
                          <a:cs typeface="Trebuchet MS"/>
                        </a:rPr>
                        <a:t>participativos</a:t>
                      </a:r>
                      <a:r>
                        <a:rPr sz="1200" b="1" spc="-25" dirty="0" smtClean="0">
                          <a:latin typeface="Trebuchet MS"/>
                          <a:cs typeface="Trebuchet MS"/>
                        </a:rPr>
                        <a:t>:</a:t>
                      </a:r>
                      <a:r>
                        <a:rPr lang="es-ES" sz="1200" b="1" spc="-30" baseline="0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s-ES" sz="1100" b="0" spc="-10" baseline="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Todo</a:t>
                      </a:r>
                      <a:r>
                        <a:rPr lang="es-ES" sz="1200" b="1" spc="-30" baseline="0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s-ES" sz="1100" b="0" spc="-10" baseline="0" dirty="0" smtClean="0">
                          <a:latin typeface="Microsoft Sans Serif"/>
                          <a:cs typeface="Microsoft Sans Serif"/>
                        </a:rPr>
                        <a:t>el grupo.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129701"/>
              </p:ext>
            </p:extLst>
          </p:nvPr>
        </p:nvGraphicFramePr>
        <p:xfrm>
          <a:off x="3827779" y="2070227"/>
          <a:ext cx="3322318" cy="39568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6495"/>
                <a:gridCol w="464819"/>
                <a:gridCol w="421004"/>
              </a:tblGrid>
              <a:tr h="26255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Educadora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SI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C5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30" dirty="0">
                          <a:latin typeface="Trebuchet MS"/>
                          <a:cs typeface="Trebuchet MS"/>
                        </a:rPr>
                        <a:t>NO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F6"/>
                    </a:solidFill>
                  </a:tcPr>
                </a:tc>
              </a:tr>
              <a:tr h="43759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¿Mi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25" dirty="0">
                          <a:latin typeface="Trebuchet MS"/>
                          <a:cs typeface="Trebuchet MS"/>
                        </a:rPr>
                        <a:t>forma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intervención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0" dirty="0">
                          <a:latin typeface="Trebuchet MS"/>
                          <a:cs typeface="Trebuchet MS"/>
                        </a:rPr>
                        <a:t>fue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adecuada?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599">
                <a:tc>
                  <a:txBody>
                    <a:bodyPr/>
                    <a:lstStyle/>
                    <a:p>
                      <a:pPr marL="92710" marR="6083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5" dirty="0">
                          <a:latin typeface="Trebuchet MS"/>
                          <a:cs typeface="Trebuchet MS"/>
                        </a:rPr>
                        <a:t>¿Favorecí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logro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los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aprendizajes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20" dirty="0">
                          <a:latin typeface="Trebuchet MS"/>
                          <a:cs typeface="Trebuchet MS"/>
                        </a:rPr>
                        <a:t>esperados?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599">
                <a:tc>
                  <a:txBody>
                    <a:bodyPr/>
                    <a:lstStyle/>
                    <a:p>
                      <a:pPr marL="92710" marR="1803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¿La </a:t>
                      </a:r>
                      <a:r>
                        <a:rPr sz="1200" b="1" spc="25" dirty="0">
                          <a:latin typeface="Trebuchet MS"/>
                          <a:cs typeface="Trebuchet MS"/>
                        </a:rPr>
                        <a:t>forma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relacionarme con </a:t>
                      </a:r>
                      <a:r>
                        <a:rPr sz="1200" b="1" spc="-3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los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alumnos</a:t>
                      </a:r>
                      <a:r>
                        <a:rPr sz="12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0" dirty="0">
                          <a:latin typeface="Trebuchet MS"/>
                          <a:cs typeface="Trebuchet MS"/>
                        </a:rPr>
                        <a:t>fue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adecuada?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558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5" dirty="0">
                          <a:latin typeface="Trebuchet MS"/>
                          <a:cs typeface="Trebuchet MS"/>
                        </a:rPr>
                        <a:t>¿Favorecí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convivencia?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55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¿Las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consignas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fueron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20" dirty="0">
                          <a:latin typeface="Trebuchet MS"/>
                          <a:cs typeface="Trebuchet MS"/>
                        </a:rPr>
                        <a:t>claras?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9121">
                <a:tc gridSpan="3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3239770" algn="l"/>
                        </a:tabLst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Alumnos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5" dirty="0" err="1">
                          <a:latin typeface="Trebuchet MS"/>
                          <a:cs typeface="Trebuchet MS"/>
                        </a:rPr>
                        <a:t>que</a:t>
                      </a:r>
                      <a:r>
                        <a:rPr sz="12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s-MX" sz="1200" b="1" spc="-35" noProof="0" dirty="0" smtClean="0">
                          <a:latin typeface="Trebuchet MS"/>
                          <a:cs typeface="Trebuchet MS"/>
                        </a:rPr>
                        <a:t>requirieron</a:t>
                      </a:r>
                      <a:r>
                        <a:rPr sz="1200" b="1" spc="-10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0" dirty="0" err="1" smtClean="0">
                          <a:latin typeface="Trebuchet MS"/>
                          <a:cs typeface="Trebuchet MS"/>
                        </a:rPr>
                        <a:t>apoyo</a:t>
                      </a:r>
                      <a:r>
                        <a:rPr sz="1200" b="1" spc="-30" dirty="0" smtClean="0">
                          <a:latin typeface="Trebuchet MS"/>
                          <a:cs typeface="Trebuchet MS"/>
                        </a:rPr>
                        <a:t>:</a:t>
                      </a:r>
                      <a:r>
                        <a:rPr lang="es-ES" sz="1200" b="1" spc="-30" baseline="0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s-ES" sz="1200" b="0" spc="-30" baseline="0" dirty="0" smtClean="0">
                          <a:latin typeface="Trebuchet MS"/>
                          <a:cs typeface="Trebuchet MS"/>
                        </a:rPr>
                        <a:t>Los alumnos de primer grado necesitaron ayuda en las actividades.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83626">
                <a:tc gridSpan="3">
                  <a:txBody>
                    <a:bodyPr/>
                    <a:lstStyle/>
                    <a:p>
                      <a:pPr marL="1065530" marR="168910" indent="-8947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25" dirty="0">
                          <a:latin typeface="Trebuchet MS"/>
                          <a:cs typeface="Trebuchet MS"/>
                        </a:rPr>
                        <a:t>Breve </a:t>
                      </a:r>
                      <a:r>
                        <a:rPr sz="1100" b="1" spc="-35" dirty="0">
                          <a:latin typeface="Trebuchet MS"/>
                          <a:cs typeface="Trebuchet MS"/>
                        </a:rPr>
                        <a:t>descripción</a:t>
                      </a:r>
                      <a:r>
                        <a:rPr sz="11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5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1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5" dirty="0">
                          <a:latin typeface="Trebuchet MS"/>
                          <a:cs typeface="Trebuchet MS"/>
                        </a:rPr>
                        <a:t>las</a:t>
                      </a:r>
                      <a:r>
                        <a:rPr sz="11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5" dirty="0">
                          <a:latin typeface="Trebuchet MS"/>
                          <a:cs typeface="Trebuchet MS"/>
                        </a:rPr>
                        <a:t>actividades</a:t>
                      </a:r>
                      <a:r>
                        <a:rPr sz="11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0" dirty="0">
                          <a:latin typeface="Trebuchet MS"/>
                          <a:cs typeface="Trebuchet MS"/>
                        </a:rPr>
                        <a:t>realizadas </a:t>
                      </a:r>
                      <a:r>
                        <a:rPr sz="1100" b="1" spc="-3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0" dirty="0">
                          <a:latin typeface="Trebuchet MS"/>
                          <a:cs typeface="Trebuchet MS"/>
                        </a:rPr>
                        <a:t>durante</a:t>
                      </a:r>
                      <a:r>
                        <a:rPr sz="11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1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 err="1">
                          <a:latin typeface="Trebuchet MS"/>
                          <a:cs typeface="Trebuchet MS"/>
                        </a:rPr>
                        <a:t>jornada</a:t>
                      </a:r>
                      <a:r>
                        <a:rPr sz="1100" b="1" spc="-60" dirty="0" smtClean="0">
                          <a:latin typeface="Trebuchet MS"/>
                          <a:cs typeface="Trebuchet MS"/>
                        </a:rPr>
                        <a:t>.</a:t>
                      </a:r>
                    </a:p>
                    <a:p>
                      <a:pPr marL="92710">
                        <a:lnSpc>
                          <a:spcPts val="1340"/>
                        </a:lnSpc>
                        <a:spcBef>
                          <a:spcPts val="5"/>
                        </a:spcBef>
                        <a:tabLst>
                          <a:tab pos="3203575" algn="l"/>
                        </a:tabLst>
                      </a:pPr>
                      <a:r>
                        <a:rPr lang="es-ES" sz="1200" b="0" u="sng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Las actividades</a:t>
                      </a:r>
                      <a:r>
                        <a:rPr lang="es-ES" sz="1200" b="0" u="sng" baseline="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aplicadas tienen el propósito </a:t>
                      </a:r>
                      <a:r>
                        <a:rPr lang="es-ES" sz="1200" b="0" u="sng" baseline="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de seguir y continuar con los trazos al mismo tiempo que reconocen las figuras geométricas. </a:t>
                      </a:r>
                    </a:p>
                    <a:p>
                      <a:pPr marL="92710">
                        <a:lnSpc>
                          <a:spcPts val="1340"/>
                        </a:lnSpc>
                        <a:spcBef>
                          <a:spcPts val="5"/>
                        </a:spcBef>
                        <a:tabLst>
                          <a:tab pos="3203575" algn="l"/>
                        </a:tabLst>
                      </a:pPr>
                      <a:r>
                        <a:rPr lang="es-ES" sz="1200" b="0" u="sng" baseline="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Al seguir líneas y trazos, lograrán desarrollar mejor su habilidad motriz. 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2494660" y="1178941"/>
            <a:ext cx="2560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solidFill>
                  <a:srgbClr val="FF66AC"/>
                </a:solidFill>
                <a:latin typeface="Trebuchet MS"/>
                <a:cs typeface="Trebuchet MS"/>
              </a:rPr>
              <a:t>Aprendizajes </a:t>
            </a:r>
            <a:r>
              <a:rPr sz="1800" b="1" dirty="0">
                <a:solidFill>
                  <a:srgbClr val="FF66AC"/>
                </a:solidFill>
                <a:latin typeface="Trebuchet MS"/>
                <a:cs typeface="Trebuchet MS"/>
              </a:rPr>
              <a:t>esperados: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0525" y="8085073"/>
            <a:ext cx="3322320" cy="148694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22225">
              <a:lnSpc>
                <a:spcPts val="1380"/>
              </a:lnSpc>
              <a:spcBef>
                <a:spcPts val="195"/>
              </a:spcBef>
              <a:tabLst>
                <a:tab pos="3291204" algn="l"/>
              </a:tabLst>
            </a:pPr>
            <a:r>
              <a:rPr sz="1200" b="1" spc="-20" dirty="0">
                <a:latin typeface="Trebuchet MS"/>
                <a:cs typeface="Trebuchet MS"/>
              </a:rPr>
              <a:t>¿Cómo</a:t>
            </a:r>
            <a:r>
              <a:rPr sz="1200" b="1" dirty="0">
                <a:latin typeface="Trebuchet MS"/>
                <a:cs typeface="Trebuchet MS"/>
              </a:rPr>
              <a:t> </a:t>
            </a:r>
            <a:r>
              <a:rPr sz="1200" b="1" spc="-75" dirty="0">
                <a:latin typeface="Trebuchet MS"/>
                <a:cs typeface="Trebuchet MS"/>
              </a:rPr>
              <a:t>lo</a:t>
            </a:r>
            <a:r>
              <a:rPr sz="1200" b="1" spc="5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hice?</a:t>
            </a:r>
            <a:r>
              <a:rPr sz="1200" b="1" spc="-10" dirty="0">
                <a:latin typeface="Trebuchet MS"/>
                <a:cs typeface="Trebuchet MS"/>
              </a:rPr>
              <a:t> </a:t>
            </a:r>
            <a:r>
              <a:rPr sz="1200" b="1" dirty="0">
                <a:latin typeface="Trebuchet MS"/>
                <a:cs typeface="Trebuchet MS"/>
              </a:rPr>
              <a:t>¿Me</a:t>
            </a:r>
            <a:r>
              <a:rPr sz="1200" b="1" spc="-15" dirty="0">
                <a:latin typeface="Trebuchet MS"/>
                <a:cs typeface="Trebuchet MS"/>
              </a:rPr>
              <a:t> </a:t>
            </a:r>
            <a:r>
              <a:rPr sz="1200" b="1" dirty="0">
                <a:latin typeface="Trebuchet MS"/>
                <a:cs typeface="Trebuchet MS"/>
              </a:rPr>
              <a:t>faltó</a:t>
            </a:r>
            <a:r>
              <a:rPr sz="1200" b="1" spc="-5" dirty="0">
                <a:latin typeface="Trebuchet MS"/>
                <a:cs typeface="Trebuchet MS"/>
              </a:rPr>
              <a:t> </a:t>
            </a:r>
            <a:r>
              <a:rPr sz="1200" b="1" spc="5" dirty="0">
                <a:latin typeface="Trebuchet MS"/>
                <a:cs typeface="Trebuchet MS"/>
              </a:rPr>
              <a:t>hacer</a:t>
            </a:r>
            <a:r>
              <a:rPr sz="1200" b="1" spc="-1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algo</a:t>
            </a:r>
            <a:r>
              <a:rPr sz="1200" b="1" dirty="0">
                <a:latin typeface="Trebuchet MS"/>
                <a:cs typeface="Trebuchet MS"/>
              </a:rPr>
              <a:t> </a:t>
            </a:r>
            <a:r>
              <a:rPr sz="1200" b="1" spc="-15" dirty="0">
                <a:latin typeface="Trebuchet MS"/>
                <a:cs typeface="Trebuchet MS"/>
              </a:rPr>
              <a:t>que</a:t>
            </a:r>
            <a:r>
              <a:rPr sz="1200" b="1" spc="25" dirty="0">
                <a:latin typeface="Trebuchet MS"/>
                <a:cs typeface="Trebuchet MS"/>
              </a:rPr>
              <a:t> </a:t>
            </a:r>
            <a:r>
              <a:rPr sz="1200" b="1" spc="-50" dirty="0">
                <a:latin typeface="Trebuchet MS"/>
                <a:cs typeface="Trebuchet MS"/>
              </a:rPr>
              <a:t>no </a:t>
            </a:r>
            <a:r>
              <a:rPr sz="1200" b="1" spc="-4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d</a:t>
            </a:r>
            <a:r>
              <a:rPr sz="1200" b="1" spc="-35" dirty="0">
                <a:latin typeface="Trebuchet MS"/>
                <a:cs typeface="Trebuchet MS"/>
              </a:rPr>
              <a:t>e</a:t>
            </a:r>
            <a:r>
              <a:rPr sz="1200" b="1" spc="-45" dirty="0">
                <a:latin typeface="Trebuchet MS"/>
                <a:cs typeface="Trebuchet MS"/>
              </a:rPr>
              <a:t>b</a:t>
            </a:r>
            <a:r>
              <a:rPr sz="1200" b="1" spc="-10" dirty="0">
                <a:latin typeface="Trebuchet MS"/>
                <a:cs typeface="Trebuchet MS"/>
              </a:rPr>
              <a:t>o</a:t>
            </a:r>
            <a:r>
              <a:rPr sz="1200" b="1" spc="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olv</a:t>
            </a:r>
            <a:r>
              <a:rPr sz="1200" b="1" spc="-145" dirty="0">
                <a:latin typeface="Trebuchet MS"/>
                <a:cs typeface="Trebuchet MS"/>
              </a:rPr>
              <a:t>i</a:t>
            </a:r>
            <a:r>
              <a:rPr sz="1200" b="1" spc="-5" dirty="0">
                <a:latin typeface="Trebuchet MS"/>
                <a:cs typeface="Trebuchet MS"/>
              </a:rPr>
              <a:t>d</a:t>
            </a:r>
            <a:r>
              <a:rPr sz="1200" b="1" spc="-15" dirty="0">
                <a:latin typeface="Trebuchet MS"/>
                <a:cs typeface="Trebuchet MS"/>
              </a:rPr>
              <a:t>a</a:t>
            </a:r>
            <a:r>
              <a:rPr sz="1200" b="1" spc="30" dirty="0">
                <a:latin typeface="Trebuchet MS"/>
                <a:cs typeface="Trebuchet MS"/>
              </a:rPr>
              <a:t>r</a:t>
            </a:r>
            <a:r>
              <a:rPr sz="1200" spc="-55" dirty="0">
                <a:latin typeface="Microsoft Sans Serif"/>
                <a:cs typeface="Microsoft Sans Serif"/>
              </a:rPr>
              <a:t>?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 jornada estuvo bien, hubo comunicación con los alumnos, tomaron asistencia y las actividades se aplicaron correctamente.</a:t>
            </a:r>
          </a:p>
          <a:p>
            <a:pPr marL="12700" marR="22225">
              <a:lnSpc>
                <a:spcPts val="1380"/>
              </a:lnSpc>
              <a:spcBef>
                <a:spcPts val="195"/>
              </a:spcBef>
              <a:tabLst>
                <a:tab pos="3291204" algn="l"/>
              </a:tabLst>
            </a:pPr>
            <a:r>
              <a:rPr sz="1200" b="1" spc="-30" dirty="0" smtClean="0">
                <a:latin typeface="Trebuchet MS"/>
                <a:cs typeface="Trebuchet MS"/>
              </a:rPr>
              <a:t>¿De</a:t>
            </a:r>
            <a:r>
              <a:rPr sz="1200" b="1" spc="-20" dirty="0" smtClean="0">
                <a:latin typeface="Trebuchet MS"/>
                <a:cs typeface="Trebuchet MS"/>
              </a:rPr>
              <a:t> </a:t>
            </a:r>
            <a:r>
              <a:rPr sz="1200" b="1" spc="-25" dirty="0">
                <a:latin typeface="Trebuchet MS"/>
                <a:cs typeface="Trebuchet MS"/>
              </a:rPr>
              <a:t>qué</a:t>
            </a:r>
            <a:r>
              <a:rPr sz="1200" b="1" spc="20" dirty="0">
                <a:latin typeface="Trebuchet MS"/>
                <a:cs typeface="Trebuchet MS"/>
              </a:rPr>
              <a:t> </a:t>
            </a:r>
            <a:r>
              <a:rPr sz="1200" b="1" spc="5" dirty="0">
                <a:latin typeface="Trebuchet MS"/>
                <a:cs typeface="Trebuchet MS"/>
              </a:rPr>
              <a:t>otra</a:t>
            </a:r>
            <a:r>
              <a:rPr sz="1200" b="1" spc="-10" dirty="0">
                <a:latin typeface="Trebuchet MS"/>
                <a:cs typeface="Trebuchet MS"/>
              </a:rPr>
              <a:t> </a:t>
            </a:r>
            <a:r>
              <a:rPr sz="1200" b="1" spc="-15" dirty="0">
                <a:latin typeface="Trebuchet MS"/>
                <a:cs typeface="Trebuchet MS"/>
              </a:rPr>
              <a:t>manera</a:t>
            </a:r>
            <a:r>
              <a:rPr sz="1200" b="1" spc="-10" dirty="0">
                <a:latin typeface="Trebuchet MS"/>
                <a:cs typeface="Trebuchet MS"/>
              </a:rPr>
              <a:t> </a:t>
            </a:r>
            <a:r>
              <a:rPr sz="1200" b="1" spc="-30" dirty="0">
                <a:latin typeface="Trebuchet MS"/>
                <a:cs typeface="Trebuchet MS"/>
              </a:rPr>
              <a:t>podría</a:t>
            </a:r>
            <a:r>
              <a:rPr sz="1200" b="1" spc="-1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intervenir?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-10" dirty="0">
                <a:latin typeface="Trebuchet MS"/>
                <a:cs typeface="Trebuchet MS"/>
              </a:rPr>
              <a:t>¿Qué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ts val="1405"/>
              </a:lnSpc>
            </a:pPr>
            <a:r>
              <a:rPr sz="1200" b="1" spc="-20" dirty="0">
                <a:latin typeface="Trebuchet MS"/>
                <a:cs typeface="Trebuchet MS"/>
              </a:rPr>
              <a:t>necesito</a:t>
            </a:r>
            <a:r>
              <a:rPr sz="1200" b="1" spc="-5" dirty="0">
                <a:latin typeface="Trebuchet MS"/>
                <a:cs typeface="Trebuchet MS"/>
              </a:rPr>
              <a:t> modificar?</a:t>
            </a:r>
            <a:r>
              <a:rPr sz="1200" b="1" spc="-25" dirty="0">
                <a:latin typeface="Trebuchet MS"/>
                <a:cs typeface="Trebuchet MS"/>
              </a:rPr>
              <a:t> </a:t>
            </a:r>
            <a:r>
              <a:rPr sz="1200" b="1" spc="-30" dirty="0">
                <a:latin typeface="Trebuchet MS"/>
                <a:cs typeface="Trebuchet MS"/>
              </a:rPr>
              <a:t>Imprevistos.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ts val="1405"/>
              </a:lnSpc>
              <a:tabLst>
                <a:tab pos="3308985" algn="l"/>
              </a:tabLst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Podría modificar las actividades de tal forma que los alumnos puedan trabajar con material innovador.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034588" y="480953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19           </a:t>
            </a:r>
            <a:r>
              <a:rPr lang="es-ES" dirty="0" smtClean="0"/>
              <a:t>11        2021</a:t>
            </a:r>
            <a:endParaRPr lang="es-ES" dirty="0"/>
          </a:p>
        </p:txBody>
      </p:sp>
      <p:pic>
        <p:nvPicPr>
          <p:cNvPr id="2050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1589120" y="1477175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782467" y="850285"/>
            <a:ext cx="446045" cy="3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3330158" y="3730220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819400" y="2424643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819400" y="2811826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803775" y="3158929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272784" y="2358891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286605" y="2827951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301227" y="3266597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301228" y="3638474"/>
            <a:ext cx="336014" cy="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301228" y="3896423"/>
            <a:ext cx="336014" cy="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224070" y="4399061"/>
            <a:ext cx="267277" cy="2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901440" y="5041984"/>
            <a:ext cx="267277" cy="2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1476674" y="5492707"/>
            <a:ext cx="267277" cy="2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383751" y="6608902"/>
            <a:ext cx="3348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Se logró el aprendizaje esperado, y los alumnos se adentraron en el tema sin ningún problema.</a:t>
            </a:r>
            <a:endParaRPr lang="es-MX" sz="1600" dirty="0"/>
          </a:p>
        </p:txBody>
      </p:sp>
      <p:sp>
        <p:nvSpPr>
          <p:cNvPr id="45" name="CuadroTexto 44"/>
          <p:cNvSpPr txBox="1"/>
          <p:nvPr/>
        </p:nvSpPr>
        <p:spPr>
          <a:xfrm>
            <a:off x="3888738" y="6599759"/>
            <a:ext cx="3348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Se presentaron algunas </a:t>
            </a:r>
            <a:r>
              <a:rPr lang="es-ES" sz="1600" dirty="0" smtClean="0"/>
              <a:t>dificultades con las inasistencias en la clase en línea.</a:t>
            </a:r>
            <a:endParaRPr lang="es-MX" sz="1600" dirty="0"/>
          </a:p>
        </p:txBody>
      </p:sp>
      <p:pic>
        <p:nvPicPr>
          <p:cNvPr id="48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341312" y="1477175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0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Pin on IMAGENES PNG 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45" y="0"/>
            <a:ext cx="4530791" cy="473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4191000" y="121285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Viernes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noviemb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 2021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42" y="3041650"/>
            <a:ext cx="4850606" cy="64008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58617" y="1813014"/>
            <a:ext cx="199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Actividad aplicada: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49342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1119</Words>
  <Application>Microsoft Office PowerPoint</Application>
  <PresentationFormat>Personalizado</PresentationFormat>
  <Paragraphs>141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Microsoft Sans Serif</vt:lpstr>
      <vt:lpstr>Times New Roman</vt:lpstr>
      <vt:lpstr>Trebuchet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PLANEACIONES PREESCOLAR DULCE</dc:creator>
  <cp:lastModifiedBy>Usuario de Windows</cp:lastModifiedBy>
  <cp:revision>31</cp:revision>
  <dcterms:created xsi:type="dcterms:W3CDTF">2021-08-31T04:03:35Z</dcterms:created>
  <dcterms:modified xsi:type="dcterms:W3CDTF">2021-11-19T09:35:30Z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2021-08-31T00:00:00Z</vt:filetime>
  </property>
</Properties>
</file>