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7" r:id="rId5"/>
    <p:sldId id="268" r:id="rId6"/>
    <p:sldId id="271" r:id="rId7"/>
    <p:sldId id="269" r:id="rId8"/>
    <p:sldId id="273" r:id="rId9"/>
    <p:sldId id="270" r:id="rId10"/>
    <p:sldId id="272" r:id="rId11"/>
  </p:sldIdLst>
  <p:sldSz cx="7772400" cy="10045700"/>
  <p:notesSz cx="7772400" cy="100457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9" d="100"/>
          <a:sy n="39" d="100"/>
        </p:scale>
        <p:origin x="1584" y="-1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14167"/>
            <a:ext cx="6611937" cy="2109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25592"/>
            <a:ext cx="5445125" cy="25114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0511"/>
            <a:ext cx="3383756" cy="66301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0511"/>
            <a:ext cx="3383756" cy="66301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937" y="401828"/>
            <a:ext cx="7000875" cy="160731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0511"/>
            <a:ext cx="7000875" cy="66301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42501"/>
            <a:ext cx="2489200" cy="5022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42501"/>
            <a:ext cx="1789112" cy="5022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6" name="Holder 6"/>
          <p:cNvSpPr>
            <a:spLocks noGrp="1"/>
          </p:cNvSpPr>
          <p:nvPr>
            <p:ph type="sldNum" sz="quarter" idx="7"/>
          </p:nvPr>
        </p:nvSpPr>
        <p:spPr>
          <a:xfrm>
            <a:off x="5600700" y="9342501"/>
            <a:ext cx="1789112" cy="502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4F6959C-C840-4398-A499-9E6AA19EE3ED}"/>
              </a:ext>
            </a:extLst>
          </p:cNvPr>
          <p:cNvPicPr>
            <a:picLocks noChangeAspect="1"/>
          </p:cNvPicPr>
          <p:nvPr/>
        </p:nvPicPr>
        <p:blipFill>
          <a:blip r:embed="rId2"/>
          <a:stretch>
            <a:fillRect/>
          </a:stretch>
        </p:blipFill>
        <p:spPr>
          <a:xfrm>
            <a:off x="0" y="-1"/>
            <a:ext cx="7772400" cy="10363199"/>
          </a:xfrm>
          <a:prstGeom prst="rect">
            <a:avLst/>
          </a:prstGeom>
        </p:spPr>
      </p:pic>
      <p:sp>
        <p:nvSpPr>
          <p:cNvPr id="10" name="CuadroTexto 9">
            <a:extLst>
              <a:ext uri="{FF2B5EF4-FFF2-40B4-BE49-F238E27FC236}">
                <a16:creationId xmlns:a16="http://schemas.microsoft.com/office/drawing/2014/main" id="{93FB029A-C7E5-48C1-BCAC-333D026F68D3}"/>
              </a:ext>
            </a:extLst>
          </p:cNvPr>
          <p:cNvSpPr txBox="1"/>
          <p:nvPr/>
        </p:nvSpPr>
        <p:spPr>
          <a:xfrm>
            <a:off x="3124200" y="8680450"/>
            <a:ext cx="4343400" cy="1107996"/>
          </a:xfrm>
          <a:prstGeom prst="rect">
            <a:avLst/>
          </a:prstGeom>
          <a:noFill/>
        </p:spPr>
        <p:txBody>
          <a:bodyPr wrap="square" rtlCol="0">
            <a:spAutoFit/>
          </a:bodyPr>
          <a:lstStyle/>
          <a:p>
            <a:pPr algn="ctr"/>
            <a:r>
              <a:rPr lang="es-MX" sz="6600" b="1" dirty="0">
                <a:solidFill>
                  <a:srgbClr val="C00000"/>
                </a:solidFill>
                <a:latin typeface="Bell MT" panose="02020503060305020303" pitchFamily="18" charset="0"/>
              </a:rPr>
              <a:t>2021- 2022</a:t>
            </a:r>
            <a:r>
              <a:rPr lang="es-MX" b="1" dirty="0">
                <a:solidFill>
                  <a:srgbClr val="C0000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DE1C22-F52B-4EA9-BADF-B757A4B32671}"/>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3B612CC7-5D47-4057-92C1-51F1863EDDF1}"/>
              </a:ext>
            </a:extLst>
          </p:cNvPr>
          <p:cNvSpPr txBox="1"/>
          <p:nvPr/>
        </p:nvSpPr>
        <p:spPr>
          <a:xfrm rot="21166100">
            <a:off x="-141486" y="2257953"/>
            <a:ext cx="4881677" cy="5940088"/>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Mediante las nuevas plataformas se permite dar un seguimiento así como otorgar una atención a los estudiantes que se encuentran en su hogar, sin embargo, no se logra interactuar adecuadamente con los infantes, pues según </a:t>
            </a:r>
            <a:r>
              <a:rPr lang="es-MX" sz="2000" dirty="0" err="1">
                <a:latin typeface="Arial" panose="020B0604020202020204" pitchFamily="34" charset="0"/>
                <a:cs typeface="Arial" panose="020B0604020202020204" pitchFamily="34" charset="0"/>
              </a:rPr>
              <a:t>Cirigiliano</a:t>
            </a:r>
            <a:r>
              <a:rPr lang="es-MX" sz="2000" dirty="0">
                <a:latin typeface="Arial" panose="020B0604020202020204" pitchFamily="34" charset="0"/>
                <a:cs typeface="Arial" panose="020B0604020202020204" pitchFamily="34" charset="0"/>
              </a:rPr>
              <a:t>, (1983). Señala que la educación a distancia es el proceso en el cual alumno y profesor se mantienen alejados, ejerciendo el papel de guía pues aquellos alumnos no requieren una mayor intervención debido al alto grado de autonomía. sin embargo la etapa madurativa de los infantes no permite esta interacción ya que comienzan a forjar normas de convivencia, reglas, valores, intercambio de diálogos, personalidad, controlar sus emociones y a reconocerlas. </a:t>
            </a:r>
          </a:p>
        </p:txBody>
      </p:sp>
    </p:spTree>
    <p:extLst>
      <p:ext uri="{BB962C8B-B14F-4D97-AF65-F5344CB8AC3E}">
        <p14:creationId xmlns:p14="http://schemas.microsoft.com/office/powerpoint/2010/main" val="46224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2700" y="2537"/>
            <a:ext cx="7629699" cy="10035540"/>
          </a:xfrm>
          <a:prstGeom prst="rect">
            <a:avLst/>
          </a:prstGeom>
          <a:blipFill>
            <a:blip r:embed="rId2" cstate="print"/>
            <a:stretch>
              <a:fillRect/>
            </a:stretch>
          </a:blipFill>
        </p:spPr>
        <p:txBody>
          <a:bodyPr wrap="square" lIns="0" tIns="0" rIns="0" bIns="0" rtlCol="0"/>
          <a:lstStyle/>
          <a:p>
            <a:endParaRPr/>
          </a:p>
        </p:txBody>
      </p:sp>
      <p:sp>
        <p:nvSpPr>
          <p:cNvPr id="3" name="CuadroTexto 2">
            <a:extLst>
              <a:ext uri="{FF2B5EF4-FFF2-40B4-BE49-F238E27FC236}">
                <a16:creationId xmlns:a16="http://schemas.microsoft.com/office/drawing/2014/main" id="{11578EA8-9A0A-48B9-A47A-C947525D2850}"/>
              </a:ext>
            </a:extLst>
          </p:cNvPr>
          <p:cNvSpPr txBox="1"/>
          <p:nvPr/>
        </p:nvSpPr>
        <p:spPr>
          <a:xfrm>
            <a:off x="1905000" y="4152384"/>
            <a:ext cx="50292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Guadalupe Lizbeth Horta Almaguer. </a:t>
            </a:r>
          </a:p>
        </p:txBody>
      </p:sp>
      <p:sp>
        <p:nvSpPr>
          <p:cNvPr id="4" name="CuadroTexto 3">
            <a:extLst>
              <a:ext uri="{FF2B5EF4-FFF2-40B4-BE49-F238E27FC236}">
                <a16:creationId xmlns:a16="http://schemas.microsoft.com/office/drawing/2014/main" id="{883A3790-3D43-402B-B93B-6338E975A6C6}"/>
              </a:ext>
            </a:extLst>
          </p:cNvPr>
          <p:cNvSpPr txBox="1"/>
          <p:nvPr/>
        </p:nvSpPr>
        <p:spPr>
          <a:xfrm>
            <a:off x="1905000" y="5162142"/>
            <a:ext cx="50292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Ma. Guadalupe Valdés de Salinas.</a:t>
            </a:r>
          </a:p>
        </p:txBody>
      </p:sp>
      <p:sp>
        <p:nvSpPr>
          <p:cNvPr id="5" name="CuadroTexto 4">
            <a:extLst>
              <a:ext uri="{FF2B5EF4-FFF2-40B4-BE49-F238E27FC236}">
                <a16:creationId xmlns:a16="http://schemas.microsoft.com/office/drawing/2014/main" id="{CD9E4D5A-672B-497A-A244-8DB53B61D438}"/>
              </a:ext>
            </a:extLst>
          </p:cNvPr>
          <p:cNvSpPr txBox="1"/>
          <p:nvPr/>
        </p:nvSpPr>
        <p:spPr>
          <a:xfrm>
            <a:off x="5181600" y="6059582"/>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A</a:t>
            </a:r>
          </a:p>
        </p:txBody>
      </p:sp>
      <p:sp>
        <p:nvSpPr>
          <p:cNvPr id="6" name="CuadroTexto 5">
            <a:extLst>
              <a:ext uri="{FF2B5EF4-FFF2-40B4-BE49-F238E27FC236}">
                <a16:creationId xmlns:a16="http://schemas.microsoft.com/office/drawing/2014/main" id="{D1BA9B46-A6E4-4B49-B872-F494A19E66BE}"/>
              </a:ext>
            </a:extLst>
          </p:cNvPr>
          <p:cNvSpPr txBox="1"/>
          <p:nvPr/>
        </p:nvSpPr>
        <p:spPr>
          <a:xfrm>
            <a:off x="2133600" y="6094166"/>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1º y 2 º</a:t>
            </a:r>
          </a:p>
        </p:txBody>
      </p:sp>
      <p:sp>
        <p:nvSpPr>
          <p:cNvPr id="7" name="CuadroTexto 6">
            <a:extLst>
              <a:ext uri="{FF2B5EF4-FFF2-40B4-BE49-F238E27FC236}">
                <a16:creationId xmlns:a16="http://schemas.microsoft.com/office/drawing/2014/main" id="{B7B6B798-1388-45BD-91B4-94009B045FD0}"/>
              </a:ext>
            </a:extLst>
          </p:cNvPr>
          <p:cNvSpPr txBox="1"/>
          <p:nvPr/>
        </p:nvSpPr>
        <p:spPr>
          <a:xfrm>
            <a:off x="3162300" y="6910564"/>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105</a:t>
            </a:r>
          </a:p>
        </p:txBody>
      </p:sp>
      <p:sp>
        <p:nvSpPr>
          <p:cNvPr id="8" name="CuadroTexto 7">
            <a:extLst>
              <a:ext uri="{FF2B5EF4-FFF2-40B4-BE49-F238E27FC236}">
                <a16:creationId xmlns:a16="http://schemas.microsoft.com/office/drawing/2014/main" id="{EB40F8DD-22B7-42DC-80C4-2B0D699DD2C2}"/>
              </a:ext>
            </a:extLst>
          </p:cNvPr>
          <p:cNvSpPr txBox="1"/>
          <p:nvPr/>
        </p:nvSpPr>
        <p:spPr>
          <a:xfrm>
            <a:off x="2133600" y="8299450"/>
            <a:ext cx="3962400" cy="1446550"/>
          </a:xfrm>
          <a:prstGeom prst="rect">
            <a:avLst/>
          </a:prstGeom>
          <a:solidFill>
            <a:schemeClr val="bg1"/>
          </a:solidFill>
          <a:ln>
            <a:noFill/>
          </a:ln>
        </p:spPr>
        <p:txBody>
          <a:bodyPr wrap="square" rtlCol="0">
            <a:spAutoFit/>
          </a:bodyPr>
          <a:lstStyle/>
          <a:p>
            <a:pPr algn="ctr"/>
            <a:r>
              <a:rPr lang="es-MX" sz="4400" dirty="0">
                <a:solidFill>
                  <a:srgbClr val="00B0F0"/>
                </a:solidFill>
                <a:latin typeface="Bell MT" panose="02020503060305020303" pitchFamily="18" charset="0"/>
              </a:rPr>
              <a:t>Ciclo escolar.</a:t>
            </a:r>
          </a:p>
          <a:p>
            <a:pPr algn="ctr"/>
            <a:r>
              <a:rPr lang="es-MX" sz="4400" dirty="0">
                <a:solidFill>
                  <a:srgbClr val="00B0F0"/>
                </a:solidFill>
                <a:latin typeface="Bell MT" panose="02020503060305020303" pitchFamily="18" charset="0"/>
              </a:rPr>
              <a:t>2021- 2022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7834" y="6708830"/>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30" name="CuadroTexto 29">
            <a:extLst>
              <a:ext uri="{FF2B5EF4-FFF2-40B4-BE49-F238E27FC236}">
                <a16:creationId xmlns:a16="http://schemas.microsoft.com/office/drawing/2014/main" id="{1487C2A8-24D2-4E84-B5CC-76BA25296A93}"/>
              </a:ext>
            </a:extLst>
          </p:cNvPr>
          <p:cNvSpPr txBox="1"/>
          <p:nvPr/>
        </p:nvSpPr>
        <p:spPr>
          <a:xfrm>
            <a:off x="4959745" y="425956"/>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16</a:t>
            </a:r>
          </a:p>
        </p:txBody>
      </p:sp>
      <p:sp>
        <p:nvSpPr>
          <p:cNvPr id="31" name="CuadroTexto 30">
            <a:extLst>
              <a:ext uri="{FF2B5EF4-FFF2-40B4-BE49-F238E27FC236}">
                <a16:creationId xmlns:a16="http://schemas.microsoft.com/office/drawing/2014/main" id="{D073DB2A-8DDE-47D3-A85E-0EB231A3F863}"/>
              </a:ext>
            </a:extLst>
          </p:cNvPr>
          <p:cNvSpPr txBox="1"/>
          <p:nvPr/>
        </p:nvSpPr>
        <p:spPr>
          <a:xfrm>
            <a:off x="5588064" y="478025"/>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11</a:t>
            </a:r>
          </a:p>
        </p:txBody>
      </p:sp>
      <p:sp>
        <p:nvSpPr>
          <p:cNvPr id="32" name="CuadroTexto 31">
            <a:extLst>
              <a:ext uri="{FF2B5EF4-FFF2-40B4-BE49-F238E27FC236}">
                <a16:creationId xmlns:a16="http://schemas.microsoft.com/office/drawing/2014/main" id="{1795C62A-BE79-4442-89FD-AB0B4B7AA22F}"/>
              </a:ext>
            </a:extLst>
          </p:cNvPr>
          <p:cNvSpPr txBox="1"/>
          <p:nvPr/>
        </p:nvSpPr>
        <p:spPr>
          <a:xfrm>
            <a:off x="6437611" y="456734"/>
            <a:ext cx="659385" cy="369332"/>
          </a:xfrm>
          <a:prstGeom prst="rect">
            <a:avLst/>
          </a:prstGeom>
          <a:noFill/>
        </p:spPr>
        <p:txBody>
          <a:bodyPr wrap="square" rtlCol="0">
            <a:spAutoFit/>
          </a:bodyPr>
          <a:lstStyle/>
          <a:p>
            <a:pPr algn="ctr"/>
            <a:r>
              <a:rPr lang="es-MX" b="1" dirty="0">
                <a:solidFill>
                  <a:srgbClr val="FF0000"/>
                </a:solidFill>
                <a:latin typeface="Arial" panose="020B0604020202020204" pitchFamily="34" charset="0"/>
                <a:cs typeface="Arial" panose="020B0604020202020204" pitchFamily="34" charset="0"/>
              </a:rPr>
              <a:t>21</a:t>
            </a:r>
          </a:p>
        </p:txBody>
      </p:sp>
      <p:sp>
        <p:nvSpPr>
          <p:cNvPr id="33" name="Estrella: 5 puntas 32">
            <a:extLst>
              <a:ext uri="{FF2B5EF4-FFF2-40B4-BE49-F238E27FC236}">
                <a16:creationId xmlns:a16="http://schemas.microsoft.com/office/drawing/2014/main" id="{AED363CC-CD70-492F-A63D-AF4FE983B57E}"/>
              </a:ext>
            </a:extLst>
          </p:cNvPr>
          <p:cNvSpPr/>
          <p:nvPr/>
        </p:nvSpPr>
        <p:spPr>
          <a:xfrm>
            <a:off x="5354241" y="861020"/>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57DDACE9-56C2-43B3-8C68-173ABAD664A2}"/>
              </a:ext>
            </a:extLst>
          </p:cNvPr>
          <p:cNvSpPr/>
          <p:nvPr/>
        </p:nvSpPr>
        <p:spPr>
          <a:xfrm>
            <a:off x="4018688"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1CF5E9BA-9599-4CCC-8FA3-59FAD25B2538}"/>
              </a:ext>
            </a:extLst>
          </p:cNvPr>
          <p:cNvSpPr/>
          <p:nvPr/>
        </p:nvSpPr>
        <p:spPr>
          <a:xfrm>
            <a:off x="2659743" y="238781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2898E23-394C-4631-9158-40152E263813}"/>
              </a:ext>
            </a:extLst>
          </p:cNvPr>
          <p:cNvSpPr/>
          <p:nvPr/>
        </p:nvSpPr>
        <p:spPr>
          <a:xfrm>
            <a:off x="2653272" y="269815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6FDC1812-B6A6-4809-9A99-425626CA3D2D}"/>
              </a:ext>
            </a:extLst>
          </p:cNvPr>
          <p:cNvSpPr/>
          <p:nvPr/>
        </p:nvSpPr>
        <p:spPr>
          <a:xfrm>
            <a:off x="2653271" y="309826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EF521B5E-5163-4E36-BEA2-AF075177AC65}"/>
              </a:ext>
            </a:extLst>
          </p:cNvPr>
          <p:cNvSpPr/>
          <p:nvPr/>
        </p:nvSpPr>
        <p:spPr>
          <a:xfrm>
            <a:off x="1022006" y="371729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7927C25A-57D1-4EE8-B9DD-321713C31FBE}"/>
              </a:ext>
            </a:extLst>
          </p:cNvPr>
          <p:cNvSpPr/>
          <p:nvPr/>
        </p:nvSpPr>
        <p:spPr>
          <a:xfrm>
            <a:off x="2262609" y="4345315"/>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F5085A02-11DC-4C5D-AA9B-131E95F6C76F}"/>
              </a:ext>
            </a:extLst>
          </p:cNvPr>
          <p:cNvSpPr/>
          <p:nvPr/>
        </p:nvSpPr>
        <p:spPr>
          <a:xfrm>
            <a:off x="895981" y="509905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7440B45D-4E8D-46A7-8046-B100F209B6F1}"/>
              </a:ext>
            </a:extLst>
          </p:cNvPr>
          <p:cNvSpPr/>
          <p:nvPr/>
        </p:nvSpPr>
        <p:spPr>
          <a:xfrm>
            <a:off x="1415890" y="5565543"/>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A9F2D570-7225-4083-B252-A2E7966D4046}"/>
              </a:ext>
            </a:extLst>
          </p:cNvPr>
          <p:cNvSpPr txBox="1"/>
          <p:nvPr/>
        </p:nvSpPr>
        <p:spPr>
          <a:xfrm>
            <a:off x="1976163" y="5778992"/>
            <a:ext cx="2105688" cy="369332"/>
          </a:xfrm>
          <a:prstGeom prst="rect">
            <a:avLst/>
          </a:prstGeom>
          <a:noFill/>
        </p:spPr>
        <p:txBody>
          <a:bodyPr wrap="square" rtlCol="0">
            <a:spAutoFit/>
          </a:bodyPr>
          <a:lstStyle/>
          <a:p>
            <a:r>
              <a:rPr lang="es-MX" b="1" dirty="0"/>
              <a:t>María  e Isaac. </a:t>
            </a:r>
          </a:p>
        </p:txBody>
      </p:sp>
      <p:sp>
        <p:nvSpPr>
          <p:cNvPr id="44" name="Estrella: 5 puntas 43">
            <a:extLst>
              <a:ext uri="{FF2B5EF4-FFF2-40B4-BE49-F238E27FC236}">
                <a16:creationId xmlns:a16="http://schemas.microsoft.com/office/drawing/2014/main" id="{BC6B7D5B-E86A-40FE-974D-C54C7FBAE5C7}"/>
              </a:ext>
            </a:extLst>
          </p:cNvPr>
          <p:cNvSpPr/>
          <p:nvPr/>
        </p:nvSpPr>
        <p:spPr>
          <a:xfrm>
            <a:off x="6191421" y="23833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strella: 5 puntas 44">
            <a:extLst>
              <a:ext uri="{FF2B5EF4-FFF2-40B4-BE49-F238E27FC236}">
                <a16:creationId xmlns:a16="http://schemas.microsoft.com/office/drawing/2014/main" id="{7657EC8D-9002-4CD7-BEF5-F932DDF96FE4}"/>
              </a:ext>
            </a:extLst>
          </p:cNvPr>
          <p:cNvSpPr/>
          <p:nvPr/>
        </p:nvSpPr>
        <p:spPr>
          <a:xfrm>
            <a:off x="6169859" y="284097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strella: 5 puntas 45">
            <a:extLst>
              <a:ext uri="{FF2B5EF4-FFF2-40B4-BE49-F238E27FC236}">
                <a16:creationId xmlns:a16="http://schemas.microsoft.com/office/drawing/2014/main" id="{0BC09B5B-E968-4E05-BD02-58DA3E63C607}"/>
              </a:ext>
            </a:extLst>
          </p:cNvPr>
          <p:cNvSpPr/>
          <p:nvPr/>
        </p:nvSpPr>
        <p:spPr>
          <a:xfrm>
            <a:off x="6191421" y="32537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strella: 5 puntas 46">
            <a:extLst>
              <a:ext uri="{FF2B5EF4-FFF2-40B4-BE49-F238E27FC236}">
                <a16:creationId xmlns:a16="http://schemas.microsoft.com/office/drawing/2014/main" id="{DD328B57-3791-473C-93A1-15A957388517}"/>
              </a:ext>
            </a:extLst>
          </p:cNvPr>
          <p:cNvSpPr/>
          <p:nvPr/>
        </p:nvSpPr>
        <p:spPr>
          <a:xfrm>
            <a:off x="6155853" y="361054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strella: 5 puntas 47">
            <a:extLst>
              <a:ext uri="{FF2B5EF4-FFF2-40B4-BE49-F238E27FC236}">
                <a16:creationId xmlns:a16="http://schemas.microsoft.com/office/drawing/2014/main" id="{DDAAD9AD-134B-4B15-B14F-6BC06EBABD2E}"/>
              </a:ext>
            </a:extLst>
          </p:cNvPr>
          <p:cNvSpPr/>
          <p:nvPr/>
        </p:nvSpPr>
        <p:spPr>
          <a:xfrm>
            <a:off x="6191421" y="395251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CuadroTexto 48">
            <a:extLst>
              <a:ext uri="{FF2B5EF4-FFF2-40B4-BE49-F238E27FC236}">
                <a16:creationId xmlns:a16="http://schemas.microsoft.com/office/drawing/2014/main" id="{F85BC6E6-AB90-4C55-B9A7-A740EC74142E}"/>
              </a:ext>
            </a:extLst>
          </p:cNvPr>
          <p:cNvSpPr txBox="1"/>
          <p:nvPr/>
        </p:nvSpPr>
        <p:spPr>
          <a:xfrm>
            <a:off x="4410061" y="4360484"/>
            <a:ext cx="2105688" cy="369332"/>
          </a:xfrm>
          <a:prstGeom prst="rect">
            <a:avLst/>
          </a:prstGeom>
          <a:noFill/>
        </p:spPr>
        <p:txBody>
          <a:bodyPr wrap="square" rtlCol="0">
            <a:spAutoFit/>
          </a:bodyPr>
          <a:lstStyle/>
          <a:p>
            <a:r>
              <a:rPr lang="es-MX" b="1" dirty="0"/>
              <a:t>Ian  y Sofia. </a:t>
            </a:r>
          </a:p>
        </p:txBody>
      </p:sp>
      <p:sp>
        <p:nvSpPr>
          <p:cNvPr id="50" name="CuadroTexto 49">
            <a:extLst>
              <a:ext uri="{FF2B5EF4-FFF2-40B4-BE49-F238E27FC236}">
                <a16:creationId xmlns:a16="http://schemas.microsoft.com/office/drawing/2014/main" id="{29EA3994-D06D-465D-B2B4-083A4F984A9D}"/>
              </a:ext>
            </a:extLst>
          </p:cNvPr>
          <p:cNvSpPr txBox="1"/>
          <p:nvPr/>
        </p:nvSpPr>
        <p:spPr>
          <a:xfrm>
            <a:off x="3761036" y="5017971"/>
            <a:ext cx="3454398" cy="1169551"/>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realizo la introducción a las tradiciones y costumbres de nuestro país con ayuda de videos, imágenes, juegos tradicionales. Así como el cuidado de pertenencias. </a:t>
            </a:r>
          </a:p>
        </p:txBody>
      </p:sp>
      <p:sp>
        <p:nvSpPr>
          <p:cNvPr id="51" name="CuadroTexto 50">
            <a:extLst>
              <a:ext uri="{FF2B5EF4-FFF2-40B4-BE49-F238E27FC236}">
                <a16:creationId xmlns:a16="http://schemas.microsoft.com/office/drawing/2014/main" id="{55D8E77A-1529-4BBB-87DF-5E99AC3B307F}"/>
              </a:ext>
            </a:extLst>
          </p:cNvPr>
          <p:cNvSpPr txBox="1"/>
          <p:nvPr/>
        </p:nvSpPr>
        <p:spPr>
          <a:xfrm>
            <a:off x="317501" y="6632514"/>
            <a:ext cx="3454398" cy="738664"/>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logro intervenir de manera adecuada según los nuevos protocolos de convivencia y regreso a clases.</a:t>
            </a:r>
          </a:p>
        </p:txBody>
      </p:sp>
      <p:sp>
        <p:nvSpPr>
          <p:cNvPr id="52" name="CuadroTexto 51">
            <a:extLst>
              <a:ext uri="{FF2B5EF4-FFF2-40B4-BE49-F238E27FC236}">
                <a16:creationId xmlns:a16="http://schemas.microsoft.com/office/drawing/2014/main" id="{DEEF4C0B-F3A1-4BFF-9E94-9A2721B46E6B}"/>
              </a:ext>
            </a:extLst>
          </p:cNvPr>
          <p:cNvSpPr txBox="1"/>
          <p:nvPr/>
        </p:nvSpPr>
        <p:spPr>
          <a:xfrm>
            <a:off x="3771899" y="6658344"/>
            <a:ext cx="3454398" cy="523220"/>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Lograr que uno de los alumnos acatara indicaciones, y expresara sus ideales. </a:t>
            </a:r>
          </a:p>
        </p:txBody>
      </p:sp>
      <p:sp>
        <p:nvSpPr>
          <p:cNvPr id="53" name="CuadroTexto 52">
            <a:extLst>
              <a:ext uri="{FF2B5EF4-FFF2-40B4-BE49-F238E27FC236}">
                <a16:creationId xmlns:a16="http://schemas.microsoft.com/office/drawing/2014/main" id="{F598B054-84C6-4B1D-9A1B-44F71056486C}"/>
              </a:ext>
            </a:extLst>
          </p:cNvPr>
          <p:cNvSpPr txBox="1"/>
          <p:nvPr/>
        </p:nvSpPr>
        <p:spPr>
          <a:xfrm>
            <a:off x="1148898" y="8153262"/>
            <a:ext cx="2753811" cy="923330"/>
          </a:xfrm>
          <a:prstGeom prst="rect">
            <a:avLst/>
          </a:prstGeom>
          <a:noFill/>
        </p:spPr>
        <p:txBody>
          <a:bodyPr wrap="square" rtlCol="0">
            <a:spAutoFit/>
          </a:bodyPr>
          <a:lstStyle/>
          <a:p>
            <a:r>
              <a:rPr lang="es-MX" dirty="0"/>
              <a:t>Darles a conocer el propósito de la mañana de trabajo </a:t>
            </a:r>
          </a:p>
        </p:txBody>
      </p:sp>
      <p:sp>
        <p:nvSpPr>
          <p:cNvPr id="54" name="CuadroTexto 53">
            <a:extLst>
              <a:ext uri="{FF2B5EF4-FFF2-40B4-BE49-F238E27FC236}">
                <a16:creationId xmlns:a16="http://schemas.microsoft.com/office/drawing/2014/main" id="{8AC90934-6CD0-4CE7-82A1-43ED907B890B}"/>
              </a:ext>
            </a:extLst>
          </p:cNvPr>
          <p:cNvSpPr txBox="1"/>
          <p:nvPr/>
        </p:nvSpPr>
        <p:spPr>
          <a:xfrm>
            <a:off x="393793" y="9127946"/>
            <a:ext cx="3172049" cy="307777"/>
          </a:xfrm>
          <a:prstGeom prst="rect">
            <a:avLst/>
          </a:prstGeom>
          <a:noFill/>
        </p:spPr>
        <p:txBody>
          <a:bodyPr wrap="square" rtlCol="0">
            <a:spAutoFit/>
          </a:bodyPr>
          <a:lstStyle/>
          <a:p>
            <a:r>
              <a:rPr lang="es-MX" sz="1400" dirty="0"/>
              <a:t>.</a:t>
            </a:r>
          </a:p>
        </p:txBody>
      </p:sp>
      <p:sp>
        <p:nvSpPr>
          <p:cNvPr id="55" name="CuadroTexto 54">
            <a:extLst>
              <a:ext uri="{FF2B5EF4-FFF2-40B4-BE49-F238E27FC236}">
                <a16:creationId xmlns:a16="http://schemas.microsoft.com/office/drawing/2014/main" id="{3201010B-C5D2-4243-8B57-27895A2E7388}"/>
              </a:ext>
            </a:extLst>
          </p:cNvPr>
          <p:cNvSpPr txBox="1"/>
          <p:nvPr/>
        </p:nvSpPr>
        <p:spPr>
          <a:xfrm>
            <a:off x="3695699" y="7974389"/>
            <a:ext cx="3454398" cy="1384995"/>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Los materiales fueron adecuados y novedosos, sin embargo falta aprovechar mejor los tiempos y la organización de los alumnos. Cardona (2001) nos indica que para una mejor interacción y funcionamiento del proyecto es necesario tomar en cuenta todos los aspectos que rodean o integran el salón de clases. </a:t>
            </a:r>
          </a:p>
        </p:txBody>
      </p:sp>
      <p:sp>
        <p:nvSpPr>
          <p:cNvPr id="56" name="Estrella: 5 puntas 55">
            <a:extLst>
              <a:ext uri="{FF2B5EF4-FFF2-40B4-BE49-F238E27FC236}">
                <a16:creationId xmlns:a16="http://schemas.microsoft.com/office/drawing/2014/main" id="{58485D6D-4902-43FA-BF93-2612D0A8ACD9}"/>
              </a:ext>
            </a:extLst>
          </p:cNvPr>
          <p:cNvSpPr/>
          <p:nvPr/>
        </p:nvSpPr>
        <p:spPr>
          <a:xfrm>
            <a:off x="2753545" y="1416763"/>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Estrella: 5 puntas 56">
            <a:extLst>
              <a:ext uri="{FF2B5EF4-FFF2-40B4-BE49-F238E27FC236}">
                <a16:creationId xmlns:a16="http://schemas.microsoft.com/office/drawing/2014/main" id="{A9903713-5FE7-4F28-98BC-616A3B1C9373}"/>
              </a:ext>
            </a:extLst>
          </p:cNvPr>
          <p:cNvSpPr/>
          <p:nvPr/>
        </p:nvSpPr>
        <p:spPr>
          <a:xfrm>
            <a:off x="1478009" y="138649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Estrella: 5 puntas 57">
            <a:extLst>
              <a:ext uri="{FF2B5EF4-FFF2-40B4-BE49-F238E27FC236}">
                <a16:creationId xmlns:a16="http://schemas.microsoft.com/office/drawing/2014/main" id="{D57E2C17-ABFF-4013-8847-A3DF061CF655}"/>
              </a:ext>
            </a:extLst>
          </p:cNvPr>
          <p:cNvSpPr/>
          <p:nvPr/>
        </p:nvSpPr>
        <p:spPr>
          <a:xfrm>
            <a:off x="186919"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D5DC58-C278-49B4-AA91-7FA41998157C}"/>
              </a:ext>
            </a:extLst>
          </p:cNvPr>
          <p:cNvPicPr>
            <a:picLocks noChangeAspect="1"/>
          </p:cNvPicPr>
          <p:nvPr/>
        </p:nvPicPr>
        <p:blipFill>
          <a:blip r:embed="rId2"/>
          <a:stretch>
            <a:fillRect/>
          </a:stretch>
        </p:blipFill>
        <p:spPr>
          <a:xfrm>
            <a:off x="-685800" y="-341022"/>
            <a:ext cx="8458200" cy="10386721"/>
          </a:xfrm>
          <a:prstGeom prst="rect">
            <a:avLst/>
          </a:prstGeom>
        </p:spPr>
      </p:pic>
      <p:sp>
        <p:nvSpPr>
          <p:cNvPr id="3" name="CuadroTexto 2">
            <a:extLst>
              <a:ext uri="{FF2B5EF4-FFF2-40B4-BE49-F238E27FC236}">
                <a16:creationId xmlns:a16="http://schemas.microsoft.com/office/drawing/2014/main" id="{367A8E63-48BD-4E90-8095-2810C6883A93}"/>
              </a:ext>
            </a:extLst>
          </p:cNvPr>
          <p:cNvSpPr txBox="1"/>
          <p:nvPr/>
        </p:nvSpPr>
        <p:spPr>
          <a:xfrm rot="21127084">
            <a:off x="346290" y="2345194"/>
            <a:ext cx="4425094" cy="5355312"/>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Durante la jornada del día martes, se aprecio un clima agradable entre los alumnos, mostrando una disposición para realizar las actividades, el clima fue participativo, no hubo incidentes ni acciones que dañaran la planeación, la jornada fue rica en aprendizaje debido al intercambio de escenarios como lo es el aula y patio cívico, Según Melgas, (2011).</a:t>
            </a:r>
          </a:p>
          <a:p>
            <a:pPr algn="just"/>
            <a:r>
              <a:rPr lang="es-MX"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aprendemos con otros, nuestras</a:t>
            </a:r>
          </a:p>
          <a:p>
            <a:pPr algn="just"/>
            <a:r>
              <a:rPr lang="es-ES" dirty="0">
                <a:latin typeface="Arial" panose="020B0604020202020204" pitchFamily="34" charset="0"/>
                <a:cs typeface="Arial" panose="020B0604020202020204" pitchFamily="34" charset="0"/>
              </a:rPr>
              <a:t>habilidades intelectuales, sociales y emocionales se conforman en la interacción con diversas</a:t>
            </a:r>
          </a:p>
          <a:p>
            <a:pPr algn="just"/>
            <a:r>
              <a:rPr lang="es-ES" dirty="0">
                <a:latin typeface="Arial" panose="020B0604020202020204" pitchFamily="34" charset="0"/>
                <a:cs typeface="Arial" panose="020B0604020202020204" pitchFamily="34" charset="0"/>
              </a:rPr>
              <a:t>personas en una variedad de contextos.</a:t>
            </a:r>
          </a:p>
          <a:p>
            <a:pPr algn="just"/>
            <a:r>
              <a:rPr lang="es-ES" dirty="0">
                <a:latin typeface="Arial" panose="020B0604020202020204" pitchFamily="34" charset="0"/>
                <a:cs typeface="Arial" panose="020B0604020202020204" pitchFamily="34" charset="0"/>
              </a:rPr>
              <a:t>De acuerdo con el autor el infante desarrolla mejor sus capacidades  de aprendizaje pues adquiere diferentes roles que le permite interactuar con actores sociales, normas y reglas. </a:t>
            </a:r>
            <a:endParaRPr lang="es-MX" dirty="0"/>
          </a:p>
        </p:txBody>
      </p:sp>
      <p:sp>
        <p:nvSpPr>
          <p:cNvPr id="4" name="CuadroTexto 3">
            <a:extLst>
              <a:ext uri="{FF2B5EF4-FFF2-40B4-BE49-F238E27FC236}">
                <a16:creationId xmlns:a16="http://schemas.microsoft.com/office/drawing/2014/main" id="{76DE13F0-7AB8-4C51-BFAA-9C64F5746A37}"/>
              </a:ext>
            </a:extLst>
          </p:cNvPr>
          <p:cNvSpPr txBox="1"/>
          <p:nvPr/>
        </p:nvSpPr>
        <p:spPr>
          <a:xfrm rot="21216104">
            <a:off x="241556" y="1530091"/>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Tree>
    <p:extLst>
      <p:ext uri="{BB962C8B-B14F-4D97-AF65-F5344CB8AC3E}">
        <p14:creationId xmlns:p14="http://schemas.microsoft.com/office/powerpoint/2010/main" val="7981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7834" y="6708830"/>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30" name="CuadroTexto 29">
            <a:extLst>
              <a:ext uri="{FF2B5EF4-FFF2-40B4-BE49-F238E27FC236}">
                <a16:creationId xmlns:a16="http://schemas.microsoft.com/office/drawing/2014/main" id="{1487C2A8-24D2-4E84-B5CC-76BA25296A93}"/>
              </a:ext>
            </a:extLst>
          </p:cNvPr>
          <p:cNvSpPr txBox="1"/>
          <p:nvPr/>
        </p:nvSpPr>
        <p:spPr>
          <a:xfrm>
            <a:off x="4959745" y="425956"/>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17</a:t>
            </a:r>
          </a:p>
        </p:txBody>
      </p:sp>
      <p:sp>
        <p:nvSpPr>
          <p:cNvPr id="31" name="CuadroTexto 30">
            <a:extLst>
              <a:ext uri="{FF2B5EF4-FFF2-40B4-BE49-F238E27FC236}">
                <a16:creationId xmlns:a16="http://schemas.microsoft.com/office/drawing/2014/main" id="{D073DB2A-8DDE-47D3-A85E-0EB231A3F863}"/>
              </a:ext>
            </a:extLst>
          </p:cNvPr>
          <p:cNvSpPr txBox="1"/>
          <p:nvPr/>
        </p:nvSpPr>
        <p:spPr>
          <a:xfrm>
            <a:off x="5588064" y="478025"/>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11</a:t>
            </a:r>
          </a:p>
        </p:txBody>
      </p:sp>
      <p:sp>
        <p:nvSpPr>
          <p:cNvPr id="32" name="CuadroTexto 31">
            <a:extLst>
              <a:ext uri="{FF2B5EF4-FFF2-40B4-BE49-F238E27FC236}">
                <a16:creationId xmlns:a16="http://schemas.microsoft.com/office/drawing/2014/main" id="{1795C62A-BE79-4442-89FD-AB0B4B7AA22F}"/>
              </a:ext>
            </a:extLst>
          </p:cNvPr>
          <p:cNvSpPr txBox="1"/>
          <p:nvPr/>
        </p:nvSpPr>
        <p:spPr>
          <a:xfrm>
            <a:off x="6437611" y="456734"/>
            <a:ext cx="659385" cy="369332"/>
          </a:xfrm>
          <a:prstGeom prst="rect">
            <a:avLst/>
          </a:prstGeom>
          <a:noFill/>
        </p:spPr>
        <p:txBody>
          <a:bodyPr wrap="square" rtlCol="0">
            <a:spAutoFit/>
          </a:bodyPr>
          <a:lstStyle/>
          <a:p>
            <a:pPr algn="ctr"/>
            <a:r>
              <a:rPr lang="es-MX" b="1" dirty="0">
                <a:solidFill>
                  <a:srgbClr val="FF0000"/>
                </a:solidFill>
                <a:latin typeface="Arial" panose="020B0604020202020204" pitchFamily="34" charset="0"/>
                <a:cs typeface="Arial" panose="020B0604020202020204" pitchFamily="34" charset="0"/>
              </a:rPr>
              <a:t>21</a:t>
            </a:r>
          </a:p>
        </p:txBody>
      </p:sp>
      <p:sp>
        <p:nvSpPr>
          <p:cNvPr id="33" name="Estrella: 5 puntas 32">
            <a:extLst>
              <a:ext uri="{FF2B5EF4-FFF2-40B4-BE49-F238E27FC236}">
                <a16:creationId xmlns:a16="http://schemas.microsoft.com/office/drawing/2014/main" id="{AED363CC-CD70-492F-A63D-AF4FE983B57E}"/>
              </a:ext>
            </a:extLst>
          </p:cNvPr>
          <p:cNvSpPr/>
          <p:nvPr/>
        </p:nvSpPr>
        <p:spPr>
          <a:xfrm>
            <a:off x="5804161" y="831331"/>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57DDACE9-56C2-43B3-8C68-173ABAD664A2}"/>
              </a:ext>
            </a:extLst>
          </p:cNvPr>
          <p:cNvSpPr/>
          <p:nvPr/>
        </p:nvSpPr>
        <p:spPr>
          <a:xfrm>
            <a:off x="4018688"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1CF5E9BA-9599-4CCC-8FA3-59FAD25B2538}"/>
              </a:ext>
            </a:extLst>
          </p:cNvPr>
          <p:cNvSpPr/>
          <p:nvPr/>
        </p:nvSpPr>
        <p:spPr>
          <a:xfrm>
            <a:off x="2659743" y="238781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2898E23-394C-4631-9158-40152E263813}"/>
              </a:ext>
            </a:extLst>
          </p:cNvPr>
          <p:cNvSpPr/>
          <p:nvPr/>
        </p:nvSpPr>
        <p:spPr>
          <a:xfrm>
            <a:off x="2653272" y="269815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6FDC1812-B6A6-4809-9A99-425626CA3D2D}"/>
              </a:ext>
            </a:extLst>
          </p:cNvPr>
          <p:cNvSpPr/>
          <p:nvPr/>
        </p:nvSpPr>
        <p:spPr>
          <a:xfrm>
            <a:off x="2653271" y="309826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EF521B5E-5163-4E36-BEA2-AF075177AC65}"/>
              </a:ext>
            </a:extLst>
          </p:cNvPr>
          <p:cNvSpPr/>
          <p:nvPr/>
        </p:nvSpPr>
        <p:spPr>
          <a:xfrm>
            <a:off x="1022006" y="371729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7927C25A-57D1-4EE8-B9DD-321713C31FBE}"/>
              </a:ext>
            </a:extLst>
          </p:cNvPr>
          <p:cNvSpPr/>
          <p:nvPr/>
        </p:nvSpPr>
        <p:spPr>
          <a:xfrm>
            <a:off x="3254880" y="4345315"/>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F5085A02-11DC-4C5D-AA9B-131E95F6C76F}"/>
              </a:ext>
            </a:extLst>
          </p:cNvPr>
          <p:cNvSpPr/>
          <p:nvPr/>
        </p:nvSpPr>
        <p:spPr>
          <a:xfrm>
            <a:off x="1812698" y="5097045"/>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7440B45D-4E8D-46A7-8046-B100F209B6F1}"/>
              </a:ext>
            </a:extLst>
          </p:cNvPr>
          <p:cNvSpPr/>
          <p:nvPr/>
        </p:nvSpPr>
        <p:spPr>
          <a:xfrm>
            <a:off x="2203074" y="5549756"/>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A9F2D570-7225-4083-B252-A2E7966D4046}"/>
              </a:ext>
            </a:extLst>
          </p:cNvPr>
          <p:cNvSpPr txBox="1"/>
          <p:nvPr/>
        </p:nvSpPr>
        <p:spPr>
          <a:xfrm>
            <a:off x="1976163" y="5778992"/>
            <a:ext cx="2105688" cy="369332"/>
          </a:xfrm>
          <a:prstGeom prst="rect">
            <a:avLst/>
          </a:prstGeom>
          <a:noFill/>
        </p:spPr>
        <p:txBody>
          <a:bodyPr wrap="square" rtlCol="0">
            <a:spAutoFit/>
          </a:bodyPr>
          <a:lstStyle/>
          <a:p>
            <a:r>
              <a:rPr lang="es-MX" b="1" dirty="0"/>
              <a:t>Brenda, </a:t>
            </a:r>
            <a:r>
              <a:rPr lang="es-MX" b="1" dirty="0" err="1"/>
              <a:t>sofia</a:t>
            </a:r>
            <a:r>
              <a:rPr lang="es-MX" b="1" dirty="0"/>
              <a:t>. </a:t>
            </a:r>
          </a:p>
        </p:txBody>
      </p:sp>
      <p:sp>
        <p:nvSpPr>
          <p:cNvPr id="44" name="Estrella: 5 puntas 43">
            <a:extLst>
              <a:ext uri="{FF2B5EF4-FFF2-40B4-BE49-F238E27FC236}">
                <a16:creationId xmlns:a16="http://schemas.microsoft.com/office/drawing/2014/main" id="{BC6B7D5B-E86A-40FE-974D-C54C7FBAE5C7}"/>
              </a:ext>
            </a:extLst>
          </p:cNvPr>
          <p:cNvSpPr/>
          <p:nvPr/>
        </p:nvSpPr>
        <p:spPr>
          <a:xfrm>
            <a:off x="6191421" y="23833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strella: 5 puntas 44">
            <a:extLst>
              <a:ext uri="{FF2B5EF4-FFF2-40B4-BE49-F238E27FC236}">
                <a16:creationId xmlns:a16="http://schemas.microsoft.com/office/drawing/2014/main" id="{7657EC8D-9002-4CD7-BEF5-F932DDF96FE4}"/>
              </a:ext>
            </a:extLst>
          </p:cNvPr>
          <p:cNvSpPr/>
          <p:nvPr/>
        </p:nvSpPr>
        <p:spPr>
          <a:xfrm>
            <a:off x="6169859" y="284097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strella: 5 puntas 45">
            <a:extLst>
              <a:ext uri="{FF2B5EF4-FFF2-40B4-BE49-F238E27FC236}">
                <a16:creationId xmlns:a16="http://schemas.microsoft.com/office/drawing/2014/main" id="{0BC09B5B-E968-4E05-BD02-58DA3E63C607}"/>
              </a:ext>
            </a:extLst>
          </p:cNvPr>
          <p:cNvSpPr/>
          <p:nvPr/>
        </p:nvSpPr>
        <p:spPr>
          <a:xfrm>
            <a:off x="6191421" y="32537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strella: 5 puntas 46">
            <a:extLst>
              <a:ext uri="{FF2B5EF4-FFF2-40B4-BE49-F238E27FC236}">
                <a16:creationId xmlns:a16="http://schemas.microsoft.com/office/drawing/2014/main" id="{DD328B57-3791-473C-93A1-15A957388517}"/>
              </a:ext>
            </a:extLst>
          </p:cNvPr>
          <p:cNvSpPr/>
          <p:nvPr/>
        </p:nvSpPr>
        <p:spPr>
          <a:xfrm>
            <a:off x="6155853" y="361054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strella: 5 puntas 47">
            <a:extLst>
              <a:ext uri="{FF2B5EF4-FFF2-40B4-BE49-F238E27FC236}">
                <a16:creationId xmlns:a16="http://schemas.microsoft.com/office/drawing/2014/main" id="{DDAAD9AD-134B-4B15-B14F-6BC06EBABD2E}"/>
              </a:ext>
            </a:extLst>
          </p:cNvPr>
          <p:cNvSpPr/>
          <p:nvPr/>
        </p:nvSpPr>
        <p:spPr>
          <a:xfrm>
            <a:off x="6191421" y="395251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CuadroTexto 48">
            <a:extLst>
              <a:ext uri="{FF2B5EF4-FFF2-40B4-BE49-F238E27FC236}">
                <a16:creationId xmlns:a16="http://schemas.microsoft.com/office/drawing/2014/main" id="{F85BC6E6-AB90-4C55-B9A7-A740EC74142E}"/>
              </a:ext>
            </a:extLst>
          </p:cNvPr>
          <p:cNvSpPr txBox="1"/>
          <p:nvPr/>
        </p:nvSpPr>
        <p:spPr>
          <a:xfrm>
            <a:off x="4410061" y="4360484"/>
            <a:ext cx="2105688" cy="369332"/>
          </a:xfrm>
          <a:prstGeom prst="rect">
            <a:avLst/>
          </a:prstGeom>
          <a:noFill/>
        </p:spPr>
        <p:txBody>
          <a:bodyPr wrap="square" rtlCol="0">
            <a:spAutoFit/>
          </a:bodyPr>
          <a:lstStyle/>
          <a:p>
            <a:r>
              <a:rPr lang="es-MX" b="1" dirty="0"/>
              <a:t>Johan y </a:t>
            </a:r>
            <a:r>
              <a:rPr lang="es-MX" b="1" dirty="0" err="1"/>
              <a:t>Kitzia</a:t>
            </a:r>
            <a:r>
              <a:rPr lang="es-MX" b="1" dirty="0"/>
              <a:t>. </a:t>
            </a:r>
          </a:p>
        </p:txBody>
      </p:sp>
      <p:sp>
        <p:nvSpPr>
          <p:cNvPr id="50" name="CuadroTexto 49">
            <a:extLst>
              <a:ext uri="{FF2B5EF4-FFF2-40B4-BE49-F238E27FC236}">
                <a16:creationId xmlns:a16="http://schemas.microsoft.com/office/drawing/2014/main" id="{29EA3994-D06D-465D-B2B4-083A4F984A9D}"/>
              </a:ext>
            </a:extLst>
          </p:cNvPr>
          <p:cNvSpPr txBox="1"/>
          <p:nvPr/>
        </p:nvSpPr>
        <p:spPr>
          <a:xfrm>
            <a:off x="3761036" y="5017971"/>
            <a:ext cx="3454398" cy="1169551"/>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realizo la introducción a las tradiciones y costumbres de nuestro país con ayuda de videos, imágenes, juegos tradicionales. Así como el cuidado de pertenencias. </a:t>
            </a:r>
          </a:p>
        </p:txBody>
      </p:sp>
      <p:sp>
        <p:nvSpPr>
          <p:cNvPr id="51" name="CuadroTexto 50">
            <a:extLst>
              <a:ext uri="{FF2B5EF4-FFF2-40B4-BE49-F238E27FC236}">
                <a16:creationId xmlns:a16="http://schemas.microsoft.com/office/drawing/2014/main" id="{55D8E77A-1529-4BBB-87DF-5E99AC3B307F}"/>
              </a:ext>
            </a:extLst>
          </p:cNvPr>
          <p:cNvSpPr txBox="1"/>
          <p:nvPr/>
        </p:nvSpPr>
        <p:spPr>
          <a:xfrm>
            <a:off x="317501" y="6632514"/>
            <a:ext cx="3454398" cy="738664"/>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logro intervenir de manera adecuada según los nuevos protocolos de convivencia y regreso a clases.</a:t>
            </a:r>
          </a:p>
        </p:txBody>
      </p:sp>
      <p:sp>
        <p:nvSpPr>
          <p:cNvPr id="52" name="CuadroTexto 51">
            <a:extLst>
              <a:ext uri="{FF2B5EF4-FFF2-40B4-BE49-F238E27FC236}">
                <a16:creationId xmlns:a16="http://schemas.microsoft.com/office/drawing/2014/main" id="{DEEF4C0B-F3A1-4BFF-9E94-9A2721B46E6B}"/>
              </a:ext>
            </a:extLst>
          </p:cNvPr>
          <p:cNvSpPr txBox="1"/>
          <p:nvPr/>
        </p:nvSpPr>
        <p:spPr>
          <a:xfrm>
            <a:off x="3771899" y="6658344"/>
            <a:ext cx="3454398" cy="523220"/>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Lograr que uno de los alumnos acatara indicaciones, y expresara sus ideales. </a:t>
            </a:r>
          </a:p>
        </p:txBody>
      </p:sp>
      <p:sp>
        <p:nvSpPr>
          <p:cNvPr id="53" name="CuadroTexto 52">
            <a:extLst>
              <a:ext uri="{FF2B5EF4-FFF2-40B4-BE49-F238E27FC236}">
                <a16:creationId xmlns:a16="http://schemas.microsoft.com/office/drawing/2014/main" id="{F598B054-84C6-4B1D-9A1B-44F71056486C}"/>
              </a:ext>
            </a:extLst>
          </p:cNvPr>
          <p:cNvSpPr txBox="1"/>
          <p:nvPr/>
        </p:nvSpPr>
        <p:spPr>
          <a:xfrm>
            <a:off x="1148898" y="8153262"/>
            <a:ext cx="2753811" cy="923330"/>
          </a:xfrm>
          <a:prstGeom prst="rect">
            <a:avLst/>
          </a:prstGeom>
          <a:noFill/>
        </p:spPr>
        <p:txBody>
          <a:bodyPr wrap="square" rtlCol="0">
            <a:spAutoFit/>
          </a:bodyPr>
          <a:lstStyle/>
          <a:p>
            <a:r>
              <a:rPr lang="es-MX" dirty="0"/>
              <a:t>Darles a conocer el propósito de la mañana de trabajo </a:t>
            </a:r>
          </a:p>
        </p:txBody>
      </p:sp>
      <p:sp>
        <p:nvSpPr>
          <p:cNvPr id="54" name="CuadroTexto 53">
            <a:extLst>
              <a:ext uri="{FF2B5EF4-FFF2-40B4-BE49-F238E27FC236}">
                <a16:creationId xmlns:a16="http://schemas.microsoft.com/office/drawing/2014/main" id="{8AC90934-6CD0-4CE7-82A1-43ED907B890B}"/>
              </a:ext>
            </a:extLst>
          </p:cNvPr>
          <p:cNvSpPr txBox="1"/>
          <p:nvPr/>
        </p:nvSpPr>
        <p:spPr>
          <a:xfrm>
            <a:off x="393793" y="9127946"/>
            <a:ext cx="3172049" cy="307777"/>
          </a:xfrm>
          <a:prstGeom prst="rect">
            <a:avLst/>
          </a:prstGeom>
          <a:noFill/>
        </p:spPr>
        <p:txBody>
          <a:bodyPr wrap="square" rtlCol="0">
            <a:spAutoFit/>
          </a:bodyPr>
          <a:lstStyle/>
          <a:p>
            <a:r>
              <a:rPr lang="es-MX" sz="1400" dirty="0"/>
              <a:t>.</a:t>
            </a:r>
          </a:p>
        </p:txBody>
      </p:sp>
      <p:sp>
        <p:nvSpPr>
          <p:cNvPr id="55" name="CuadroTexto 54">
            <a:extLst>
              <a:ext uri="{FF2B5EF4-FFF2-40B4-BE49-F238E27FC236}">
                <a16:creationId xmlns:a16="http://schemas.microsoft.com/office/drawing/2014/main" id="{3201010B-C5D2-4243-8B57-27895A2E7388}"/>
              </a:ext>
            </a:extLst>
          </p:cNvPr>
          <p:cNvSpPr txBox="1"/>
          <p:nvPr/>
        </p:nvSpPr>
        <p:spPr>
          <a:xfrm>
            <a:off x="3695699" y="7974389"/>
            <a:ext cx="3454398" cy="1015663"/>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Los materiales fueron adecuados y novedosos, sin embargo falta motivar más a los alumnos para su participación, se logro rescatar bien los aprendizajes, por lo cual se pude decir que fue buena la jornada de trabajo.</a:t>
            </a:r>
          </a:p>
        </p:txBody>
      </p:sp>
      <p:sp>
        <p:nvSpPr>
          <p:cNvPr id="56" name="Estrella: 5 puntas 55">
            <a:extLst>
              <a:ext uri="{FF2B5EF4-FFF2-40B4-BE49-F238E27FC236}">
                <a16:creationId xmlns:a16="http://schemas.microsoft.com/office/drawing/2014/main" id="{58485D6D-4902-43FA-BF93-2612D0A8ACD9}"/>
              </a:ext>
            </a:extLst>
          </p:cNvPr>
          <p:cNvSpPr/>
          <p:nvPr/>
        </p:nvSpPr>
        <p:spPr>
          <a:xfrm>
            <a:off x="2753545" y="1416763"/>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Estrella: 5 puntas 56">
            <a:extLst>
              <a:ext uri="{FF2B5EF4-FFF2-40B4-BE49-F238E27FC236}">
                <a16:creationId xmlns:a16="http://schemas.microsoft.com/office/drawing/2014/main" id="{A9903713-5FE7-4F28-98BC-616A3B1C9373}"/>
              </a:ext>
            </a:extLst>
          </p:cNvPr>
          <p:cNvSpPr/>
          <p:nvPr/>
        </p:nvSpPr>
        <p:spPr>
          <a:xfrm>
            <a:off x="1478009" y="138649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Estrella: 5 puntas 57">
            <a:extLst>
              <a:ext uri="{FF2B5EF4-FFF2-40B4-BE49-F238E27FC236}">
                <a16:creationId xmlns:a16="http://schemas.microsoft.com/office/drawing/2014/main" id="{D57E2C17-ABFF-4013-8847-A3DF061CF655}"/>
              </a:ext>
            </a:extLst>
          </p:cNvPr>
          <p:cNvSpPr/>
          <p:nvPr/>
        </p:nvSpPr>
        <p:spPr>
          <a:xfrm>
            <a:off x="186919"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6378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DC8D2B3-7F04-4E46-9632-535FC72284DB}"/>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B5AEA07A-8544-495D-A6DD-F0FC899185AA}"/>
              </a:ext>
            </a:extLst>
          </p:cNvPr>
          <p:cNvSpPr txBox="1"/>
          <p:nvPr/>
        </p:nvSpPr>
        <p:spPr>
          <a:xfrm rot="21059476">
            <a:off x="-176300" y="2337088"/>
            <a:ext cx="4843494" cy="5078313"/>
          </a:xfrm>
          <a:prstGeom prst="rect">
            <a:avLst/>
          </a:prstGeom>
          <a:noFill/>
        </p:spPr>
        <p:txBody>
          <a:bodyPr wrap="square" rtlCol="0">
            <a:spAutoFit/>
          </a:bodyPr>
          <a:lstStyle/>
          <a:p>
            <a:pPr algn="just"/>
            <a:r>
              <a:rPr lang="es-MX" dirty="0"/>
              <a:t>Durante</a:t>
            </a:r>
            <a:r>
              <a:rPr lang="es-ES" dirty="0"/>
              <a:t> la jornada del día de hoy se presento un clima inquieto, pues los alumnos manifestaron una actitud indiferente para realizar los trabajos e insumos solicitados. </a:t>
            </a:r>
          </a:p>
          <a:p>
            <a:pPr algn="just"/>
            <a:r>
              <a:rPr lang="es-MX" dirty="0"/>
              <a:t>Según </a:t>
            </a:r>
            <a:r>
              <a:rPr lang="es-ES" dirty="0"/>
              <a:t>Fernández (2010) coinciden en que el clima del aula se configura a partir de elementos materiales (el espacio, la infraestructura, el mobiliario, los recursos didácticos) e inmateriales (los contenidos, las actuaciones de las personas y sus relaciones). Por ello se puede comentar que los alumnos manifestaron estas inquietudes debido a que el lunes trabajaron las mismas actividades y al ser repetitivas con materiales que ya conocían genero cierta indiferencia para realizar las acciones solicitadas por el docente.</a:t>
            </a:r>
          </a:p>
          <a:p>
            <a:pPr algn="just"/>
            <a:r>
              <a:rPr lang="es-ES" dirty="0"/>
              <a:t>Sin embargo, al ver esta situación se opto por realizar adecuaciones proponiendo dinámicas, juegos y cantos para retomar el control del grupo.</a:t>
            </a:r>
            <a:endParaRPr lang="es-MX" dirty="0"/>
          </a:p>
        </p:txBody>
      </p:sp>
    </p:spTree>
    <p:extLst>
      <p:ext uri="{BB962C8B-B14F-4D97-AF65-F5344CB8AC3E}">
        <p14:creationId xmlns:p14="http://schemas.microsoft.com/office/powerpoint/2010/main" val="299835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7834" y="6708830"/>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30" name="CuadroTexto 29">
            <a:extLst>
              <a:ext uri="{FF2B5EF4-FFF2-40B4-BE49-F238E27FC236}">
                <a16:creationId xmlns:a16="http://schemas.microsoft.com/office/drawing/2014/main" id="{1487C2A8-24D2-4E84-B5CC-76BA25296A93}"/>
              </a:ext>
            </a:extLst>
          </p:cNvPr>
          <p:cNvSpPr txBox="1"/>
          <p:nvPr/>
        </p:nvSpPr>
        <p:spPr>
          <a:xfrm>
            <a:off x="4959745" y="425956"/>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18</a:t>
            </a:r>
          </a:p>
        </p:txBody>
      </p:sp>
      <p:sp>
        <p:nvSpPr>
          <p:cNvPr id="31" name="CuadroTexto 30">
            <a:extLst>
              <a:ext uri="{FF2B5EF4-FFF2-40B4-BE49-F238E27FC236}">
                <a16:creationId xmlns:a16="http://schemas.microsoft.com/office/drawing/2014/main" id="{D073DB2A-8DDE-47D3-A85E-0EB231A3F863}"/>
              </a:ext>
            </a:extLst>
          </p:cNvPr>
          <p:cNvSpPr txBox="1"/>
          <p:nvPr/>
        </p:nvSpPr>
        <p:spPr>
          <a:xfrm>
            <a:off x="5588064" y="478025"/>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11</a:t>
            </a:r>
          </a:p>
        </p:txBody>
      </p:sp>
      <p:sp>
        <p:nvSpPr>
          <p:cNvPr id="32" name="CuadroTexto 31">
            <a:extLst>
              <a:ext uri="{FF2B5EF4-FFF2-40B4-BE49-F238E27FC236}">
                <a16:creationId xmlns:a16="http://schemas.microsoft.com/office/drawing/2014/main" id="{1795C62A-BE79-4442-89FD-AB0B4B7AA22F}"/>
              </a:ext>
            </a:extLst>
          </p:cNvPr>
          <p:cNvSpPr txBox="1"/>
          <p:nvPr/>
        </p:nvSpPr>
        <p:spPr>
          <a:xfrm>
            <a:off x="6437611" y="456734"/>
            <a:ext cx="659385" cy="369332"/>
          </a:xfrm>
          <a:prstGeom prst="rect">
            <a:avLst/>
          </a:prstGeom>
          <a:noFill/>
        </p:spPr>
        <p:txBody>
          <a:bodyPr wrap="square" rtlCol="0">
            <a:spAutoFit/>
          </a:bodyPr>
          <a:lstStyle/>
          <a:p>
            <a:pPr algn="ctr"/>
            <a:r>
              <a:rPr lang="es-MX" b="1" dirty="0">
                <a:solidFill>
                  <a:srgbClr val="FF0000"/>
                </a:solidFill>
                <a:latin typeface="Arial" panose="020B0604020202020204" pitchFamily="34" charset="0"/>
                <a:cs typeface="Arial" panose="020B0604020202020204" pitchFamily="34" charset="0"/>
              </a:rPr>
              <a:t>21</a:t>
            </a:r>
          </a:p>
        </p:txBody>
      </p:sp>
      <p:sp>
        <p:nvSpPr>
          <p:cNvPr id="33" name="Estrella: 5 puntas 32">
            <a:extLst>
              <a:ext uri="{FF2B5EF4-FFF2-40B4-BE49-F238E27FC236}">
                <a16:creationId xmlns:a16="http://schemas.microsoft.com/office/drawing/2014/main" id="{AED363CC-CD70-492F-A63D-AF4FE983B57E}"/>
              </a:ext>
            </a:extLst>
          </p:cNvPr>
          <p:cNvSpPr/>
          <p:nvPr/>
        </p:nvSpPr>
        <p:spPr>
          <a:xfrm>
            <a:off x="6336425" y="84577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1CF5E9BA-9599-4CCC-8FA3-59FAD25B2538}"/>
              </a:ext>
            </a:extLst>
          </p:cNvPr>
          <p:cNvSpPr/>
          <p:nvPr/>
        </p:nvSpPr>
        <p:spPr>
          <a:xfrm>
            <a:off x="2659743" y="238781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2898E23-394C-4631-9158-40152E263813}"/>
              </a:ext>
            </a:extLst>
          </p:cNvPr>
          <p:cNvSpPr/>
          <p:nvPr/>
        </p:nvSpPr>
        <p:spPr>
          <a:xfrm>
            <a:off x="2653272" y="269815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6FDC1812-B6A6-4809-9A99-425626CA3D2D}"/>
              </a:ext>
            </a:extLst>
          </p:cNvPr>
          <p:cNvSpPr/>
          <p:nvPr/>
        </p:nvSpPr>
        <p:spPr>
          <a:xfrm>
            <a:off x="2653271" y="309826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EF521B5E-5163-4E36-BEA2-AF075177AC65}"/>
              </a:ext>
            </a:extLst>
          </p:cNvPr>
          <p:cNvSpPr/>
          <p:nvPr/>
        </p:nvSpPr>
        <p:spPr>
          <a:xfrm>
            <a:off x="1022006" y="371729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7927C25A-57D1-4EE8-B9DD-321713C31FBE}"/>
              </a:ext>
            </a:extLst>
          </p:cNvPr>
          <p:cNvSpPr/>
          <p:nvPr/>
        </p:nvSpPr>
        <p:spPr>
          <a:xfrm>
            <a:off x="2262609" y="4345315"/>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F5085A02-11DC-4C5D-AA9B-131E95F6C76F}"/>
              </a:ext>
            </a:extLst>
          </p:cNvPr>
          <p:cNvSpPr/>
          <p:nvPr/>
        </p:nvSpPr>
        <p:spPr>
          <a:xfrm>
            <a:off x="895981" y="509905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7440B45D-4E8D-46A7-8046-B100F209B6F1}"/>
              </a:ext>
            </a:extLst>
          </p:cNvPr>
          <p:cNvSpPr/>
          <p:nvPr/>
        </p:nvSpPr>
        <p:spPr>
          <a:xfrm>
            <a:off x="1415890" y="5565543"/>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A9F2D570-7225-4083-B252-A2E7966D4046}"/>
              </a:ext>
            </a:extLst>
          </p:cNvPr>
          <p:cNvSpPr txBox="1"/>
          <p:nvPr/>
        </p:nvSpPr>
        <p:spPr>
          <a:xfrm>
            <a:off x="1976163" y="5778992"/>
            <a:ext cx="2105688" cy="369332"/>
          </a:xfrm>
          <a:prstGeom prst="rect">
            <a:avLst/>
          </a:prstGeom>
          <a:noFill/>
        </p:spPr>
        <p:txBody>
          <a:bodyPr wrap="square" rtlCol="0">
            <a:spAutoFit/>
          </a:bodyPr>
          <a:lstStyle/>
          <a:p>
            <a:r>
              <a:rPr lang="es-MX" b="1" dirty="0"/>
              <a:t>Leticia. </a:t>
            </a:r>
          </a:p>
        </p:txBody>
      </p:sp>
      <p:sp>
        <p:nvSpPr>
          <p:cNvPr id="44" name="Estrella: 5 puntas 43">
            <a:extLst>
              <a:ext uri="{FF2B5EF4-FFF2-40B4-BE49-F238E27FC236}">
                <a16:creationId xmlns:a16="http://schemas.microsoft.com/office/drawing/2014/main" id="{BC6B7D5B-E86A-40FE-974D-C54C7FBAE5C7}"/>
              </a:ext>
            </a:extLst>
          </p:cNvPr>
          <p:cNvSpPr/>
          <p:nvPr/>
        </p:nvSpPr>
        <p:spPr>
          <a:xfrm>
            <a:off x="6191421" y="23833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strella: 5 puntas 44">
            <a:extLst>
              <a:ext uri="{FF2B5EF4-FFF2-40B4-BE49-F238E27FC236}">
                <a16:creationId xmlns:a16="http://schemas.microsoft.com/office/drawing/2014/main" id="{7657EC8D-9002-4CD7-BEF5-F932DDF96FE4}"/>
              </a:ext>
            </a:extLst>
          </p:cNvPr>
          <p:cNvSpPr/>
          <p:nvPr/>
        </p:nvSpPr>
        <p:spPr>
          <a:xfrm>
            <a:off x="6169859" y="284097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strella: 5 puntas 45">
            <a:extLst>
              <a:ext uri="{FF2B5EF4-FFF2-40B4-BE49-F238E27FC236}">
                <a16:creationId xmlns:a16="http://schemas.microsoft.com/office/drawing/2014/main" id="{0BC09B5B-E968-4E05-BD02-58DA3E63C607}"/>
              </a:ext>
            </a:extLst>
          </p:cNvPr>
          <p:cNvSpPr/>
          <p:nvPr/>
        </p:nvSpPr>
        <p:spPr>
          <a:xfrm>
            <a:off x="6191421" y="32537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strella: 5 puntas 46">
            <a:extLst>
              <a:ext uri="{FF2B5EF4-FFF2-40B4-BE49-F238E27FC236}">
                <a16:creationId xmlns:a16="http://schemas.microsoft.com/office/drawing/2014/main" id="{DD328B57-3791-473C-93A1-15A957388517}"/>
              </a:ext>
            </a:extLst>
          </p:cNvPr>
          <p:cNvSpPr/>
          <p:nvPr/>
        </p:nvSpPr>
        <p:spPr>
          <a:xfrm>
            <a:off x="6155853" y="361054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strella: 5 puntas 47">
            <a:extLst>
              <a:ext uri="{FF2B5EF4-FFF2-40B4-BE49-F238E27FC236}">
                <a16:creationId xmlns:a16="http://schemas.microsoft.com/office/drawing/2014/main" id="{DDAAD9AD-134B-4B15-B14F-6BC06EBABD2E}"/>
              </a:ext>
            </a:extLst>
          </p:cNvPr>
          <p:cNvSpPr/>
          <p:nvPr/>
        </p:nvSpPr>
        <p:spPr>
          <a:xfrm>
            <a:off x="6191421" y="395251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CuadroTexto 48">
            <a:extLst>
              <a:ext uri="{FF2B5EF4-FFF2-40B4-BE49-F238E27FC236}">
                <a16:creationId xmlns:a16="http://schemas.microsoft.com/office/drawing/2014/main" id="{F85BC6E6-AB90-4C55-B9A7-A740EC74142E}"/>
              </a:ext>
            </a:extLst>
          </p:cNvPr>
          <p:cNvSpPr txBox="1"/>
          <p:nvPr/>
        </p:nvSpPr>
        <p:spPr>
          <a:xfrm>
            <a:off x="4410061" y="4360484"/>
            <a:ext cx="2105688" cy="369332"/>
          </a:xfrm>
          <a:prstGeom prst="rect">
            <a:avLst/>
          </a:prstGeom>
          <a:noFill/>
        </p:spPr>
        <p:txBody>
          <a:bodyPr wrap="square" rtlCol="0">
            <a:spAutoFit/>
          </a:bodyPr>
          <a:lstStyle/>
          <a:p>
            <a:r>
              <a:rPr lang="es-MX" b="1" dirty="0"/>
              <a:t>Ian  y Sofia. </a:t>
            </a:r>
          </a:p>
        </p:txBody>
      </p:sp>
      <p:sp>
        <p:nvSpPr>
          <p:cNvPr id="50" name="CuadroTexto 49">
            <a:extLst>
              <a:ext uri="{FF2B5EF4-FFF2-40B4-BE49-F238E27FC236}">
                <a16:creationId xmlns:a16="http://schemas.microsoft.com/office/drawing/2014/main" id="{29EA3994-D06D-465D-B2B4-083A4F984A9D}"/>
              </a:ext>
            </a:extLst>
          </p:cNvPr>
          <p:cNvSpPr txBox="1"/>
          <p:nvPr/>
        </p:nvSpPr>
        <p:spPr>
          <a:xfrm>
            <a:off x="3761036" y="5017971"/>
            <a:ext cx="3454398" cy="954107"/>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realizaron talleres de juguetes tradicionales apoyado de los instructivos, en los cuales se involucro el reconocimiento de su cultura.  </a:t>
            </a:r>
          </a:p>
        </p:txBody>
      </p:sp>
      <p:sp>
        <p:nvSpPr>
          <p:cNvPr id="51" name="CuadroTexto 50">
            <a:extLst>
              <a:ext uri="{FF2B5EF4-FFF2-40B4-BE49-F238E27FC236}">
                <a16:creationId xmlns:a16="http://schemas.microsoft.com/office/drawing/2014/main" id="{55D8E77A-1529-4BBB-87DF-5E99AC3B307F}"/>
              </a:ext>
            </a:extLst>
          </p:cNvPr>
          <p:cNvSpPr txBox="1"/>
          <p:nvPr/>
        </p:nvSpPr>
        <p:spPr>
          <a:xfrm>
            <a:off x="317501" y="6632514"/>
            <a:ext cx="3454398" cy="738664"/>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logro intervenir de manera adecuada según los nuevos protocolos de convivencia y regreso a clases.</a:t>
            </a:r>
          </a:p>
        </p:txBody>
      </p:sp>
      <p:sp>
        <p:nvSpPr>
          <p:cNvPr id="52" name="CuadroTexto 51">
            <a:extLst>
              <a:ext uri="{FF2B5EF4-FFF2-40B4-BE49-F238E27FC236}">
                <a16:creationId xmlns:a16="http://schemas.microsoft.com/office/drawing/2014/main" id="{DEEF4C0B-F3A1-4BFF-9E94-9A2721B46E6B}"/>
              </a:ext>
            </a:extLst>
          </p:cNvPr>
          <p:cNvSpPr txBox="1"/>
          <p:nvPr/>
        </p:nvSpPr>
        <p:spPr>
          <a:xfrm>
            <a:off x="3771899" y="6658344"/>
            <a:ext cx="3454398" cy="523220"/>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Atender las necesidades de los alumnos en su construcción del producto. </a:t>
            </a:r>
          </a:p>
        </p:txBody>
      </p:sp>
      <p:sp>
        <p:nvSpPr>
          <p:cNvPr id="53" name="CuadroTexto 52">
            <a:extLst>
              <a:ext uri="{FF2B5EF4-FFF2-40B4-BE49-F238E27FC236}">
                <a16:creationId xmlns:a16="http://schemas.microsoft.com/office/drawing/2014/main" id="{F598B054-84C6-4B1D-9A1B-44F71056486C}"/>
              </a:ext>
            </a:extLst>
          </p:cNvPr>
          <p:cNvSpPr txBox="1"/>
          <p:nvPr/>
        </p:nvSpPr>
        <p:spPr>
          <a:xfrm>
            <a:off x="1148898" y="8153262"/>
            <a:ext cx="2753811" cy="923330"/>
          </a:xfrm>
          <a:prstGeom prst="rect">
            <a:avLst/>
          </a:prstGeom>
          <a:noFill/>
        </p:spPr>
        <p:txBody>
          <a:bodyPr wrap="square" rtlCol="0">
            <a:spAutoFit/>
          </a:bodyPr>
          <a:lstStyle/>
          <a:p>
            <a:r>
              <a:rPr lang="es-MX" dirty="0"/>
              <a:t>Darles a conocer el propósito de la mañana de trabajo </a:t>
            </a:r>
          </a:p>
        </p:txBody>
      </p:sp>
      <p:sp>
        <p:nvSpPr>
          <p:cNvPr id="54" name="CuadroTexto 53">
            <a:extLst>
              <a:ext uri="{FF2B5EF4-FFF2-40B4-BE49-F238E27FC236}">
                <a16:creationId xmlns:a16="http://schemas.microsoft.com/office/drawing/2014/main" id="{8AC90934-6CD0-4CE7-82A1-43ED907B890B}"/>
              </a:ext>
            </a:extLst>
          </p:cNvPr>
          <p:cNvSpPr txBox="1"/>
          <p:nvPr/>
        </p:nvSpPr>
        <p:spPr>
          <a:xfrm>
            <a:off x="393793" y="9127946"/>
            <a:ext cx="3172049" cy="307777"/>
          </a:xfrm>
          <a:prstGeom prst="rect">
            <a:avLst/>
          </a:prstGeom>
          <a:noFill/>
        </p:spPr>
        <p:txBody>
          <a:bodyPr wrap="square" rtlCol="0">
            <a:spAutoFit/>
          </a:bodyPr>
          <a:lstStyle/>
          <a:p>
            <a:r>
              <a:rPr lang="es-MX" sz="1400" dirty="0"/>
              <a:t>.</a:t>
            </a:r>
          </a:p>
        </p:txBody>
      </p:sp>
      <p:sp>
        <p:nvSpPr>
          <p:cNvPr id="55" name="CuadroTexto 54">
            <a:extLst>
              <a:ext uri="{FF2B5EF4-FFF2-40B4-BE49-F238E27FC236}">
                <a16:creationId xmlns:a16="http://schemas.microsoft.com/office/drawing/2014/main" id="{3201010B-C5D2-4243-8B57-27895A2E7388}"/>
              </a:ext>
            </a:extLst>
          </p:cNvPr>
          <p:cNvSpPr txBox="1"/>
          <p:nvPr/>
        </p:nvSpPr>
        <p:spPr>
          <a:xfrm>
            <a:off x="3695699" y="7974389"/>
            <a:ext cx="3454398" cy="1015663"/>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Los talleres fueron exitosos lograron el aprendizaje esperado, los infantes disfrutaron su estancia en ellos, lograron consolidar su producto poniendo a prueba su autonomía y responsabilidad.</a:t>
            </a:r>
          </a:p>
        </p:txBody>
      </p:sp>
      <p:sp>
        <p:nvSpPr>
          <p:cNvPr id="56" name="Estrella: 5 puntas 55">
            <a:extLst>
              <a:ext uri="{FF2B5EF4-FFF2-40B4-BE49-F238E27FC236}">
                <a16:creationId xmlns:a16="http://schemas.microsoft.com/office/drawing/2014/main" id="{58485D6D-4902-43FA-BF93-2612D0A8ACD9}"/>
              </a:ext>
            </a:extLst>
          </p:cNvPr>
          <p:cNvSpPr/>
          <p:nvPr/>
        </p:nvSpPr>
        <p:spPr>
          <a:xfrm>
            <a:off x="2753545" y="1416763"/>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Estrella: 5 puntas 56">
            <a:extLst>
              <a:ext uri="{FF2B5EF4-FFF2-40B4-BE49-F238E27FC236}">
                <a16:creationId xmlns:a16="http://schemas.microsoft.com/office/drawing/2014/main" id="{A9903713-5FE7-4F28-98BC-616A3B1C9373}"/>
              </a:ext>
            </a:extLst>
          </p:cNvPr>
          <p:cNvSpPr/>
          <p:nvPr/>
        </p:nvSpPr>
        <p:spPr>
          <a:xfrm>
            <a:off x="1478009" y="138649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Estrella: 5 puntas 57">
            <a:extLst>
              <a:ext uri="{FF2B5EF4-FFF2-40B4-BE49-F238E27FC236}">
                <a16:creationId xmlns:a16="http://schemas.microsoft.com/office/drawing/2014/main" id="{D57E2C17-ABFF-4013-8847-A3DF061CF655}"/>
              </a:ext>
            </a:extLst>
          </p:cNvPr>
          <p:cNvSpPr/>
          <p:nvPr/>
        </p:nvSpPr>
        <p:spPr>
          <a:xfrm>
            <a:off x="186919"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Estrella: 5 puntas 58">
            <a:extLst>
              <a:ext uri="{FF2B5EF4-FFF2-40B4-BE49-F238E27FC236}">
                <a16:creationId xmlns:a16="http://schemas.microsoft.com/office/drawing/2014/main" id="{926E9D8C-3721-4D5B-A54F-DB1408B65C12}"/>
              </a:ext>
            </a:extLst>
          </p:cNvPr>
          <p:cNvSpPr/>
          <p:nvPr/>
        </p:nvSpPr>
        <p:spPr>
          <a:xfrm>
            <a:off x="3343208" y="3755875"/>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1659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EAF3914-79D1-4BA5-828E-298321597DAC}"/>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40848DF5-1CE3-4387-906F-E03ABC48F482}"/>
              </a:ext>
            </a:extLst>
          </p:cNvPr>
          <p:cNvSpPr txBox="1"/>
          <p:nvPr/>
        </p:nvSpPr>
        <p:spPr>
          <a:xfrm rot="21192359">
            <a:off x="-133621" y="2390998"/>
            <a:ext cx="4800600" cy="5755422"/>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Los alumnos manifiestan una atención individualizada por lo cual se vuelve complejo darle atención a cada uno de ellos pues por la edad en la que se encuentran aun aprenden a controlar sus emociones.  </a:t>
            </a:r>
          </a:p>
          <a:p>
            <a:pPr algn="just"/>
            <a:r>
              <a:rPr lang="es-MX" sz="1600" dirty="0">
                <a:latin typeface="Arial" panose="020B0604020202020204" pitchFamily="34" charset="0"/>
                <a:cs typeface="Arial" panose="020B0604020202020204" pitchFamily="34" charset="0"/>
              </a:rPr>
              <a:t>Según Morales (2012). Los materiales didácticos ayudan a  </a:t>
            </a:r>
            <a:r>
              <a:rPr lang="es-ES" sz="1600" dirty="0">
                <a:latin typeface="Arial" panose="020B0604020202020204" pitchFamily="34" charset="0"/>
                <a:cs typeface="Arial" panose="020B0604020202020204" pitchFamily="34" charset="0"/>
              </a:rPr>
              <a:t>despertar el interés de los estudiantes, adecuarse a las características físicas y psíquicas de los mismos, además que facilitan la actividad docente al servir de guía; asimismo, tienen la gran virtud de adecuarse a cualquier tipo de contenido, sin embargo dentro de la intervención no solo falto la integración de materiales, si no mantener el control del grupo pues Así mismo García (1994).  expresa que una de las funciones de la disciplina es crear una forma de trabajo en la cual las tareas o actividades planificadas para el aula pueden ser realizadas de manera más eficiente</a:t>
            </a:r>
          </a:p>
          <a:p>
            <a:pPr algn="just"/>
            <a:r>
              <a:rPr lang="es-ES" sz="1600" dirty="0">
                <a:latin typeface="Arial" panose="020B0604020202020204" pitchFamily="34" charset="0"/>
                <a:cs typeface="Arial" panose="020B0604020202020204" pitchFamily="34" charset="0"/>
              </a:rPr>
              <a:t>Por lo cual la mañana de trabajo no logro ser exitosa pues los alumnos aun aprenden a regular su comportamiento, manifestando sus sentimientos a través del llanto, berrinche, entre otros. </a:t>
            </a:r>
            <a:endParaRPr lang="es-MX" sz="16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2C6D2D4A-1895-4A44-A73A-CC0B155C83CA}"/>
              </a:ext>
            </a:extLst>
          </p:cNvPr>
          <p:cNvSpPr txBox="1"/>
          <p:nvPr/>
        </p:nvSpPr>
        <p:spPr>
          <a:xfrm rot="21216104">
            <a:off x="19710" y="1474690"/>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Tree>
    <p:extLst>
      <p:ext uri="{BB962C8B-B14F-4D97-AF65-F5344CB8AC3E}">
        <p14:creationId xmlns:p14="http://schemas.microsoft.com/office/powerpoint/2010/main" val="308604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7834" y="6708830"/>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30" name="CuadroTexto 29">
            <a:extLst>
              <a:ext uri="{FF2B5EF4-FFF2-40B4-BE49-F238E27FC236}">
                <a16:creationId xmlns:a16="http://schemas.microsoft.com/office/drawing/2014/main" id="{1487C2A8-24D2-4E84-B5CC-76BA25296A93}"/>
              </a:ext>
            </a:extLst>
          </p:cNvPr>
          <p:cNvSpPr txBox="1"/>
          <p:nvPr/>
        </p:nvSpPr>
        <p:spPr>
          <a:xfrm>
            <a:off x="4959745" y="425956"/>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19</a:t>
            </a:r>
          </a:p>
        </p:txBody>
      </p:sp>
      <p:sp>
        <p:nvSpPr>
          <p:cNvPr id="31" name="CuadroTexto 30">
            <a:extLst>
              <a:ext uri="{FF2B5EF4-FFF2-40B4-BE49-F238E27FC236}">
                <a16:creationId xmlns:a16="http://schemas.microsoft.com/office/drawing/2014/main" id="{D073DB2A-8DDE-47D3-A85E-0EB231A3F863}"/>
              </a:ext>
            </a:extLst>
          </p:cNvPr>
          <p:cNvSpPr txBox="1"/>
          <p:nvPr/>
        </p:nvSpPr>
        <p:spPr>
          <a:xfrm>
            <a:off x="5588064" y="478025"/>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11</a:t>
            </a:r>
          </a:p>
        </p:txBody>
      </p:sp>
      <p:sp>
        <p:nvSpPr>
          <p:cNvPr id="32" name="CuadroTexto 31">
            <a:extLst>
              <a:ext uri="{FF2B5EF4-FFF2-40B4-BE49-F238E27FC236}">
                <a16:creationId xmlns:a16="http://schemas.microsoft.com/office/drawing/2014/main" id="{1795C62A-BE79-4442-89FD-AB0B4B7AA22F}"/>
              </a:ext>
            </a:extLst>
          </p:cNvPr>
          <p:cNvSpPr txBox="1"/>
          <p:nvPr/>
        </p:nvSpPr>
        <p:spPr>
          <a:xfrm>
            <a:off x="6437611" y="456734"/>
            <a:ext cx="659385" cy="369332"/>
          </a:xfrm>
          <a:prstGeom prst="rect">
            <a:avLst/>
          </a:prstGeom>
          <a:noFill/>
        </p:spPr>
        <p:txBody>
          <a:bodyPr wrap="square" rtlCol="0">
            <a:spAutoFit/>
          </a:bodyPr>
          <a:lstStyle/>
          <a:p>
            <a:pPr algn="ctr"/>
            <a:r>
              <a:rPr lang="es-MX" b="1" dirty="0">
                <a:solidFill>
                  <a:srgbClr val="FF0000"/>
                </a:solidFill>
                <a:latin typeface="Arial" panose="020B0604020202020204" pitchFamily="34" charset="0"/>
                <a:cs typeface="Arial" panose="020B0604020202020204" pitchFamily="34" charset="0"/>
              </a:rPr>
              <a:t>21</a:t>
            </a:r>
          </a:p>
        </p:txBody>
      </p:sp>
      <p:sp>
        <p:nvSpPr>
          <p:cNvPr id="33" name="Estrella: 5 puntas 32">
            <a:extLst>
              <a:ext uri="{FF2B5EF4-FFF2-40B4-BE49-F238E27FC236}">
                <a16:creationId xmlns:a16="http://schemas.microsoft.com/office/drawing/2014/main" id="{AED363CC-CD70-492F-A63D-AF4FE983B57E}"/>
              </a:ext>
            </a:extLst>
          </p:cNvPr>
          <p:cNvSpPr/>
          <p:nvPr/>
        </p:nvSpPr>
        <p:spPr>
          <a:xfrm>
            <a:off x="6733374" y="831331"/>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1CF5E9BA-9599-4CCC-8FA3-59FAD25B2538}"/>
              </a:ext>
            </a:extLst>
          </p:cNvPr>
          <p:cNvSpPr/>
          <p:nvPr/>
        </p:nvSpPr>
        <p:spPr>
          <a:xfrm>
            <a:off x="2659743" y="238781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2898E23-394C-4631-9158-40152E263813}"/>
              </a:ext>
            </a:extLst>
          </p:cNvPr>
          <p:cNvSpPr/>
          <p:nvPr/>
        </p:nvSpPr>
        <p:spPr>
          <a:xfrm>
            <a:off x="2653272" y="269815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6FDC1812-B6A6-4809-9A99-425626CA3D2D}"/>
              </a:ext>
            </a:extLst>
          </p:cNvPr>
          <p:cNvSpPr/>
          <p:nvPr/>
        </p:nvSpPr>
        <p:spPr>
          <a:xfrm>
            <a:off x="2653271" y="309826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EF521B5E-5163-4E36-BEA2-AF075177AC65}"/>
              </a:ext>
            </a:extLst>
          </p:cNvPr>
          <p:cNvSpPr/>
          <p:nvPr/>
        </p:nvSpPr>
        <p:spPr>
          <a:xfrm>
            <a:off x="938998" y="3772409"/>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7927C25A-57D1-4EE8-B9DD-321713C31FBE}"/>
              </a:ext>
            </a:extLst>
          </p:cNvPr>
          <p:cNvSpPr/>
          <p:nvPr/>
        </p:nvSpPr>
        <p:spPr>
          <a:xfrm>
            <a:off x="2262609" y="4345315"/>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F5085A02-11DC-4C5D-AA9B-131E95F6C76F}"/>
              </a:ext>
            </a:extLst>
          </p:cNvPr>
          <p:cNvSpPr/>
          <p:nvPr/>
        </p:nvSpPr>
        <p:spPr>
          <a:xfrm>
            <a:off x="895981" y="509905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7440B45D-4E8D-46A7-8046-B100F209B6F1}"/>
              </a:ext>
            </a:extLst>
          </p:cNvPr>
          <p:cNvSpPr/>
          <p:nvPr/>
        </p:nvSpPr>
        <p:spPr>
          <a:xfrm>
            <a:off x="1415890" y="5565543"/>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A9F2D570-7225-4083-B252-A2E7966D4046}"/>
              </a:ext>
            </a:extLst>
          </p:cNvPr>
          <p:cNvSpPr txBox="1"/>
          <p:nvPr/>
        </p:nvSpPr>
        <p:spPr>
          <a:xfrm>
            <a:off x="1976163" y="5778992"/>
            <a:ext cx="2105688" cy="369332"/>
          </a:xfrm>
          <a:prstGeom prst="rect">
            <a:avLst/>
          </a:prstGeom>
          <a:noFill/>
        </p:spPr>
        <p:txBody>
          <a:bodyPr wrap="square" rtlCol="0">
            <a:spAutoFit/>
          </a:bodyPr>
          <a:lstStyle/>
          <a:p>
            <a:r>
              <a:rPr lang="es-MX" b="1" dirty="0"/>
              <a:t>Ximena y Daniela. </a:t>
            </a:r>
          </a:p>
        </p:txBody>
      </p:sp>
      <p:sp>
        <p:nvSpPr>
          <p:cNvPr id="44" name="Estrella: 5 puntas 43">
            <a:extLst>
              <a:ext uri="{FF2B5EF4-FFF2-40B4-BE49-F238E27FC236}">
                <a16:creationId xmlns:a16="http://schemas.microsoft.com/office/drawing/2014/main" id="{BC6B7D5B-E86A-40FE-974D-C54C7FBAE5C7}"/>
              </a:ext>
            </a:extLst>
          </p:cNvPr>
          <p:cNvSpPr/>
          <p:nvPr/>
        </p:nvSpPr>
        <p:spPr>
          <a:xfrm>
            <a:off x="6191421" y="23833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strella: 5 puntas 44">
            <a:extLst>
              <a:ext uri="{FF2B5EF4-FFF2-40B4-BE49-F238E27FC236}">
                <a16:creationId xmlns:a16="http://schemas.microsoft.com/office/drawing/2014/main" id="{7657EC8D-9002-4CD7-BEF5-F932DDF96FE4}"/>
              </a:ext>
            </a:extLst>
          </p:cNvPr>
          <p:cNvSpPr/>
          <p:nvPr/>
        </p:nvSpPr>
        <p:spPr>
          <a:xfrm>
            <a:off x="6169859" y="284097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strella: 5 puntas 45">
            <a:extLst>
              <a:ext uri="{FF2B5EF4-FFF2-40B4-BE49-F238E27FC236}">
                <a16:creationId xmlns:a16="http://schemas.microsoft.com/office/drawing/2014/main" id="{0BC09B5B-E968-4E05-BD02-58DA3E63C607}"/>
              </a:ext>
            </a:extLst>
          </p:cNvPr>
          <p:cNvSpPr/>
          <p:nvPr/>
        </p:nvSpPr>
        <p:spPr>
          <a:xfrm>
            <a:off x="6191421" y="32537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strella: 5 puntas 46">
            <a:extLst>
              <a:ext uri="{FF2B5EF4-FFF2-40B4-BE49-F238E27FC236}">
                <a16:creationId xmlns:a16="http://schemas.microsoft.com/office/drawing/2014/main" id="{DD328B57-3791-473C-93A1-15A957388517}"/>
              </a:ext>
            </a:extLst>
          </p:cNvPr>
          <p:cNvSpPr/>
          <p:nvPr/>
        </p:nvSpPr>
        <p:spPr>
          <a:xfrm>
            <a:off x="6155853" y="361054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strella: 5 puntas 47">
            <a:extLst>
              <a:ext uri="{FF2B5EF4-FFF2-40B4-BE49-F238E27FC236}">
                <a16:creationId xmlns:a16="http://schemas.microsoft.com/office/drawing/2014/main" id="{DDAAD9AD-134B-4B15-B14F-6BC06EBABD2E}"/>
              </a:ext>
            </a:extLst>
          </p:cNvPr>
          <p:cNvSpPr/>
          <p:nvPr/>
        </p:nvSpPr>
        <p:spPr>
          <a:xfrm>
            <a:off x="6191421" y="395251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CuadroTexto 48">
            <a:extLst>
              <a:ext uri="{FF2B5EF4-FFF2-40B4-BE49-F238E27FC236}">
                <a16:creationId xmlns:a16="http://schemas.microsoft.com/office/drawing/2014/main" id="{F85BC6E6-AB90-4C55-B9A7-A740EC74142E}"/>
              </a:ext>
            </a:extLst>
          </p:cNvPr>
          <p:cNvSpPr txBox="1"/>
          <p:nvPr/>
        </p:nvSpPr>
        <p:spPr>
          <a:xfrm>
            <a:off x="4410061" y="4360484"/>
            <a:ext cx="2105688" cy="369332"/>
          </a:xfrm>
          <a:prstGeom prst="rect">
            <a:avLst/>
          </a:prstGeom>
          <a:noFill/>
        </p:spPr>
        <p:txBody>
          <a:bodyPr wrap="square" rtlCol="0">
            <a:spAutoFit/>
          </a:bodyPr>
          <a:lstStyle/>
          <a:p>
            <a:r>
              <a:rPr lang="es-MX" b="1" dirty="0"/>
              <a:t>Patricio. </a:t>
            </a:r>
          </a:p>
        </p:txBody>
      </p:sp>
      <p:sp>
        <p:nvSpPr>
          <p:cNvPr id="50" name="CuadroTexto 49">
            <a:extLst>
              <a:ext uri="{FF2B5EF4-FFF2-40B4-BE49-F238E27FC236}">
                <a16:creationId xmlns:a16="http://schemas.microsoft.com/office/drawing/2014/main" id="{29EA3994-D06D-465D-B2B4-083A4F984A9D}"/>
              </a:ext>
            </a:extLst>
          </p:cNvPr>
          <p:cNvSpPr txBox="1"/>
          <p:nvPr/>
        </p:nvSpPr>
        <p:spPr>
          <a:xfrm>
            <a:off x="3761036" y="5017971"/>
            <a:ext cx="3454398" cy="954107"/>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realizo la introducción a las tradiciones y costumbres de nuestro país con ayuda de imágenes y se elaboro un juguete tradicional.</a:t>
            </a:r>
          </a:p>
        </p:txBody>
      </p:sp>
      <p:sp>
        <p:nvSpPr>
          <p:cNvPr id="51" name="CuadroTexto 50">
            <a:extLst>
              <a:ext uri="{FF2B5EF4-FFF2-40B4-BE49-F238E27FC236}">
                <a16:creationId xmlns:a16="http://schemas.microsoft.com/office/drawing/2014/main" id="{55D8E77A-1529-4BBB-87DF-5E99AC3B307F}"/>
              </a:ext>
            </a:extLst>
          </p:cNvPr>
          <p:cNvSpPr txBox="1"/>
          <p:nvPr/>
        </p:nvSpPr>
        <p:spPr>
          <a:xfrm>
            <a:off x="317501" y="6632514"/>
            <a:ext cx="3454398" cy="738664"/>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logro intervenir de manera adecuada según los nuevos protocolos de convivencia y regreso a clases.</a:t>
            </a:r>
          </a:p>
        </p:txBody>
      </p:sp>
      <p:sp>
        <p:nvSpPr>
          <p:cNvPr id="52" name="CuadroTexto 51">
            <a:extLst>
              <a:ext uri="{FF2B5EF4-FFF2-40B4-BE49-F238E27FC236}">
                <a16:creationId xmlns:a16="http://schemas.microsoft.com/office/drawing/2014/main" id="{DEEF4C0B-F3A1-4BFF-9E94-9A2721B46E6B}"/>
              </a:ext>
            </a:extLst>
          </p:cNvPr>
          <p:cNvSpPr txBox="1"/>
          <p:nvPr/>
        </p:nvSpPr>
        <p:spPr>
          <a:xfrm>
            <a:off x="3771899" y="6658344"/>
            <a:ext cx="3454398" cy="523220"/>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Lograr que todos se involucraran en el rescate de aprendizajes previos.</a:t>
            </a:r>
          </a:p>
        </p:txBody>
      </p:sp>
      <p:sp>
        <p:nvSpPr>
          <p:cNvPr id="53" name="CuadroTexto 52">
            <a:extLst>
              <a:ext uri="{FF2B5EF4-FFF2-40B4-BE49-F238E27FC236}">
                <a16:creationId xmlns:a16="http://schemas.microsoft.com/office/drawing/2014/main" id="{F598B054-84C6-4B1D-9A1B-44F71056486C}"/>
              </a:ext>
            </a:extLst>
          </p:cNvPr>
          <p:cNvSpPr txBox="1"/>
          <p:nvPr/>
        </p:nvSpPr>
        <p:spPr>
          <a:xfrm>
            <a:off x="1148898" y="8153262"/>
            <a:ext cx="2753811" cy="923330"/>
          </a:xfrm>
          <a:prstGeom prst="rect">
            <a:avLst/>
          </a:prstGeom>
          <a:noFill/>
        </p:spPr>
        <p:txBody>
          <a:bodyPr wrap="square" rtlCol="0">
            <a:spAutoFit/>
          </a:bodyPr>
          <a:lstStyle/>
          <a:p>
            <a:r>
              <a:rPr lang="es-MX" dirty="0"/>
              <a:t>Darles a conocer el propósito de la mañana de trabajo </a:t>
            </a:r>
          </a:p>
        </p:txBody>
      </p:sp>
      <p:sp>
        <p:nvSpPr>
          <p:cNvPr id="54" name="CuadroTexto 53">
            <a:extLst>
              <a:ext uri="{FF2B5EF4-FFF2-40B4-BE49-F238E27FC236}">
                <a16:creationId xmlns:a16="http://schemas.microsoft.com/office/drawing/2014/main" id="{8AC90934-6CD0-4CE7-82A1-43ED907B890B}"/>
              </a:ext>
            </a:extLst>
          </p:cNvPr>
          <p:cNvSpPr txBox="1"/>
          <p:nvPr/>
        </p:nvSpPr>
        <p:spPr>
          <a:xfrm>
            <a:off x="393793" y="9127946"/>
            <a:ext cx="3172049" cy="307777"/>
          </a:xfrm>
          <a:prstGeom prst="rect">
            <a:avLst/>
          </a:prstGeom>
          <a:noFill/>
        </p:spPr>
        <p:txBody>
          <a:bodyPr wrap="square" rtlCol="0">
            <a:spAutoFit/>
          </a:bodyPr>
          <a:lstStyle/>
          <a:p>
            <a:r>
              <a:rPr lang="es-MX" sz="1400" dirty="0"/>
              <a:t>.</a:t>
            </a:r>
          </a:p>
        </p:txBody>
      </p:sp>
      <p:sp>
        <p:nvSpPr>
          <p:cNvPr id="55" name="CuadroTexto 54">
            <a:extLst>
              <a:ext uri="{FF2B5EF4-FFF2-40B4-BE49-F238E27FC236}">
                <a16:creationId xmlns:a16="http://schemas.microsoft.com/office/drawing/2014/main" id="{3201010B-C5D2-4243-8B57-27895A2E7388}"/>
              </a:ext>
            </a:extLst>
          </p:cNvPr>
          <p:cNvSpPr txBox="1"/>
          <p:nvPr/>
        </p:nvSpPr>
        <p:spPr>
          <a:xfrm>
            <a:off x="3695699" y="7974389"/>
            <a:ext cx="3454398" cy="646331"/>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La jornada de trabajo fue adecuada permitiendo rescatando los saberes previos, por otro lado el taller con los niños funciono adecuadamente. </a:t>
            </a:r>
          </a:p>
        </p:txBody>
      </p:sp>
      <p:sp>
        <p:nvSpPr>
          <p:cNvPr id="56" name="Estrella: 5 puntas 55">
            <a:extLst>
              <a:ext uri="{FF2B5EF4-FFF2-40B4-BE49-F238E27FC236}">
                <a16:creationId xmlns:a16="http://schemas.microsoft.com/office/drawing/2014/main" id="{58485D6D-4902-43FA-BF93-2612D0A8ACD9}"/>
              </a:ext>
            </a:extLst>
          </p:cNvPr>
          <p:cNvSpPr/>
          <p:nvPr/>
        </p:nvSpPr>
        <p:spPr>
          <a:xfrm>
            <a:off x="2753545" y="1416763"/>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Estrella: 5 puntas 56">
            <a:extLst>
              <a:ext uri="{FF2B5EF4-FFF2-40B4-BE49-F238E27FC236}">
                <a16:creationId xmlns:a16="http://schemas.microsoft.com/office/drawing/2014/main" id="{A9903713-5FE7-4F28-98BC-616A3B1C9373}"/>
              </a:ext>
            </a:extLst>
          </p:cNvPr>
          <p:cNvSpPr/>
          <p:nvPr/>
        </p:nvSpPr>
        <p:spPr>
          <a:xfrm>
            <a:off x="1478009" y="138649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Estrella: 5 puntas 57">
            <a:extLst>
              <a:ext uri="{FF2B5EF4-FFF2-40B4-BE49-F238E27FC236}">
                <a16:creationId xmlns:a16="http://schemas.microsoft.com/office/drawing/2014/main" id="{D57E2C17-ABFF-4013-8847-A3DF061CF655}"/>
              </a:ext>
            </a:extLst>
          </p:cNvPr>
          <p:cNvSpPr/>
          <p:nvPr/>
        </p:nvSpPr>
        <p:spPr>
          <a:xfrm>
            <a:off x="186919"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Estrella: 5 puntas 58">
            <a:extLst>
              <a:ext uri="{FF2B5EF4-FFF2-40B4-BE49-F238E27FC236}">
                <a16:creationId xmlns:a16="http://schemas.microsoft.com/office/drawing/2014/main" id="{EF71C61D-D349-44BE-B4B9-81960C6DA075}"/>
              </a:ext>
            </a:extLst>
          </p:cNvPr>
          <p:cNvSpPr/>
          <p:nvPr/>
        </p:nvSpPr>
        <p:spPr>
          <a:xfrm>
            <a:off x="3387226" y="3759277"/>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58919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27413</TotalTime>
  <Words>2071</Words>
  <Application>Microsoft Office PowerPoint</Application>
  <PresentationFormat>Personalizado</PresentationFormat>
  <Paragraphs>282</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Bell MT</vt:lpstr>
      <vt:lpstr>Calibri</vt:lpstr>
      <vt:lpstr>Times New Roman</vt:lpstr>
      <vt:lpstr>Verdana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PLANEACIONES PREESCOLAR DULCE</dc:creator>
  <cp:lastModifiedBy>MQ</cp:lastModifiedBy>
  <cp:revision>57</cp:revision>
  <dcterms:created xsi:type="dcterms:W3CDTF">2021-08-24T00:42:20Z</dcterms:created>
  <dcterms:modified xsi:type="dcterms:W3CDTF">2021-11-20T01:53:55Z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2020-07-10T00:00:00Z</vt:filetime>
  </property>
  <property fmtid="{D5CDD505-2E9C-101B-9397-08002B2CF9AE}" pid="3" name="Creator">
    <vt:lpwstr>Microsoft® PowerPoint® 2016</vt:lpwstr>
  </property>
  <property fmtid="{D5CDD505-2E9C-101B-9397-08002B2CF9AE}" pid="4" name="LastSaved">
    <vt:filetime>2021-08-24T00:00:00Z</vt:filetime>
  </property>
</Properties>
</file>