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1" r:id="rId2"/>
    <p:sldId id="280" r:id="rId3"/>
    <p:sldId id="270" r:id="rId4"/>
    <p:sldId id="279" r:id="rId5"/>
    <p:sldId id="265" r:id="rId6"/>
    <p:sldId id="273" r:id="rId7"/>
    <p:sldId id="290" r:id="rId8"/>
    <p:sldId id="292" r:id="rId9"/>
    <p:sldId id="293" r:id="rId10"/>
    <p:sldId id="288" r:id="rId11"/>
    <p:sldId id="291" r:id="rId12"/>
    <p:sldId id="287" r:id="rId13"/>
    <p:sldId id="294" r:id="rId14"/>
    <p:sldId id="296" r:id="rId15"/>
    <p:sldId id="289" r:id="rId16"/>
    <p:sldId id="295" r:id="rId17"/>
  </p:sldIdLst>
  <p:sldSz cx="12179300" cy="9134475" type="ledg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EP" initials="ENEP" lastIdx="1" clrIdx="0">
    <p:extLst>
      <p:ext uri="{19B8F6BF-5375-455C-9EA6-DF929625EA0E}">
        <p15:presenceInfo xmlns:p15="http://schemas.microsoft.com/office/powerpoint/2012/main" userId="ENE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0F9"/>
    <a:srgbClr val="FFF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A0FFD-9050-4C3B-8748-9225545E72CA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AD707-57E4-4D76-9FC6-F2D90F816F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93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494925"/>
            <a:ext cx="10352405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797715"/>
            <a:ext cx="9134475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51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2" y="486326"/>
            <a:ext cx="2626162" cy="774104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8" y="486326"/>
            <a:ext cx="7726243" cy="774104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77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03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2277278"/>
            <a:ext cx="10504646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6112912"/>
            <a:ext cx="10504646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/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991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327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214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486328"/>
            <a:ext cx="10504646" cy="176557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39216"/>
            <a:ext cx="515241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3336620"/>
            <a:ext cx="5152414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2239216"/>
            <a:ext cx="5177789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3336620"/>
            <a:ext cx="5177789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41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181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432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093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7789" y="1315197"/>
            <a:ext cx="6165771" cy="6491398"/>
          </a:xfrm>
        </p:spPr>
        <p:txBody>
          <a:bodyPr anchor="t"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736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327" y="2431631"/>
            <a:ext cx="10504646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8466307"/>
            <a:ext cx="411051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630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40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gmVGs1HTu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gmVGs1HTus?feature=oembed" TargetMode="Externa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4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1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4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17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15.jpeg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12" Type="http://schemas.openxmlformats.org/officeDocument/2006/relationships/image" Target="../media/image2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10.jpeg"/><Relationship Id="rId10" Type="http://schemas.openxmlformats.org/officeDocument/2006/relationships/image" Target="../media/image3.jpeg"/><Relationship Id="rId4" Type="http://schemas.openxmlformats.org/officeDocument/2006/relationships/image" Target="../media/image5.png"/><Relationship Id="rId9" Type="http://schemas.openxmlformats.org/officeDocument/2006/relationships/image" Target="../media/image25.jpeg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tchthememory.com/ClothesCMP" TargetMode="External"/><Relationship Id="rId2" Type="http://schemas.openxmlformats.org/officeDocument/2006/relationships/hyperlink" Target="https://www.kidslearningville.com/clothes-vocabulary-esl-memory-gam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3753"/>
            <a:ext cx="121793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4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847852"/>
            <a:ext cx="1217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4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windy</a:t>
            </a:r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  <p:pic>
        <p:nvPicPr>
          <p:cNvPr id="5" name="Picture 2" descr="Windy Day | WDKX 103.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81" y="1667609"/>
            <a:ext cx="5346742" cy="596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0" y="8003959"/>
            <a:ext cx="62360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free-time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colors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0" y="8003959"/>
            <a:ext cx="121793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21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9400" y="8504196"/>
            <a:ext cx="318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3"/>
              </a:rPr>
              <a:t>https://youtu.be/ogmVGs1HTus</a:t>
            </a:r>
            <a:endParaRPr lang="es-MX" dirty="0"/>
          </a:p>
        </p:txBody>
      </p:sp>
      <p:pic>
        <p:nvPicPr>
          <p:cNvPr id="3" name="Elementos multimedia en línea 2" title="What's this? What are these? - Clothing Kids by ELF Learning">
            <a:hlinkClick r:id="" action="ppaction://media"/>
            <a:extLst>
              <a:ext uri="{FF2B5EF4-FFF2-40B4-BE49-F238E27FC236}">
                <a16:creationId xmlns:a16="http://schemas.microsoft.com/office/drawing/2014/main" xmlns="" id="{6C7D72E6-2B04-44A3-9AD2-92FAE96DE1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9607" y="1244184"/>
            <a:ext cx="11077731" cy="709034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C54A226-29F6-4657-BEFD-6A706E2F2E9E}"/>
              </a:ext>
            </a:extLst>
          </p:cNvPr>
          <p:cNvSpPr txBox="1"/>
          <p:nvPr/>
        </p:nvSpPr>
        <p:spPr>
          <a:xfrm>
            <a:off x="1" y="-61578"/>
            <a:ext cx="1217929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</a:t>
            </a:r>
            <a:r>
              <a:rPr lang="es-MX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“Singular and plural </a:t>
            </a:r>
            <a:r>
              <a:rPr lang="es-MX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E8AF992-6477-409A-8269-EADF64D73BDE}"/>
              </a:ext>
            </a:extLst>
          </p:cNvPr>
          <p:cNvSpPr/>
          <p:nvPr/>
        </p:nvSpPr>
        <p:spPr>
          <a:xfrm>
            <a:off x="47280" y="730811"/>
            <a:ext cx="11610558" cy="37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5" dirty="0">
                <a:latin typeface="Arial" panose="020B0604020202020204" pitchFamily="34" charset="0"/>
                <a:cs typeface="Arial" panose="020B0604020202020204" pitchFamily="34" charset="0"/>
              </a:rPr>
              <a:t>Watch the following video and practice the use of  What is this? / What are these? </a:t>
            </a:r>
            <a:r>
              <a:rPr lang="en-US" sz="1398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1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3176786F-1034-44CD-A54B-5D5D02A90049}"/>
              </a:ext>
            </a:extLst>
          </p:cNvPr>
          <p:cNvCxnSpPr/>
          <p:nvPr/>
        </p:nvCxnSpPr>
        <p:spPr>
          <a:xfrm>
            <a:off x="-21771" y="1132365"/>
            <a:ext cx="1217929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80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1E3A216-0A00-4BA5-9BE0-0AD7F47664B4}"/>
              </a:ext>
            </a:extLst>
          </p:cNvPr>
          <p:cNvSpPr txBox="1"/>
          <p:nvPr/>
        </p:nvSpPr>
        <p:spPr>
          <a:xfrm>
            <a:off x="2462408" y="2765242"/>
            <a:ext cx="4034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709" indent="-4567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</a:t>
            </a:r>
            <a:endParaRPr lang="es-MX" sz="3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709" indent="-4567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</a:t>
            </a:r>
            <a:endParaRPr lang="es-MX" sz="3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F45265B-247D-459E-9CD0-6BB2B40B3A7F}"/>
              </a:ext>
            </a:extLst>
          </p:cNvPr>
          <p:cNvSpPr txBox="1"/>
          <p:nvPr/>
        </p:nvSpPr>
        <p:spPr>
          <a:xfrm>
            <a:off x="2446311" y="6955592"/>
            <a:ext cx="5083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709" indent="-4567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sneakers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6709" indent="-4567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They´re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sneakers</a:t>
            </a:r>
            <a:endParaRPr lang="es-MX" sz="3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" y="-61578"/>
            <a:ext cx="1217929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</a:t>
            </a:r>
            <a:r>
              <a:rPr lang="es-MX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“Singular and plural, </a:t>
            </a:r>
            <a:r>
              <a:rPr lang="es-MX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1" y="5430433"/>
            <a:ext cx="1217929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47280" y="730811"/>
            <a:ext cx="11610558" cy="88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5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this? </a:t>
            </a:r>
            <a:r>
              <a:rPr lang="en-US" sz="1865" dirty="0">
                <a:latin typeface="Arial" panose="020B0604020202020204" pitchFamily="34" charset="0"/>
                <a:cs typeface="Arial" panose="020B0604020202020204" pitchFamily="34" charset="0"/>
              </a:rPr>
              <a:t>to ask about singular nouns</a:t>
            </a:r>
          </a:p>
          <a:p>
            <a:r>
              <a:rPr lang="en-US" sz="1865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these?</a:t>
            </a:r>
            <a:r>
              <a:rPr lang="en-US" sz="1865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65" dirty="0">
                <a:latin typeface="Arial" panose="020B0604020202020204" pitchFamily="34" charset="0"/>
                <a:cs typeface="Arial" panose="020B0604020202020204" pitchFamily="34" charset="0"/>
              </a:rPr>
              <a:t>to ask about plural nouns</a:t>
            </a:r>
          </a:p>
          <a:p>
            <a:r>
              <a:rPr lang="en-US" sz="1398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1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-21771" y="1402185"/>
            <a:ext cx="1217929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208896" y="5731348"/>
            <a:ext cx="58528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these? </a:t>
            </a:r>
            <a:r>
              <a:rPr lang="en-US" sz="4000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4000" dirty="0"/>
          </a:p>
        </p:txBody>
      </p:sp>
      <p:sp>
        <p:nvSpPr>
          <p:cNvPr id="20" name="Rectángulo 19"/>
          <p:cNvSpPr/>
          <p:nvPr/>
        </p:nvSpPr>
        <p:spPr>
          <a:xfrm>
            <a:off x="335011" y="1594007"/>
            <a:ext cx="46858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this?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Converse Shoes &amp;amp; Sneakers. Converse.co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4F7"/>
              </a:clrFrom>
              <a:clrTo>
                <a:srgbClr val="F6F4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32948" r="6779" b="29257"/>
          <a:stretch/>
        </p:blipFill>
        <p:spPr bwMode="auto">
          <a:xfrm>
            <a:off x="7529576" y="6341299"/>
            <a:ext cx="3272589" cy="233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2" descr="205,028 Skirt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t="17648" r="2834" b="17173"/>
          <a:stretch/>
        </p:blipFill>
        <p:spPr bwMode="auto">
          <a:xfrm>
            <a:off x="6497280" y="2485993"/>
            <a:ext cx="3086076" cy="2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02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20935" y="0"/>
            <a:ext cx="869956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Singular and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plurals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Women Winter Hat Thermal Windproof Hat Ribbed Knit Chunky Lined Beanie Hats  - Walmart.com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/>
          <a:stretch/>
        </p:blipFill>
        <p:spPr bwMode="auto">
          <a:xfrm>
            <a:off x="0" y="875032"/>
            <a:ext cx="2442549" cy="270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33,528 Red Socks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t="7329" r="7533" b="11618"/>
          <a:stretch/>
        </p:blipFill>
        <p:spPr bwMode="auto">
          <a:xfrm rot="2048205">
            <a:off x="6341280" y="6992081"/>
            <a:ext cx="1899789" cy="137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e Best Casual Pants for Men Will Make You Want to Renounce Sweats Forever  | GQ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r="34444" b="644"/>
          <a:stretch/>
        </p:blipFill>
        <p:spPr bwMode="auto">
          <a:xfrm>
            <a:off x="6406671" y="875032"/>
            <a:ext cx="1601317" cy="31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lusas con lazos adelante&amp;gt; OFF-67%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68" y="4154076"/>
            <a:ext cx="1814139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Brown Leather Shoes | The Black Tux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364">
            <a:off x="-215037" y="6759210"/>
            <a:ext cx="2795485" cy="24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41774"/>
              </p:ext>
            </p:extLst>
          </p:nvPr>
        </p:nvGraphicFramePr>
        <p:xfrm>
          <a:off x="2153793" y="1580560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It´s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</a:t>
                      </a:r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323683"/>
              </p:ext>
            </p:extLst>
          </p:nvPr>
        </p:nvGraphicFramePr>
        <p:xfrm>
          <a:off x="2185878" y="4379899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endParaRPr lang="es-MX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453189"/>
              </p:ext>
            </p:extLst>
          </p:nvPr>
        </p:nvGraphicFramePr>
        <p:xfrm>
          <a:off x="2193900" y="6842363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endParaRPr lang="es-MX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326041"/>
              </p:ext>
            </p:extLst>
          </p:nvPr>
        </p:nvGraphicFramePr>
        <p:xfrm>
          <a:off x="8121462" y="6898511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endParaRPr lang="es-MX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pPr marL="0" marR="0" lvl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40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50245"/>
              </p:ext>
            </p:extLst>
          </p:nvPr>
        </p:nvGraphicFramePr>
        <p:xfrm>
          <a:off x="8101425" y="4480003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endParaRPr lang="es-MX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098" name="Picture 2" descr="Flex Fitted Baseball Cap Hat - Royal - tiendamia.co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33" y="3908293"/>
            <a:ext cx="2249281" cy="299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044229"/>
              </p:ext>
            </p:extLst>
          </p:nvPr>
        </p:nvGraphicFramePr>
        <p:xfrm>
          <a:off x="8085384" y="1576385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endParaRPr lang="es-MX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442549" y="4480003"/>
            <a:ext cx="2863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this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8327369" y="1846424"/>
            <a:ext cx="173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smtClean="0"/>
              <a:t>are </a:t>
            </a:r>
            <a:r>
              <a:rPr lang="es-MX" dirty="0" err="1" smtClean="0"/>
              <a:t>these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8300332" y="4746389"/>
            <a:ext cx="13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this</a:t>
            </a:r>
            <a:r>
              <a:rPr lang="es-MX" dirty="0"/>
              <a:t>?</a:t>
            </a:r>
            <a:endParaRPr lang="es-MX" dirty="0"/>
          </a:p>
        </p:txBody>
      </p:sp>
      <p:sp>
        <p:nvSpPr>
          <p:cNvPr id="17" name="Rectángulo 16"/>
          <p:cNvSpPr/>
          <p:nvPr/>
        </p:nvSpPr>
        <p:spPr>
          <a:xfrm>
            <a:off x="2448599" y="7010797"/>
            <a:ext cx="173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smtClean="0"/>
              <a:t>are </a:t>
            </a:r>
            <a:r>
              <a:rPr lang="es-MX" dirty="0" err="1" smtClean="0"/>
              <a:t>these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18" name="Rectángulo 17"/>
          <p:cNvSpPr/>
          <p:nvPr/>
        </p:nvSpPr>
        <p:spPr>
          <a:xfrm>
            <a:off x="8270388" y="7110255"/>
            <a:ext cx="173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/>
              <a:t>What</a:t>
            </a:r>
            <a:r>
              <a:rPr lang="es-MX" dirty="0"/>
              <a:t> are </a:t>
            </a:r>
            <a:r>
              <a:rPr lang="es-MX" dirty="0" err="1"/>
              <a:t>these</a:t>
            </a:r>
            <a:r>
              <a:rPr lang="es-MX" dirty="0"/>
              <a:t>?</a:t>
            </a:r>
            <a:endParaRPr lang="es-MX" dirty="0" smtClean="0"/>
          </a:p>
        </p:txBody>
      </p:sp>
      <p:sp>
        <p:nvSpPr>
          <p:cNvPr id="19" name="Rectángulo 18"/>
          <p:cNvSpPr/>
          <p:nvPr/>
        </p:nvSpPr>
        <p:spPr>
          <a:xfrm>
            <a:off x="2547425" y="5454359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bloues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8270388" y="5567995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327369" y="271742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re pants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8270388" y="7996076"/>
            <a:ext cx="1547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 smtClean="0"/>
              <a:t>They</a:t>
            </a:r>
            <a:r>
              <a:rPr lang="es-MX" dirty="0" smtClean="0"/>
              <a:t> are </a:t>
            </a:r>
            <a:r>
              <a:rPr lang="es-MX" dirty="0" err="1" smtClean="0"/>
              <a:t>socks</a:t>
            </a:r>
            <a:endParaRPr lang="es-MX" dirty="0" smtClean="0"/>
          </a:p>
        </p:txBody>
      </p:sp>
      <p:sp>
        <p:nvSpPr>
          <p:cNvPr id="24" name="Rectángulo 23"/>
          <p:cNvSpPr/>
          <p:nvPr/>
        </p:nvSpPr>
        <p:spPr>
          <a:xfrm>
            <a:off x="2462426" y="7870515"/>
            <a:ext cx="158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 smtClean="0"/>
              <a:t>They</a:t>
            </a:r>
            <a:r>
              <a:rPr lang="es-MX" dirty="0" smtClean="0"/>
              <a:t> are </a:t>
            </a:r>
            <a:r>
              <a:rPr lang="es-MX" dirty="0" err="1" smtClean="0"/>
              <a:t>shoes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137210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20935" y="0"/>
            <a:ext cx="869956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Singular and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plurals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584327"/>
              </p:ext>
            </p:extLst>
          </p:nvPr>
        </p:nvGraphicFramePr>
        <p:xfrm>
          <a:off x="2153793" y="1580560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pPr marL="0" marR="0" lvl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It´s</a:t>
                      </a:r>
                      <a:r>
                        <a:rPr lang="es-MX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s-MX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4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dress</a:t>
                      </a:r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886385"/>
              </p:ext>
            </p:extLst>
          </p:nvPr>
        </p:nvGraphicFramePr>
        <p:xfrm>
          <a:off x="2185878" y="4379899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marL="0" marR="0" lvl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dirty="0" err="1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sz="3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360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sz="3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3600" dirty="0" err="1" smtClean="0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sz="36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It´s</a:t>
                      </a:r>
                      <a:r>
                        <a:rPr lang="es-MX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short</a:t>
                      </a:r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272287"/>
              </p:ext>
            </p:extLst>
          </p:nvPr>
        </p:nvGraphicFramePr>
        <p:xfrm>
          <a:off x="2193900" y="6842363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r>
                        <a:rPr lang="es-MX" sz="3600" dirty="0" err="1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sz="3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360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sz="3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3600" dirty="0" err="1" smtClean="0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sz="36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s-MX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pPr marL="0" marR="0" lvl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It´s</a:t>
                      </a:r>
                      <a:r>
                        <a:rPr lang="es-MX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s-MX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4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</a:t>
                      </a:r>
                      <a:endParaRPr lang="es-MX" sz="4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486648"/>
              </p:ext>
            </p:extLst>
          </p:nvPr>
        </p:nvGraphicFramePr>
        <p:xfrm>
          <a:off x="8121462" y="6898511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marL="0" marR="0" lvl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dirty="0" err="1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sz="3600" dirty="0" smtClean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MX" sz="3600" dirty="0" err="1" smtClean="0">
                          <a:solidFill>
                            <a:schemeClr val="tx1"/>
                          </a:solidFill>
                        </a:rPr>
                        <a:t>these</a:t>
                      </a:r>
                      <a:r>
                        <a:rPr lang="es-MX" sz="36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pPr marL="0" marR="0" indent="0" algn="ctr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4000" dirty="0" err="1" smtClean="0">
                          <a:solidFill>
                            <a:schemeClr val="tx1"/>
                          </a:solidFill>
                        </a:rPr>
                        <a:t>mittens</a:t>
                      </a:r>
                      <a:endParaRPr lang="es-MX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288692"/>
              </p:ext>
            </p:extLst>
          </p:nvPr>
        </p:nvGraphicFramePr>
        <p:xfrm>
          <a:off x="8101425" y="4480003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marL="0" marR="0" lvl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dirty="0" err="1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sz="3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360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sz="3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3600" dirty="0" err="1" smtClean="0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sz="36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It´s</a:t>
                      </a:r>
                      <a:r>
                        <a:rPr lang="es-MX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swimsuits</a:t>
                      </a:r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04703"/>
              </p:ext>
            </p:extLst>
          </p:nvPr>
        </p:nvGraphicFramePr>
        <p:xfrm>
          <a:off x="8085384" y="1576385"/>
          <a:ext cx="3933497" cy="2224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marL="0" marR="0" lvl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dirty="0" err="1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sz="3600" dirty="0" smtClean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MX" sz="3600" dirty="0" err="1" smtClean="0">
                          <a:solidFill>
                            <a:schemeClr val="tx1"/>
                          </a:solidFill>
                        </a:rPr>
                        <a:t>these</a:t>
                      </a:r>
                      <a:r>
                        <a:rPr lang="es-MX" sz="36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pPr marL="0" marR="0" lvl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pajamas</a:t>
                      </a:r>
                      <a:endParaRPr lang="es-MX" sz="4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0" name="Picture 44" descr="Dress definición y significado | Diccionario Inglés Colli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3" y="980472"/>
            <a:ext cx="2059119" cy="308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ids Christmas Pajamas Santa Pajamas Boys Girls &amp;amp; Toddler Pajamas Red White  Green 2 Piece Pjs Set 100% Cotton (12 Months-14 Years) - Walmart.co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53" y="1068392"/>
            <a:ext cx="2132141" cy="272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Mayoral Nukutavake - Boys Yellow Cotton Shorts | Childrensalon Outl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4" y="4155527"/>
            <a:ext cx="1973179" cy="197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Traje De Baño Color Lila – mytimeplus.ne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45" y="4155527"/>
            <a:ext cx="1581192" cy="242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mazon.com: Guantes de invierno con forro polar, diseño de copo de nieve, S  : Ropa, Zapatos y Joyerí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54" y="6939403"/>
            <a:ext cx="1500283" cy="155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Yx Fashion 2018 Hot Sale Women Winter Long Wool Overcoat Ladies Brown Coat  Parka Jacket - Buy Women Overcoat,100% Waterproof Raincoat Hooded,Brown  Hood And Cape Product on Alibaba.com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r="25495" b="4331"/>
          <a:stretch/>
        </p:blipFill>
        <p:spPr bwMode="auto">
          <a:xfrm>
            <a:off x="445934" y="6128706"/>
            <a:ext cx="1632527" cy="289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199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1E3A216-0A00-4BA5-9BE0-0AD7F47664B4}"/>
              </a:ext>
            </a:extLst>
          </p:cNvPr>
          <p:cNvSpPr txBox="1"/>
          <p:nvPr/>
        </p:nvSpPr>
        <p:spPr>
          <a:xfrm>
            <a:off x="949866" y="3037139"/>
            <a:ext cx="4034872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r>
              <a:rPr lang="es-MX" sz="36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3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F45265B-247D-459E-9CD0-6BB2B40B3A7F}"/>
              </a:ext>
            </a:extLst>
          </p:cNvPr>
          <p:cNvSpPr txBox="1"/>
          <p:nvPr/>
        </p:nvSpPr>
        <p:spPr>
          <a:xfrm>
            <a:off x="949866" y="7477327"/>
            <a:ext cx="5083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</a:t>
            </a:r>
            <a:r>
              <a:rPr lang="es-MX" sz="36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they´re</a:t>
            </a:r>
            <a:r>
              <a:rPr lang="es-MX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3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" y="-61578"/>
            <a:ext cx="1217929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“Yes/no </a:t>
            </a:r>
            <a:r>
              <a:rPr lang="es-MX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short </a:t>
            </a:r>
            <a:r>
              <a:rPr lang="es-MX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1" y="5430433"/>
            <a:ext cx="1217929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949866" y="5725116"/>
            <a:ext cx="695575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54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these sneakers?</a:t>
            </a:r>
          </a:p>
          <a:p>
            <a:r>
              <a:rPr lang="en-US" sz="54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they sneakers? </a:t>
            </a:r>
            <a:r>
              <a:rPr lang="en-US" sz="4000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4000" dirty="0"/>
          </a:p>
        </p:txBody>
      </p:sp>
      <p:sp>
        <p:nvSpPr>
          <p:cNvPr id="9" name="Rectángulo 8"/>
          <p:cNvSpPr/>
          <p:nvPr/>
        </p:nvSpPr>
        <p:spPr>
          <a:xfrm>
            <a:off x="949866" y="1017512"/>
            <a:ext cx="522450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4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this a dress?</a:t>
            </a:r>
          </a:p>
          <a:p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54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dress?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4" descr="Dress definición y significado | Diccionario Inglés Colli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68" y="885667"/>
            <a:ext cx="3038122" cy="455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Zapatos Mujer Rojos Sobre Un Fondo Blanco Foto de stock y más banco de  imágenes de Pie humano - iSt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57" y="7013193"/>
            <a:ext cx="2389520" cy="185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7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" descr="Brown Leather Shoes | The Black Tu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364">
            <a:off x="-369238" y="6481205"/>
            <a:ext cx="2795485" cy="24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prar Botas de Equitación Niños ahora | horze.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64" y="3199737"/>
            <a:ext cx="2473596" cy="247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570198"/>
              </p:ext>
            </p:extLst>
          </p:nvPr>
        </p:nvGraphicFramePr>
        <p:xfrm>
          <a:off x="2153490" y="1168862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mittens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 </a:t>
                      </a:r>
                      <a:r>
                        <a:rPr lang="es-MX" sz="3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they´re</a:t>
                      </a:r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Picture 10" descr="Glove definición y significado | Diccionario Inglés Collin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4" y="1168862"/>
            <a:ext cx="2346173" cy="169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932966"/>
              </p:ext>
            </p:extLst>
          </p:nvPr>
        </p:nvGraphicFramePr>
        <p:xfrm>
          <a:off x="2181911" y="3955149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</a:t>
                      </a:r>
                      <a:r>
                        <a:rPr lang="es-MX" sz="3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shirt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s-MX" sz="3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its</a:t>
                      </a:r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Picture 10" descr="Compre Al Por Mayor 2016 Camisas A Cuadros De Invierno Hombres Cálido  Terciopelo Manga Larga Camisas De Franela Camisas De Verificación Roja Y  Negra Más Tamaño 5XL Camisa Masculina A 21,97 €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518" y="2935044"/>
            <a:ext cx="3125817" cy="339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757183"/>
              </p:ext>
            </p:extLst>
          </p:nvPr>
        </p:nvGraphicFramePr>
        <p:xfrm>
          <a:off x="2218663" y="6812615"/>
          <a:ext cx="3886364" cy="2041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</a:t>
                      </a:r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sneakers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r>
                        <a:rPr lang="es-MX" sz="3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</a:t>
                      </a:r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25949"/>
              </p:ext>
            </p:extLst>
          </p:nvPr>
        </p:nvGraphicFramePr>
        <p:xfrm>
          <a:off x="8145528" y="6925967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raincoat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r>
                        <a:rPr lang="es-MX" sz="3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2" descr="Amazon.com: Cosdaddy 2017 Disfraz de lujo de película hecho a mano  gabardina para lluvia amarilla 400122, L, Men : Ropa, Zapatos y Joyerí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76" y="5673335"/>
            <a:ext cx="2166543" cy="346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260457"/>
              </p:ext>
            </p:extLst>
          </p:nvPr>
        </p:nvGraphicFramePr>
        <p:xfrm>
          <a:off x="8030081" y="3844889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boots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r>
                        <a:rPr lang="es-MX" sz="3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</a:t>
                      </a:r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79148"/>
              </p:ext>
            </p:extLst>
          </p:nvPr>
        </p:nvGraphicFramePr>
        <p:xfrm>
          <a:off x="8014040" y="1278160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scarf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r>
                        <a:rPr lang="es-MX" sz="3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Picture 12" descr="Cashmere Scottish Tartan Clan Scarf SHAW | Dunedin Cashmer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905">
            <a:off x="5802067" y="603557"/>
            <a:ext cx="2747977" cy="2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124494" y="11432"/>
            <a:ext cx="115274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 </a:t>
            </a:r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short </a:t>
            </a:r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81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441492"/>
              </p:ext>
            </p:extLst>
          </p:nvPr>
        </p:nvGraphicFramePr>
        <p:xfrm>
          <a:off x="2153490" y="1168862"/>
          <a:ext cx="3934490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lang="es-MX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s-MX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heels</a:t>
                      </a:r>
                      <a:r>
                        <a:rPr lang="es-MX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r>
                        <a:rPr lang="es-MX" sz="3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</a:t>
                      </a:r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923249"/>
              </p:ext>
            </p:extLst>
          </p:nvPr>
        </p:nvGraphicFramePr>
        <p:xfrm>
          <a:off x="2181911" y="3955149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3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dress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s-MX" sz="3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it’s</a:t>
                      </a:r>
                      <a:r>
                        <a:rPr lang="es-MX" sz="3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153344"/>
              </p:ext>
            </p:extLst>
          </p:nvPr>
        </p:nvGraphicFramePr>
        <p:xfrm>
          <a:off x="2218663" y="6812615"/>
          <a:ext cx="3886364" cy="2041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sneakers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r>
                        <a:rPr lang="es-MX" sz="3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</a:t>
                      </a:r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49681"/>
              </p:ext>
            </p:extLst>
          </p:nvPr>
        </p:nvGraphicFramePr>
        <p:xfrm>
          <a:off x="8145528" y="6925967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r"/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scarf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r>
                        <a:rPr lang="es-MX" sz="3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069127"/>
              </p:ext>
            </p:extLst>
          </p:nvPr>
        </p:nvGraphicFramePr>
        <p:xfrm>
          <a:off x="8030081" y="3844889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r"/>
                      <a:r>
                        <a:rPr lang="es-MX" sz="3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3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belt</a:t>
                      </a:r>
                      <a:r>
                        <a:rPr lang="es-MX" sz="3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r>
                        <a:rPr lang="es-MX" sz="3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880659"/>
              </p:ext>
            </p:extLst>
          </p:nvPr>
        </p:nvGraphicFramePr>
        <p:xfrm>
          <a:off x="8014040" y="1278160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scarf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s-MX" sz="3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its</a:t>
                      </a:r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3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124494" y="11432"/>
            <a:ext cx="115274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 </a:t>
            </a:r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short </a:t>
            </a:r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onverse Shoes &amp;amp; Sneakers. Converse.co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4F7"/>
              </a:clrFrom>
              <a:clrTo>
                <a:srgbClr val="F6F4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32948" r="6779" b="29257"/>
          <a:stretch/>
        </p:blipFill>
        <p:spPr bwMode="auto">
          <a:xfrm>
            <a:off x="124494" y="7111321"/>
            <a:ext cx="2377610" cy="16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2" descr="205,028 Skirt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t="17648" r="2834" b="17173"/>
          <a:stretch/>
        </p:blipFill>
        <p:spPr bwMode="auto">
          <a:xfrm>
            <a:off x="192041" y="3929784"/>
            <a:ext cx="2310063" cy="204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apatos Mujer Rojos Sobre Un Fondo Blanco Foto de stock y más banco de  imágenes de Pie humano - iStoc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984"/>
            <a:ext cx="2389520" cy="185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Belt definición y significado | Diccionario Inglés Collin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44" y="4334197"/>
            <a:ext cx="1870026" cy="123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Thomas Gainsborough School Tie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9" r="33930" b="472"/>
          <a:stretch/>
        </p:blipFill>
        <p:spPr bwMode="auto">
          <a:xfrm rot="1518959" flipH="1">
            <a:off x="6902439" y="6656422"/>
            <a:ext cx="714613" cy="209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n&amp;#39;s Downtown Jacket - Down jacket with excellent warmth to weight ratio.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93" y="520262"/>
            <a:ext cx="2743641" cy="305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5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3753"/>
            <a:ext cx="121793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4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847852"/>
            <a:ext cx="12179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s-MX" sz="4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4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4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4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4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lang="es-MX" sz="4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4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7762365"/>
            <a:ext cx="6274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/free-time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warm-cold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endParaRPr lang="es-MX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singular and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plurals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Yes/no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short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0" y="7734722"/>
            <a:ext cx="121793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 descr="Compre Al Por Mayor 2016 Camisas A Cuadros De Invierno Hombres Cálido  Terciopelo Manga Larga Camisas De Franela Camisas De Verificación Roja Y  Negra Más Tamaño 5XL Camisa Masculina A 21,97 €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77" y="2858159"/>
            <a:ext cx="3653729" cy="34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e Best Casual Pants for Men Will Make You Want to Renounce Sweats Forever  | GQ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r="34444" b="644"/>
          <a:stretch/>
        </p:blipFill>
        <p:spPr bwMode="auto">
          <a:xfrm rot="802801">
            <a:off x="6660098" y="3391849"/>
            <a:ext cx="2226691" cy="379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97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23753"/>
            <a:ext cx="121793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7643" t="10007" r="17283" b="15431"/>
          <a:stretch/>
        </p:blipFill>
        <p:spPr>
          <a:xfrm>
            <a:off x="268013" y="1087821"/>
            <a:ext cx="11713779" cy="804665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08993" y="8781393"/>
            <a:ext cx="5202621" cy="337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C5_L0_Unit 04 Pg 022 Ex 01 Word Power Pt 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7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159" y="783021"/>
            <a:ext cx="609600" cy="6096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82403" y="772508"/>
            <a:ext cx="194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Listen and </a:t>
            </a:r>
            <a:r>
              <a:rPr lang="es-MX" dirty="0" err="1"/>
              <a:t>practice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736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532" y="63064"/>
            <a:ext cx="100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Complete </a:t>
            </a:r>
            <a:r>
              <a:rPr lang="es-MX" sz="2400" dirty="0" err="1"/>
              <a:t>the</a:t>
            </a:r>
            <a:r>
              <a:rPr lang="es-MX" sz="2400" dirty="0"/>
              <a:t> chart </a:t>
            </a:r>
            <a:r>
              <a:rPr lang="es-MX" sz="2400" dirty="0" err="1"/>
              <a:t>with</a:t>
            </a:r>
            <a:r>
              <a:rPr lang="es-MX" sz="2400" dirty="0"/>
              <a:t> </a:t>
            </a:r>
            <a:r>
              <a:rPr lang="es-MX" sz="2400" dirty="0" err="1"/>
              <a:t>the</a:t>
            </a:r>
            <a:r>
              <a:rPr lang="es-MX" sz="2400" dirty="0"/>
              <a:t> </a:t>
            </a:r>
            <a:r>
              <a:rPr lang="es-MX" sz="2400" dirty="0" err="1"/>
              <a:t>correct</a:t>
            </a:r>
            <a:r>
              <a:rPr lang="es-MX" sz="2400" dirty="0"/>
              <a:t> </a:t>
            </a:r>
            <a:r>
              <a:rPr lang="es-MX" sz="2400" dirty="0" err="1"/>
              <a:t>pictures</a:t>
            </a:r>
            <a:r>
              <a:rPr lang="es-MX" sz="2400" dirty="0"/>
              <a:t>. </a:t>
            </a:r>
            <a:r>
              <a:rPr lang="es-MX" dirty="0"/>
              <a:t>Coloca las prendas en la categoría adecuada.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92483"/>
              </p:ext>
            </p:extLst>
          </p:nvPr>
        </p:nvGraphicFramePr>
        <p:xfrm>
          <a:off x="185317" y="2349456"/>
          <a:ext cx="11654586" cy="6469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7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27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18958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CLOTHES FOR </a:t>
                      </a:r>
                      <a:r>
                        <a:rPr lang="es-MX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WARM</a:t>
                      </a:r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WEATHER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CLOTHES FOR </a:t>
                      </a:r>
                      <a:r>
                        <a:rPr lang="es-MX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COLD</a:t>
                      </a:r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WEATHER</a:t>
                      </a:r>
                    </a:p>
                    <a:p>
                      <a:pPr algn="r"/>
                      <a:endParaRPr lang="es-MX" sz="2000" dirty="0"/>
                    </a:p>
                  </a:txBody>
                  <a:tcPr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508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AutoShape 2" descr="Christmas Jumper Cartoon png download - 2400*2241 - Free Transparent Sweater  png Download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6" name="Picture 10" descr="BBPT Health Tip: HOT or COLD? That is the Question | Termites, Termite  control, Arthriti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7238" r="50819" b="12462"/>
          <a:stretch/>
        </p:blipFill>
        <p:spPr bwMode="auto">
          <a:xfrm>
            <a:off x="611951" y="2430198"/>
            <a:ext cx="756745" cy="9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BBPT Health Tip: HOT or COLD? That is the Question | Termites, Termite  control, Arthritis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9" t="9656" r="5413" b="12385"/>
          <a:stretch/>
        </p:blipFill>
        <p:spPr bwMode="auto">
          <a:xfrm>
            <a:off x="6572543" y="2499987"/>
            <a:ext cx="681373" cy="8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Women Winter Hat Thermal Windproof Hat Ribbed Knit Chunky Lined Beanie Hats  - Walmart.co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874" y="7183568"/>
            <a:ext cx="1421141" cy="142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Glove definición y significado | Diccionario Inglés Collin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07" y="6462329"/>
            <a:ext cx="1550078" cy="111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4" descr="Dress definición y significado | Diccionario Inglés Collin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40947"/>
            <a:ext cx="1777450" cy="266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Yx Fashion 2018 Hot Sale Women Winter Long Wool Overcoat Ladies Brown Coat  Parka Jacket - Buy Women Overcoat,100% Waterproof Raincoat Hooded,Brown  Hood And Cape Product on Alibaba.com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r="25495" b="4331"/>
          <a:stretch/>
        </p:blipFill>
        <p:spPr bwMode="auto">
          <a:xfrm>
            <a:off x="6377277" y="3617637"/>
            <a:ext cx="1359015" cy="2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Traje De Baño Color Lila – mytimeplus.ne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46" y="3834166"/>
            <a:ext cx="1361346" cy="196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Cashmere Scottish Tartan Clan Scarf SHAW | Dunedin Cashmer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815" y="3834166"/>
            <a:ext cx="1917039" cy="19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Mayoral Nukutavake - Boys Yellow Cotton Shorts | Childrensalon Outle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38" y="6126012"/>
            <a:ext cx="1708854" cy="161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Sweater | Traductor de inglés a español - inglés.com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315" y="5918233"/>
            <a:ext cx="2315588" cy="180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1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B910D00-6CA8-4726-AA9A-47045709B3EC}"/>
              </a:ext>
            </a:extLst>
          </p:cNvPr>
          <p:cNvSpPr txBox="1"/>
          <p:nvPr/>
        </p:nvSpPr>
        <p:spPr>
          <a:xfrm>
            <a:off x="5188512" y="855940"/>
            <a:ext cx="1704313" cy="8279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Blouse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Sweater</a:t>
            </a: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Gloves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Shirt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Scarf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Raincoat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Tie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Jeans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Belt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79683" y="51890"/>
            <a:ext cx="6684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s-MX" sz="2400" dirty="0"/>
              <a:t>. </a:t>
            </a:r>
          </a:p>
        </p:txBody>
      </p:sp>
      <p:pic>
        <p:nvPicPr>
          <p:cNvPr id="5122" name="Picture 2" descr="Amazon.com: Cosdaddy 2017 Disfraz de lujo de película hecho a mano  gabardina para lluvia amarilla 400122, L, Men : Ropa, Zapatos y Joyerí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73" y="133349"/>
            <a:ext cx="1538271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elt definición y significado | Diccionario Inglés Collin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6" y="2476500"/>
            <a:ext cx="1870026" cy="123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weater | Traductor de inglés a español - inglés.co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" y="3609018"/>
            <a:ext cx="3086100" cy="241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love definición y significado | Diccionario Inglés Collin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380" y="6019800"/>
            <a:ext cx="1550078" cy="111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usser&amp;#39;s Blue Jeans | Pusser&amp;#39;s British West Indies, Ltd.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330" y="360694"/>
            <a:ext cx="1783881" cy="178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x Fashion 2018 Hot Sale Women Winter Long Wool Overcoat Ladies Brown Coat  Parka Jacket - Buy Women Overcoat,100% Waterproof Raincoat Hooded,Brown  Hood And Cape Product on Alibaba.com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r="25495" b="4331"/>
          <a:stretch/>
        </p:blipFill>
        <p:spPr bwMode="auto">
          <a:xfrm>
            <a:off x="75957" y="5860272"/>
            <a:ext cx="1841109" cy="32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usas con lazos adelante&amp;gt; OFF-67%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356" y="2085314"/>
            <a:ext cx="1814139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mpre Al Por Mayor 2016 Camisas A Cuadros De Invierno Hombres Cálido  Terciopelo Manga Larga Camisas De Franela Camisas De Verificación Roja Y  Negra Más Tamaño 5XL Camisa Masculina A 21,97 €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77" y="5341361"/>
            <a:ext cx="2635786" cy="24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shmere Scottish Tartan Clan Scarf SHAW | Dunedin Cashmer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99" y="3620255"/>
            <a:ext cx="1917039" cy="19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homas Gainsborough School Tie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9" r="33930" b="472"/>
          <a:stretch/>
        </p:blipFill>
        <p:spPr bwMode="auto">
          <a:xfrm rot="1518959" flipH="1">
            <a:off x="11152110" y="7670389"/>
            <a:ext cx="516830" cy="151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3"/>
          <p:cNvCxnSpPr/>
          <p:nvPr/>
        </p:nvCxnSpPr>
        <p:spPr>
          <a:xfrm flipV="1">
            <a:off x="6582137" y="4471956"/>
            <a:ext cx="2686232" cy="99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3149188" y="3019121"/>
            <a:ext cx="2050838" cy="3437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6684765" y="1276594"/>
            <a:ext cx="3634591" cy="1818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2812968" y="2041566"/>
            <a:ext cx="2560422" cy="2614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1834712" y="7154957"/>
            <a:ext cx="3904042" cy="417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6397259" y="1362074"/>
            <a:ext cx="3497273" cy="6777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6500514" y="3228996"/>
            <a:ext cx="3904042" cy="417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6397259" y="6289964"/>
            <a:ext cx="4455148" cy="2396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 flipV="1">
            <a:off x="2558076" y="1362074"/>
            <a:ext cx="2481002" cy="397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H="1" flipV="1">
            <a:off x="2709462" y="3056936"/>
            <a:ext cx="2833860" cy="5650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22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1006575" y="151410"/>
            <a:ext cx="5352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Listen and </a:t>
            </a:r>
            <a:r>
              <a:rPr lang="es-MX" sz="2400" dirty="0" err="1"/>
              <a:t>number</a:t>
            </a:r>
            <a:r>
              <a:rPr lang="es-MX" sz="2400" dirty="0"/>
              <a:t> </a:t>
            </a:r>
            <a:r>
              <a:rPr lang="es-MX" sz="2400" dirty="0" err="1"/>
              <a:t>the</a:t>
            </a:r>
            <a:r>
              <a:rPr lang="es-MX" sz="2400" dirty="0"/>
              <a:t> </a:t>
            </a:r>
            <a:r>
              <a:rPr lang="es-MX" sz="2400" dirty="0" err="1"/>
              <a:t>following</a:t>
            </a:r>
            <a:r>
              <a:rPr lang="es-MX" sz="2400" dirty="0"/>
              <a:t> </a:t>
            </a:r>
            <a:r>
              <a:rPr lang="es-MX" sz="2400" dirty="0" err="1" smtClean="0"/>
              <a:t>clothing</a:t>
            </a:r>
            <a:r>
              <a:rPr lang="es-MX" sz="2000" dirty="0" smtClean="0"/>
              <a:t>.</a:t>
            </a:r>
            <a:endParaRPr lang="es-MX" sz="2000" dirty="0"/>
          </a:p>
        </p:txBody>
      </p:sp>
      <p:pic>
        <p:nvPicPr>
          <p:cNvPr id="13" name="clothing1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645" y="246720"/>
            <a:ext cx="609600" cy="609600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11220586" y="5102971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/>
          <p:cNvSpPr/>
          <p:nvPr/>
        </p:nvSpPr>
        <p:spPr>
          <a:xfrm>
            <a:off x="379500" y="1977345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3935326" y="1573623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/>
          <p:cNvSpPr/>
          <p:nvPr/>
        </p:nvSpPr>
        <p:spPr>
          <a:xfrm>
            <a:off x="9549205" y="1827326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6501625" y="2614973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9635028" y="7561712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/>
          <p:cNvSpPr/>
          <p:nvPr/>
        </p:nvSpPr>
        <p:spPr>
          <a:xfrm>
            <a:off x="5052724" y="7169395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/>
          <p:cNvSpPr/>
          <p:nvPr/>
        </p:nvSpPr>
        <p:spPr>
          <a:xfrm>
            <a:off x="370034" y="4166091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/>
          <p:cNvSpPr/>
          <p:nvPr/>
        </p:nvSpPr>
        <p:spPr>
          <a:xfrm>
            <a:off x="2777940" y="7621129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/>
          <p:cNvSpPr/>
          <p:nvPr/>
        </p:nvSpPr>
        <p:spPr>
          <a:xfrm>
            <a:off x="3755867" y="4164845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Picture 44" descr="Dress definición y significado | Diccionario Inglés Collin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61" y="1638196"/>
            <a:ext cx="2059119" cy="308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0" descr="Venta &amp;gt; a blue t shirt en español &amp;gt; en 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8" t="2735" r="22350" b="1480"/>
          <a:stretch/>
        </p:blipFill>
        <p:spPr bwMode="auto">
          <a:xfrm>
            <a:off x="963345" y="6265916"/>
            <a:ext cx="2197177" cy="25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4" descr="Brown Leather Shoes | The Black Tux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364">
            <a:off x="411807" y="3377116"/>
            <a:ext cx="2795485" cy="24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Merino Wool Socks in Green: Fresh Every Day | BLACKSOCK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0363">
            <a:off x="4007225" y="1122617"/>
            <a:ext cx="2059360" cy="207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2" descr="205,028 Skirt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t="17648" r="2834" b="17173"/>
          <a:stretch/>
        </p:blipFill>
        <p:spPr bwMode="auto">
          <a:xfrm>
            <a:off x="5435744" y="7169395"/>
            <a:ext cx="2064591" cy="18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he Best Casual Pants for Men Will Make You Want to Renounce Sweats Forever  | GQ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r="34444" b="644"/>
          <a:stretch/>
        </p:blipFill>
        <p:spPr bwMode="auto">
          <a:xfrm>
            <a:off x="8072689" y="5813520"/>
            <a:ext cx="1601317" cy="31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ids Christmas Pajamas Santa Pajamas Boys Girls &amp;amp; Toddler Pajamas Red White  Green 2 Piece Pjs Set 100% Cotton (12 Months-14 Years) - Walmart.com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475" y="920577"/>
            <a:ext cx="2132141" cy="272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omen Winter Hat Thermal Windproof Hat Ribbed Knit Chunky Lined Beanie Hats  - Walmart.com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11" y="703777"/>
            <a:ext cx="2702415" cy="270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Mayoral Nukutavake - Boys Yellow Cotton Shorts | Childrensalon Outle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304" y="3934105"/>
            <a:ext cx="2772275" cy="2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Traje De Baño Color Lila – mytimeplus.net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599" y="3834383"/>
            <a:ext cx="2104622" cy="322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875165" y="7954029"/>
            <a:ext cx="73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30" name="Rectángulo 29"/>
          <p:cNvSpPr/>
          <p:nvPr/>
        </p:nvSpPr>
        <p:spPr>
          <a:xfrm>
            <a:off x="6633492" y="284577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2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566248" y="439364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3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9802455" y="776936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4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5164076" y="740003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5</a:t>
            </a:r>
            <a:endParaRPr lang="es-MX" dirty="0" smtClean="0"/>
          </a:p>
        </p:txBody>
      </p:sp>
      <p:sp>
        <p:nvSpPr>
          <p:cNvPr id="34" name="Rectángulo 33"/>
          <p:cNvSpPr/>
          <p:nvPr/>
        </p:nvSpPr>
        <p:spPr>
          <a:xfrm>
            <a:off x="4074137" y="178941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6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537461" y="21298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7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11303599" y="531062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8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3935326" y="439364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 smtClean="0"/>
              <a:t>9</a:t>
            </a:r>
            <a:endParaRPr lang="es-MX" dirty="0" err="1"/>
          </a:p>
        </p:txBody>
      </p:sp>
      <p:sp>
        <p:nvSpPr>
          <p:cNvPr id="38" name="Rectángulo 37"/>
          <p:cNvSpPr/>
          <p:nvPr/>
        </p:nvSpPr>
        <p:spPr>
          <a:xfrm>
            <a:off x="9672702" y="200033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590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1309" y="875231"/>
            <a:ext cx="9468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https://www.kidslearningville.com/clothes-vocabulary-esl-memory-game/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181309" y="240632"/>
            <a:ext cx="932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links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1309" y="1325164"/>
            <a:ext cx="518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and paste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5" name="Flecha derecha 4"/>
          <p:cNvSpPr/>
          <p:nvPr/>
        </p:nvSpPr>
        <p:spPr>
          <a:xfrm>
            <a:off x="253498" y="1775097"/>
            <a:ext cx="7459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165268" y="5905177"/>
            <a:ext cx="518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and paste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7" name="Flecha derecha 6"/>
          <p:cNvSpPr/>
          <p:nvPr/>
        </p:nvSpPr>
        <p:spPr>
          <a:xfrm>
            <a:off x="237457" y="6355110"/>
            <a:ext cx="7459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65268" y="5535845"/>
            <a:ext cx="5151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  <a:hlinkClick r:id="rId3"/>
              </a:rPr>
              <a:t>https://matchthememory.com/ClothesCMP</a:t>
            </a:r>
            <a:endParaRPr lang="es-MX" dirty="0"/>
          </a:p>
        </p:txBody>
      </p:sp>
      <p:pic>
        <p:nvPicPr>
          <p:cNvPr id="9" name="Imagen 8" descr="Clothes Vocabulary, game, ESL, Memory Game, shirt, dress, sweater, shoes, skirt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1" t="13373" r="28676" b="24064"/>
          <a:stretch/>
        </p:blipFill>
        <p:spPr>
          <a:xfrm>
            <a:off x="2215080" y="1694496"/>
            <a:ext cx="6295680" cy="3755740"/>
          </a:xfrm>
          <a:prstGeom prst="rect">
            <a:avLst/>
          </a:prstGeom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32" y="6355110"/>
            <a:ext cx="8522399" cy="249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1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1309" y="240632"/>
            <a:ext cx="10322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pg.19 ex 1,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 ex 2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09" y="1080654"/>
            <a:ext cx="5811764" cy="77490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318614" y="243413"/>
            <a:ext cx="5023445" cy="66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04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0947" y="240632"/>
            <a:ext cx="1210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Draw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737274"/>
              </p:ext>
            </p:extLst>
          </p:nvPr>
        </p:nvGraphicFramePr>
        <p:xfrm>
          <a:off x="63050" y="6819756"/>
          <a:ext cx="2585545" cy="58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2930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>
                          <a:solidFill>
                            <a:schemeClr val="tx1"/>
                          </a:solidFill>
                        </a:rPr>
                        <a:t>hoodie</a:t>
                      </a:r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63050" y="1797269"/>
            <a:ext cx="2585545" cy="45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441591"/>
              </p:ext>
            </p:extLst>
          </p:nvPr>
        </p:nvGraphicFramePr>
        <p:xfrm>
          <a:off x="3226664" y="6819756"/>
          <a:ext cx="2585545" cy="58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2930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>
                          <a:solidFill>
                            <a:schemeClr val="tx1"/>
                          </a:solidFill>
                        </a:rPr>
                        <a:t>earmuffs</a:t>
                      </a:r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551723"/>
              </p:ext>
            </p:extLst>
          </p:nvPr>
        </p:nvGraphicFramePr>
        <p:xfrm>
          <a:off x="6390278" y="6777707"/>
          <a:ext cx="2585545" cy="624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4979">
                <a:tc>
                  <a:txBody>
                    <a:bodyPr/>
                    <a:lstStyle/>
                    <a:p>
                      <a:pPr marL="0" marR="0" indent="0" algn="ctr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dirty="0" err="1">
                          <a:solidFill>
                            <a:schemeClr val="tx1"/>
                          </a:solidFill>
                        </a:rPr>
                        <a:t>mittens</a:t>
                      </a:r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3226664" y="1797269"/>
            <a:ext cx="2585545" cy="45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6390278" y="1797269"/>
            <a:ext cx="2585545" cy="45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9553892" y="1797269"/>
            <a:ext cx="2585545" cy="45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11397"/>
              </p:ext>
            </p:extLst>
          </p:nvPr>
        </p:nvGraphicFramePr>
        <p:xfrm>
          <a:off x="9553891" y="6777707"/>
          <a:ext cx="2585545" cy="624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4979">
                <a:tc>
                  <a:txBody>
                    <a:bodyPr/>
                    <a:lstStyle/>
                    <a:p>
                      <a:pPr marL="0" marR="0" indent="0" algn="ctr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dirty="0" err="1" smtClean="0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es-MX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3200" dirty="0" err="1" smtClean="0">
                          <a:solidFill>
                            <a:schemeClr val="tx1"/>
                          </a:solidFill>
                        </a:rPr>
                        <a:t>heels</a:t>
                      </a:r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59" y="2858365"/>
            <a:ext cx="2143125" cy="2143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823" y="3035519"/>
            <a:ext cx="2181225" cy="2095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622" y="3240231"/>
            <a:ext cx="2072855" cy="137939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373" y="315364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63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1647</TotalTime>
  <Words>522</Words>
  <Application>Microsoft Office PowerPoint</Application>
  <PresentationFormat>Doble carta (432 x 279 mm)</PresentationFormat>
  <Paragraphs>135</Paragraphs>
  <Slides>16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Profesores Posgrado</cp:lastModifiedBy>
  <cp:revision>90</cp:revision>
  <dcterms:created xsi:type="dcterms:W3CDTF">2019-10-21T21:40:40Z</dcterms:created>
  <dcterms:modified xsi:type="dcterms:W3CDTF">2021-11-19T21:46:45Z</dcterms:modified>
</cp:coreProperties>
</file>