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71" r:id="rId2"/>
    <p:sldId id="280" r:id="rId3"/>
    <p:sldId id="270" r:id="rId4"/>
    <p:sldId id="279" r:id="rId5"/>
    <p:sldId id="265" r:id="rId6"/>
    <p:sldId id="273" r:id="rId7"/>
    <p:sldId id="290" r:id="rId8"/>
    <p:sldId id="292" r:id="rId9"/>
    <p:sldId id="293" r:id="rId10"/>
    <p:sldId id="288" r:id="rId11"/>
    <p:sldId id="291" r:id="rId12"/>
    <p:sldId id="287" r:id="rId13"/>
    <p:sldId id="294" r:id="rId14"/>
    <p:sldId id="296" r:id="rId15"/>
    <p:sldId id="289" r:id="rId16"/>
    <p:sldId id="295" r:id="rId17"/>
  </p:sldIdLst>
  <p:sldSz cx="12179300" cy="9134475" type="ledger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EP" initials="ENEP" lastIdx="1" clrIdx="0">
    <p:extLst>
      <p:ext uri="{19B8F6BF-5375-455C-9EA6-DF929625EA0E}">
        <p15:presenceInfo xmlns:p15="http://schemas.microsoft.com/office/powerpoint/2012/main" userId="ENE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0F9"/>
    <a:srgbClr val="FFF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480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5:50:4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5:50:45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 24575,'-12'44'0,"4"15"0,6 24 0,2-33 0,0 3 0,0 9 0,0 3 0,0 5 0,0 0 0,0 1 0,0 0 0,0 3 0,0-1 0,0-5 0,0-1 0,0-1 0,0 0 0,0-5 0,0-2 0,0-7 0,0-1 0,0 42 0,0-19 0,-8-11 0,1-19 0,0-17 0,7-5 0,0-4 0,9 23 0,4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5:50:47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529 0 24575,'-83'26'0,"0"0"0,20-2 0,8 3 0,-11 32 0,29-8 0,5 1 0,10-8 0,10-17 0,5-5 0,4-5 0,-26 34 0,-8 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5:55:57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0FFD-9050-4C3B-8748-9225545E72CA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AD707-57E4-4D76-9FC6-F2D90F816F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2935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8" y="1494925"/>
            <a:ext cx="10352405" cy="3180151"/>
          </a:xfrm>
        </p:spPr>
        <p:txBody>
          <a:bodyPr anchor="b"/>
          <a:lstStyle>
            <a:lvl1pPr algn="ctr">
              <a:defRPr sz="799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797715"/>
            <a:ext cx="9134475" cy="2205383"/>
          </a:xfrm>
        </p:spPr>
        <p:txBody>
          <a:bodyPr/>
          <a:lstStyle>
            <a:lvl1pPr marL="0" indent="0" algn="ctr">
              <a:buNone/>
              <a:defRPr sz="3197"/>
            </a:lvl1pPr>
            <a:lvl2pPr marL="608945" indent="0" algn="ctr">
              <a:buNone/>
              <a:defRPr sz="2664"/>
            </a:lvl2pPr>
            <a:lvl3pPr marL="1217889" indent="0" algn="ctr">
              <a:buNone/>
              <a:defRPr sz="2397"/>
            </a:lvl3pPr>
            <a:lvl4pPr marL="1826834" indent="0" algn="ctr">
              <a:buNone/>
              <a:defRPr sz="2131"/>
            </a:lvl4pPr>
            <a:lvl5pPr marL="2435779" indent="0" algn="ctr">
              <a:buNone/>
              <a:defRPr sz="2131"/>
            </a:lvl5pPr>
            <a:lvl6pPr marL="3044723" indent="0" algn="ctr">
              <a:buNone/>
              <a:defRPr sz="2131"/>
            </a:lvl6pPr>
            <a:lvl7pPr marL="3653668" indent="0" algn="ctr">
              <a:buNone/>
              <a:defRPr sz="2131"/>
            </a:lvl7pPr>
            <a:lvl8pPr marL="4262613" indent="0" algn="ctr">
              <a:buNone/>
              <a:defRPr sz="2131"/>
            </a:lvl8pPr>
            <a:lvl9pPr marL="4871557" indent="0" algn="ctr">
              <a:buNone/>
              <a:defRPr sz="213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5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6510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5812" y="486326"/>
            <a:ext cx="2626162" cy="774104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328" y="486326"/>
            <a:ext cx="7726243" cy="774104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77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903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984" y="2277278"/>
            <a:ext cx="10504646" cy="3799687"/>
          </a:xfrm>
        </p:spPr>
        <p:txBody>
          <a:bodyPr anchor="b"/>
          <a:lstStyle>
            <a:lvl1pPr>
              <a:defRPr sz="799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984" y="6112912"/>
            <a:ext cx="10504646" cy="1998166"/>
          </a:xfrm>
        </p:spPr>
        <p:txBody>
          <a:bodyPr/>
          <a:lstStyle>
            <a:lvl1pPr marL="0" indent="0">
              <a:buNone/>
              <a:defRPr sz="3197">
                <a:solidFill>
                  <a:schemeClr val="tx1"/>
                </a:solidFill>
              </a:defRPr>
            </a:lvl1pPr>
            <a:lvl2pPr marL="608945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991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327" y="2431631"/>
            <a:ext cx="5176203" cy="579574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770" y="2431631"/>
            <a:ext cx="5176203" cy="579574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214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3" y="486328"/>
            <a:ext cx="10504646" cy="17655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915" y="2239216"/>
            <a:ext cx="5152414" cy="1097405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915" y="3336620"/>
            <a:ext cx="5152414" cy="490766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5771" y="2239216"/>
            <a:ext cx="5177789" cy="1097405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5771" y="3336620"/>
            <a:ext cx="5177789" cy="490766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941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181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432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3" y="608965"/>
            <a:ext cx="3928141" cy="2131378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7789" y="1315197"/>
            <a:ext cx="6165771" cy="6491398"/>
          </a:xfrm>
        </p:spPr>
        <p:txBody>
          <a:bodyPr/>
          <a:lstStyle>
            <a:lvl1pPr>
              <a:defRPr sz="4262"/>
            </a:lvl1pPr>
            <a:lvl2pPr>
              <a:defRPr sz="3729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913" y="2740343"/>
            <a:ext cx="3928141" cy="5076823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093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3" y="608965"/>
            <a:ext cx="3928141" cy="2131378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7789" y="1315197"/>
            <a:ext cx="6165771" cy="6491398"/>
          </a:xfrm>
        </p:spPr>
        <p:txBody>
          <a:bodyPr anchor="t"/>
          <a:lstStyle>
            <a:lvl1pPr marL="0" indent="0">
              <a:buNone/>
              <a:defRPr sz="4262"/>
            </a:lvl1pPr>
            <a:lvl2pPr marL="608945" indent="0">
              <a:buNone/>
              <a:defRPr sz="3729"/>
            </a:lvl2pPr>
            <a:lvl3pPr marL="1217889" indent="0">
              <a:buNone/>
              <a:defRPr sz="3197"/>
            </a:lvl3pPr>
            <a:lvl4pPr marL="1826834" indent="0">
              <a:buNone/>
              <a:defRPr sz="2664"/>
            </a:lvl4pPr>
            <a:lvl5pPr marL="2435779" indent="0">
              <a:buNone/>
              <a:defRPr sz="2664"/>
            </a:lvl5pPr>
            <a:lvl6pPr marL="3044723" indent="0">
              <a:buNone/>
              <a:defRPr sz="2664"/>
            </a:lvl6pPr>
            <a:lvl7pPr marL="3653668" indent="0">
              <a:buNone/>
              <a:defRPr sz="2664"/>
            </a:lvl7pPr>
            <a:lvl8pPr marL="4262613" indent="0">
              <a:buNone/>
              <a:defRPr sz="2664"/>
            </a:lvl8pPr>
            <a:lvl9pPr marL="4871557" indent="0">
              <a:buNone/>
              <a:defRPr sz="266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913" y="2740343"/>
            <a:ext cx="3928141" cy="5076823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36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327" y="486328"/>
            <a:ext cx="10504646" cy="176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327" y="2431631"/>
            <a:ext cx="10504646" cy="579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327" y="8466307"/>
            <a:ext cx="2740343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D061-F08A-4424-82C6-B5F519FFD16B}" type="datetimeFigureOut">
              <a:rPr lang="es-MX" smtClean="0"/>
              <a:t>19/11/21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4393" y="8466307"/>
            <a:ext cx="4110514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1630" y="8466307"/>
            <a:ext cx="2740343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20FD-5196-477E-B85B-6FCD06010E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440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7889" rtl="0" eaLnBrk="1" latinLnBrk="0" hangingPunct="1">
        <a:lnSpc>
          <a:spcPct val="90000"/>
        </a:lnSpc>
        <a:spcBef>
          <a:spcPct val="0"/>
        </a:spcBef>
        <a:buNone/>
        <a:defRPr sz="5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72" indent="-304472" algn="l" defTabSz="1217889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9" kern="1200">
          <a:solidFill>
            <a:schemeClr val="tx1"/>
          </a:solidFill>
          <a:latin typeface="+mn-lt"/>
          <a:ea typeface="+mn-ea"/>
          <a:cs typeface="+mn-cs"/>
        </a:defRPr>
      </a:lvl1pPr>
      <a:lvl2pPr marL="913417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2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6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40251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9196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8140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7085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0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gmVGs1HTu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gmVGs1HTus?feature=oembed" TargetMode="Externa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12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17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1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15.jpeg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jpe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17" Type="http://schemas.openxmlformats.org/officeDocument/2006/relationships/customXml" Target="../ink/ink2.xml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10.jpeg"/><Relationship Id="rId15" Type="http://schemas.openxmlformats.org/officeDocument/2006/relationships/customXml" Target="../ink/ink1.xml"/><Relationship Id="rId10" Type="http://schemas.openxmlformats.org/officeDocument/2006/relationships/image" Target="../media/image3.jpeg"/><Relationship Id="rId19" Type="http://schemas.openxmlformats.org/officeDocument/2006/relationships/customXml" Target="../ink/ink3.xml"/><Relationship Id="rId4" Type="http://schemas.openxmlformats.org/officeDocument/2006/relationships/image" Target="../media/image5.png"/><Relationship Id="rId9" Type="http://schemas.openxmlformats.org/officeDocument/2006/relationships/image" Target="../media/image25.jpeg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tchthememory.com/ClothesCMP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www.kidslearningville.com/clothes-vocabulary-esl-memory-gam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0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3753"/>
            <a:ext cx="121793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847852"/>
            <a:ext cx="1217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It´s</a:t>
            </a:r>
            <a:r>
              <a:rPr lang="es-MX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MX" sz="4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r>
              <a:rPr lang="es-MX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4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s-MX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pic>
        <p:nvPicPr>
          <p:cNvPr id="5" name="Picture 2" descr="Windy Day | WDKX 103.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1" y="1667609"/>
            <a:ext cx="5346742" cy="59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0" y="8003959"/>
            <a:ext cx="6236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es-MX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es-MX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free-time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colors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wearing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0" y="8003959"/>
            <a:ext cx="121793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217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9400" y="8504196"/>
            <a:ext cx="318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hlinkClick r:id="rId3"/>
              </a:rPr>
              <a:t>https://youtu.be/ogmVGs1HTus</a:t>
            </a:r>
            <a:endParaRPr lang="es-MX" dirty="0"/>
          </a:p>
        </p:txBody>
      </p:sp>
      <p:pic>
        <p:nvPicPr>
          <p:cNvPr id="3" name="Elementos multimedia en línea 2" title="What's this? What are these? - Clothing Kids by ELF Learning">
            <a:hlinkClick r:id="" action="ppaction://media"/>
            <a:extLst>
              <a:ext uri="{FF2B5EF4-FFF2-40B4-BE49-F238E27FC236}">
                <a16:creationId xmlns:a16="http://schemas.microsoft.com/office/drawing/2014/main" id="{6C7D72E6-2B04-44A3-9AD2-92FAE96DE1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9607" y="1244184"/>
            <a:ext cx="11077731" cy="70903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C54A226-29F6-4657-BEFD-6A706E2F2E9E}"/>
              </a:ext>
            </a:extLst>
          </p:cNvPr>
          <p:cNvSpPr txBox="1"/>
          <p:nvPr/>
        </p:nvSpPr>
        <p:spPr>
          <a:xfrm>
            <a:off x="1" y="-61578"/>
            <a:ext cx="1217929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“Singular and plural </a:t>
            </a:r>
            <a:r>
              <a:rPr lang="es-MX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MX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es-MX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E8AF992-6477-409A-8269-EADF64D73BDE}"/>
              </a:ext>
            </a:extLst>
          </p:cNvPr>
          <p:cNvSpPr/>
          <p:nvPr/>
        </p:nvSpPr>
        <p:spPr>
          <a:xfrm>
            <a:off x="47280" y="730811"/>
            <a:ext cx="11610558" cy="37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5" dirty="0">
                <a:latin typeface="Arial" panose="020B0604020202020204" pitchFamily="34" charset="0"/>
                <a:cs typeface="Arial" panose="020B0604020202020204" pitchFamily="34" charset="0"/>
              </a:rPr>
              <a:t>Watch the following video and practice the use of  What is this? / What are these? </a:t>
            </a:r>
            <a:r>
              <a:rPr lang="en-US" sz="1398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MX" sz="1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176786F-1034-44CD-A54B-5D5D02A90049}"/>
              </a:ext>
            </a:extLst>
          </p:cNvPr>
          <p:cNvCxnSpPr/>
          <p:nvPr/>
        </p:nvCxnSpPr>
        <p:spPr>
          <a:xfrm>
            <a:off x="-21771" y="1132365"/>
            <a:ext cx="1217929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80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1E3A216-0A00-4BA5-9BE0-0AD7F47664B4}"/>
              </a:ext>
            </a:extLst>
          </p:cNvPr>
          <p:cNvSpPr txBox="1"/>
          <p:nvPr/>
        </p:nvSpPr>
        <p:spPr>
          <a:xfrm>
            <a:off x="2462408" y="2765242"/>
            <a:ext cx="4034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6709" indent="-456709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es-MX" sz="3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709" indent="-456709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It´s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es-MX" sz="3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45265B-247D-459E-9CD0-6BB2B40B3A7F}"/>
              </a:ext>
            </a:extLst>
          </p:cNvPr>
          <p:cNvSpPr txBox="1"/>
          <p:nvPr/>
        </p:nvSpPr>
        <p:spPr>
          <a:xfrm>
            <a:off x="2446311" y="6955592"/>
            <a:ext cx="5083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6709" indent="-456709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sneakers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6709" indent="-456709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They´re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sneakers</a:t>
            </a:r>
            <a:endParaRPr lang="es-MX" sz="3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" y="-61578"/>
            <a:ext cx="1217929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“Singular and plural, </a:t>
            </a:r>
            <a:r>
              <a:rPr lang="es-MX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MX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es-MX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3" name="Conector recto 2"/>
          <p:cNvCxnSpPr/>
          <p:nvPr/>
        </p:nvCxnSpPr>
        <p:spPr>
          <a:xfrm>
            <a:off x="1" y="5430433"/>
            <a:ext cx="1217929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47280" y="730811"/>
            <a:ext cx="11610558" cy="88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this? </a:t>
            </a:r>
            <a:r>
              <a:rPr lang="en-US" sz="1865" dirty="0">
                <a:latin typeface="Arial" panose="020B0604020202020204" pitchFamily="34" charset="0"/>
                <a:cs typeface="Arial" panose="020B0604020202020204" pitchFamily="34" charset="0"/>
              </a:rPr>
              <a:t>to ask about singular nouns</a:t>
            </a:r>
          </a:p>
          <a:p>
            <a:r>
              <a:rPr lang="en-US" sz="186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these?</a:t>
            </a:r>
            <a:r>
              <a:rPr lang="en-US" sz="1865" dirty="0">
                <a:solidFill>
                  <a:srgbClr val="2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865" dirty="0">
                <a:latin typeface="Arial" panose="020B0604020202020204" pitchFamily="34" charset="0"/>
                <a:cs typeface="Arial" panose="020B0604020202020204" pitchFamily="34" charset="0"/>
              </a:rPr>
              <a:t>to ask about plural nouns</a:t>
            </a:r>
          </a:p>
          <a:p>
            <a:r>
              <a:rPr lang="en-US" sz="1398" dirty="0">
                <a:solidFill>
                  <a:srgbClr val="2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MX" sz="1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-21771" y="1402185"/>
            <a:ext cx="1217929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208896" y="5731348"/>
            <a:ext cx="5852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these? </a:t>
            </a:r>
            <a:r>
              <a:rPr lang="en-US" sz="4000" dirty="0">
                <a:solidFill>
                  <a:srgbClr val="2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MX" sz="4000" dirty="0"/>
          </a:p>
        </p:txBody>
      </p:sp>
      <p:sp>
        <p:nvSpPr>
          <p:cNvPr id="20" name="Rectángulo 19"/>
          <p:cNvSpPr/>
          <p:nvPr/>
        </p:nvSpPr>
        <p:spPr>
          <a:xfrm>
            <a:off x="335011" y="1594007"/>
            <a:ext cx="46858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this? </a:t>
            </a:r>
            <a:endParaRPr lang="es-MX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Converse Shoes &amp;amp; Sneakers. Converse.com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4F7"/>
              </a:clrFrom>
              <a:clrTo>
                <a:srgbClr val="F6F4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32948" r="6779" b="29257"/>
          <a:stretch/>
        </p:blipFill>
        <p:spPr bwMode="auto">
          <a:xfrm>
            <a:off x="7529576" y="6341299"/>
            <a:ext cx="3272589" cy="23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2" descr="205,028 Skirt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17648" r="2834" b="17173"/>
          <a:stretch/>
        </p:blipFill>
        <p:spPr bwMode="auto">
          <a:xfrm>
            <a:off x="6497280" y="2485993"/>
            <a:ext cx="3086076" cy="273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02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20935" y="0"/>
            <a:ext cx="869956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Singular and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plurals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s-MX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Women Winter Hat Thermal Windproof Hat Ribbed Knit Chunky Lined Beanie Hats  - Walmart.com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/>
          <a:stretch/>
        </p:blipFill>
        <p:spPr bwMode="auto">
          <a:xfrm>
            <a:off x="0" y="875032"/>
            <a:ext cx="2442549" cy="27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33,528 Red Socks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7329" r="7533" b="11618"/>
          <a:stretch/>
        </p:blipFill>
        <p:spPr bwMode="auto">
          <a:xfrm rot="2048205">
            <a:off x="6341280" y="6992081"/>
            <a:ext cx="1899789" cy="13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Best Casual Pants for Men Will Make You Want to Renounce Sweats Forever  | GQ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1" r="34444" b="644"/>
          <a:stretch/>
        </p:blipFill>
        <p:spPr bwMode="auto">
          <a:xfrm>
            <a:off x="6406671" y="875032"/>
            <a:ext cx="1601317" cy="317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lusas con lazos adelante&amp;gt; OFF-67%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68" y="4154076"/>
            <a:ext cx="1814139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rown Leather Shoes | The Black Tux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364">
            <a:off x="-215037" y="6759210"/>
            <a:ext cx="2795485" cy="24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741774"/>
              </p:ext>
            </p:extLst>
          </p:nvPr>
        </p:nvGraphicFramePr>
        <p:xfrm>
          <a:off x="2153793" y="1580560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It´s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</a:t>
                      </a:r>
                      <a:endParaRPr lang="es-MX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838357"/>
              </p:ext>
            </p:extLst>
          </p:nvPr>
        </p:nvGraphicFramePr>
        <p:xfrm>
          <a:off x="2185878" y="4379899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this?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It’s a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blouse</a:t>
                      </a:r>
                      <a:endParaRPr lang="es-MX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13640"/>
              </p:ext>
            </p:extLst>
          </p:nvPr>
        </p:nvGraphicFramePr>
        <p:xfrm>
          <a:off x="2193900" y="6842363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They’re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shoes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064628"/>
              </p:ext>
            </p:extLst>
          </p:nvPr>
        </p:nvGraphicFramePr>
        <p:xfrm>
          <a:off x="8121462" y="6898511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They’re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socks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953874"/>
              </p:ext>
            </p:extLst>
          </p:nvPr>
        </p:nvGraphicFramePr>
        <p:xfrm>
          <a:off x="8101425" y="4480003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this?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It’s a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</a:t>
                      </a:r>
                      <a:endParaRPr lang="es-MX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8" name="Picture 2" descr="Flex Fitted Baseball Cap Hat - Royal - tiendamia.co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33" y="3908293"/>
            <a:ext cx="2249281" cy="29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730414"/>
              </p:ext>
            </p:extLst>
          </p:nvPr>
        </p:nvGraphicFramePr>
        <p:xfrm>
          <a:off x="8085384" y="1576385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They’re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jeans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210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20935" y="0"/>
            <a:ext cx="869956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Singular and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plurals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s-MX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186733"/>
              </p:ext>
            </p:extLst>
          </p:nvPr>
        </p:nvGraphicFramePr>
        <p:xfrm>
          <a:off x="2153793" y="1580560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It’s a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dress</a:t>
                      </a:r>
                      <a:endParaRPr lang="es-MX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175572"/>
              </p:ext>
            </p:extLst>
          </p:nvPr>
        </p:nvGraphicFramePr>
        <p:xfrm>
          <a:off x="2185878" y="4379899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They’re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shorts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916008"/>
              </p:ext>
            </p:extLst>
          </p:nvPr>
        </p:nvGraphicFramePr>
        <p:xfrm>
          <a:off x="2193900" y="6842363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this?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It’s a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coat</a:t>
                      </a:r>
                      <a:endParaRPr lang="es-MX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203499"/>
              </p:ext>
            </p:extLst>
          </p:nvPr>
        </p:nvGraphicFramePr>
        <p:xfrm>
          <a:off x="8121462" y="6898511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They’re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mittens</a:t>
                      </a:r>
                      <a:endParaRPr lang="es-MX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363096"/>
              </p:ext>
            </p:extLst>
          </p:nvPr>
        </p:nvGraphicFramePr>
        <p:xfrm>
          <a:off x="8101425" y="4480003"/>
          <a:ext cx="3933497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this?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It’s a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swimsuit</a:t>
                      </a:r>
                      <a:endParaRPr lang="es-MX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70083"/>
              </p:ext>
            </p:extLst>
          </p:nvPr>
        </p:nvGraphicFramePr>
        <p:xfrm>
          <a:off x="8085384" y="1576385"/>
          <a:ext cx="3933497" cy="2224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They’re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pajamas</a:t>
                      </a:r>
                      <a:r>
                        <a:rPr lang="es-MX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" name="Picture 44" descr="Dress definición y significado | Diccionario Inglés Collin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3" y="980472"/>
            <a:ext cx="2059119" cy="30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ids Christmas Pajamas Santa Pajamas Boys Girls &amp;amp; Toddler Pajamas Red White  Green 2 Piece Pjs Set 100% Cotton (12 Months-14 Years) - Walmart.co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3" y="1068392"/>
            <a:ext cx="2132141" cy="27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Mayoral Nukutavake - Boys Yellow Cotton Shorts | Childrensalon Outl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4" y="4155527"/>
            <a:ext cx="1973179" cy="19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Traje De Baño Color Lila – mytimeplus.ne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45" y="4155527"/>
            <a:ext cx="1581192" cy="242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mazon.com: Guantes de invierno con forro polar, diseño de copo de nieve, S  : Ropa, Zapatos y Joyerí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54" y="6939403"/>
            <a:ext cx="1500283" cy="155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Yx Fashion 2018 Hot Sale Women Winter Long Wool Overcoat Ladies Brown Coat  Parka Jacket - Buy Women Overcoat,100% Waterproof Raincoat Hooded,Brown  Hood And Cape Product on Alibaba.com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5495" b="4331"/>
          <a:stretch/>
        </p:blipFill>
        <p:spPr bwMode="auto">
          <a:xfrm>
            <a:off x="445934" y="6128706"/>
            <a:ext cx="1632527" cy="28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99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1E3A216-0A00-4BA5-9BE0-0AD7F47664B4}"/>
              </a:ext>
            </a:extLst>
          </p:cNvPr>
          <p:cNvSpPr txBox="1"/>
          <p:nvPr/>
        </p:nvSpPr>
        <p:spPr>
          <a:xfrm>
            <a:off x="949866" y="3037139"/>
            <a:ext cx="4034872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45265B-247D-459E-9CD0-6BB2B40B3A7F}"/>
              </a:ext>
            </a:extLst>
          </p:cNvPr>
          <p:cNvSpPr txBox="1"/>
          <p:nvPr/>
        </p:nvSpPr>
        <p:spPr>
          <a:xfrm>
            <a:off x="949866" y="7477327"/>
            <a:ext cx="5083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</a:t>
            </a: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they´re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s-MX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" y="-61578"/>
            <a:ext cx="1217929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“Yes/no </a:t>
            </a:r>
            <a:r>
              <a:rPr lang="es-MX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short </a:t>
            </a:r>
            <a:r>
              <a:rPr lang="es-MX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1" y="5430433"/>
            <a:ext cx="1217929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949866" y="5725116"/>
            <a:ext cx="695575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these sneakers?</a:t>
            </a:r>
          </a:p>
          <a:p>
            <a:r>
              <a:rPr lang="en-US" sz="5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sneakers? </a:t>
            </a:r>
            <a:r>
              <a:rPr lang="en-US" sz="4000" dirty="0">
                <a:solidFill>
                  <a:srgbClr val="2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MX" sz="4000" dirty="0"/>
          </a:p>
        </p:txBody>
      </p:sp>
      <p:sp>
        <p:nvSpPr>
          <p:cNvPr id="9" name="Rectángulo 8"/>
          <p:cNvSpPr/>
          <p:nvPr/>
        </p:nvSpPr>
        <p:spPr>
          <a:xfrm>
            <a:off x="949866" y="1017512"/>
            <a:ext cx="522450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 dress?</a:t>
            </a:r>
          </a:p>
          <a:p>
            <a:r>
              <a:rPr lang="en-US" sz="5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dress? </a:t>
            </a:r>
            <a:endParaRPr lang="es-MX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4" descr="Dress definición y significado | Diccionario Inglés Collin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68" y="885667"/>
            <a:ext cx="3038122" cy="455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apatos Mujer Rojos Sobre Un Fondo Blanco Foto de stock y más banco de  imágenes de Pie humano - iSto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157" y="7013193"/>
            <a:ext cx="2389520" cy="185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677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4" descr="Brown Leather Shoes | The Black Tux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364">
            <a:off x="-369238" y="6481205"/>
            <a:ext cx="2795485" cy="24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prar Botas de Equitación Niños ahora | horze.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64" y="3199737"/>
            <a:ext cx="2473596" cy="2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570198"/>
              </p:ext>
            </p:extLst>
          </p:nvPr>
        </p:nvGraphicFramePr>
        <p:xfrm>
          <a:off x="2153490" y="1168862"/>
          <a:ext cx="3886364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3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3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mittens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No, </a:t>
                      </a:r>
                      <a:r>
                        <a:rPr lang="es-MX" sz="3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they´re</a:t>
                      </a:r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3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0" descr="Glove definición y significado | Diccionario Inglés Collin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4" y="1168862"/>
            <a:ext cx="2346173" cy="169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866037"/>
              </p:ext>
            </p:extLst>
          </p:nvPr>
        </p:nvGraphicFramePr>
        <p:xfrm>
          <a:off x="2181911" y="3955149"/>
          <a:ext cx="3886364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</a:t>
                      </a:r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</a:t>
                      </a:r>
                      <a:r>
                        <a:rPr lang="es-MX" sz="3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shirt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No, it’s not.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10" descr="Compre Al Por Mayor 2016 Camisas A Cuadros De Invierno Hombres Cálido  Terciopelo Manga Larga Camisas De Franela Camisas De Verificación Roja Y  Negra Más Tamaño 5XL Camisa Masculina A 21,97 €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518" y="2935044"/>
            <a:ext cx="3125817" cy="339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7588"/>
              </p:ext>
            </p:extLst>
          </p:nvPr>
        </p:nvGraphicFramePr>
        <p:xfrm>
          <a:off x="2218663" y="6812615"/>
          <a:ext cx="3886364" cy="20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Are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sneakers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No, </a:t>
                      </a:r>
                      <a:r>
                        <a:rPr lang="es-MX" sz="3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they’re</a:t>
                      </a:r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990113"/>
              </p:ext>
            </p:extLst>
          </p:nvPr>
        </p:nvGraphicFramePr>
        <p:xfrm>
          <a:off x="8145528" y="6925967"/>
          <a:ext cx="3886364" cy="20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Is it a      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raincoat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Yes, it is.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2" descr="Amazon.com: Cosdaddy 2017 Disfraz de lujo de película hecho a mano  gabardina para lluvia amarilla 400122, L, Men : Ropa, Zapatos y Joyerí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76" y="5673335"/>
            <a:ext cx="2166543" cy="346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325060"/>
              </p:ext>
            </p:extLst>
          </p:nvPr>
        </p:nvGraphicFramePr>
        <p:xfrm>
          <a:off x="8030081" y="3844889"/>
          <a:ext cx="3886364" cy="20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Are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boots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Yes, </a:t>
                      </a:r>
                      <a:r>
                        <a:rPr lang="es-MX" sz="3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</a:t>
                      </a:r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221153"/>
              </p:ext>
            </p:extLst>
          </p:nvPr>
        </p:nvGraphicFramePr>
        <p:xfrm>
          <a:off x="8014040" y="1278160"/>
          <a:ext cx="3886364" cy="20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Is it a      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scarf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Yes, it is.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12" descr="Cashmere Scottish Tartan Clan Scarf SHAW | Dunedin Cashmer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905">
            <a:off x="5802067" y="603557"/>
            <a:ext cx="2747977" cy="27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124494" y="11432"/>
            <a:ext cx="115274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Yes/no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short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s-MX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8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431248"/>
              </p:ext>
            </p:extLst>
          </p:nvPr>
        </p:nvGraphicFramePr>
        <p:xfrm>
          <a:off x="2153490" y="1168862"/>
          <a:ext cx="3934490" cy="182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</a:t>
                      </a:r>
                      <a:r>
                        <a:rPr lang="es-MX" sz="2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2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2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2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s-MX" sz="2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2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heels</a:t>
                      </a:r>
                      <a:r>
                        <a:rPr lang="es-MX" sz="2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Yes, </a:t>
                      </a:r>
                      <a:r>
                        <a:rPr lang="es-MX" sz="3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</a:t>
                      </a:r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277263"/>
              </p:ext>
            </p:extLst>
          </p:nvPr>
        </p:nvGraphicFramePr>
        <p:xfrm>
          <a:off x="2181911" y="3955149"/>
          <a:ext cx="3886364" cy="20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Is it a    </a:t>
                      </a:r>
                      <a:r>
                        <a:rPr lang="es-MX" sz="3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dress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No, it’s not.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279613"/>
              </p:ext>
            </p:extLst>
          </p:nvPr>
        </p:nvGraphicFramePr>
        <p:xfrm>
          <a:off x="2218663" y="6812615"/>
          <a:ext cx="3886364" cy="20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Are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</a:t>
                      </a:r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sneakers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No, </a:t>
                      </a:r>
                      <a:r>
                        <a:rPr lang="es-MX" sz="3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</a:t>
                      </a:r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 not.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555361"/>
              </p:ext>
            </p:extLst>
          </p:nvPr>
        </p:nvGraphicFramePr>
        <p:xfrm>
          <a:off x="8145528" y="6925967"/>
          <a:ext cx="3886364" cy="20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r"/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Is it a          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scarf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No, it’s not.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034026"/>
              </p:ext>
            </p:extLst>
          </p:nvPr>
        </p:nvGraphicFramePr>
        <p:xfrm>
          <a:off x="8030081" y="3844889"/>
          <a:ext cx="3886364" cy="2102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r"/>
                      <a:r>
                        <a:rPr lang="es-MX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Is it a  </a:t>
                      </a:r>
                      <a:r>
                        <a:rPr lang="es-MX" sz="3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belt</a:t>
                      </a:r>
                      <a:r>
                        <a:rPr lang="es-MX" sz="3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Yes, it is.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204509"/>
              </p:ext>
            </p:extLst>
          </p:nvPr>
        </p:nvGraphicFramePr>
        <p:xfrm>
          <a:off x="8014040" y="1278160"/>
          <a:ext cx="3886364" cy="20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223">
                <a:tc>
                  <a:txBody>
                    <a:bodyPr/>
                    <a:lstStyle/>
                    <a:p>
                      <a:pPr algn="l"/>
                      <a:r>
                        <a:rPr lang="es-MX" sz="3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Is it a      </a:t>
                      </a:r>
                      <a:r>
                        <a:rPr lang="es-MX" sz="3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scarf</a:t>
                      </a:r>
                      <a:r>
                        <a:rPr lang="es-MX" sz="3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s-MX" sz="3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23">
                <a:tc>
                  <a:txBody>
                    <a:bodyPr/>
                    <a:lstStyle/>
                    <a:p>
                      <a:r>
                        <a:rPr lang="es-MX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No, it’s not.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ángulo 13"/>
          <p:cNvSpPr/>
          <p:nvPr/>
        </p:nvSpPr>
        <p:spPr>
          <a:xfrm>
            <a:off x="124494" y="11432"/>
            <a:ext cx="115274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Yes/no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short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s-MX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onverse Shoes &amp;amp; Sneakers. Converse.com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4F7"/>
              </a:clrFrom>
              <a:clrTo>
                <a:srgbClr val="F6F4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32948" r="6779" b="29257"/>
          <a:stretch/>
        </p:blipFill>
        <p:spPr bwMode="auto">
          <a:xfrm>
            <a:off x="124494" y="7111321"/>
            <a:ext cx="2377610" cy="16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2" descr="205,028 Skirt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17648" r="2834" b="17173"/>
          <a:stretch/>
        </p:blipFill>
        <p:spPr bwMode="auto">
          <a:xfrm>
            <a:off x="192041" y="3929784"/>
            <a:ext cx="2310063" cy="20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apatos Mujer Rojos Sobre Un Fondo Blanco Foto de stock y más banco de  imágenes de Pie humano - iStoc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984"/>
            <a:ext cx="2389520" cy="185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elt definición y significado | Diccionario Inglés Colli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44" y="4334197"/>
            <a:ext cx="1870026" cy="123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Thomas Gainsborough School Ti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9" r="33930" b="472"/>
          <a:stretch/>
        </p:blipFill>
        <p:spPr bwMode="auto">
          <a:xfrm rot="1518959" flipH="1">
            <a:off x="6902439" y="6656422"/>
            <a:ext cx="714613" cy="20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n&amp;#39;s Downtown Jacket - Down jacket with excellent warmth to weight ratio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93" y="520262"/>
            <a:ext cx="2743641" cy="30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3753"/>
            <a:ext cx="121793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847852"/>
            <a:ext cx="12179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</a:p>
          <a:p>
            <a:pPr algn="ctr"/>
            <a:r>
              <a:rPr lang="es-MX" sz="4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MX" sz="4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es-MX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7762365"/>
            <a:ext cx="6274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es-MX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es-MX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/free-time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warm-cold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singular and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plurals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Yes/no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short </a:t>
            </a:r>
            <a:r>
              <a:rPr 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0" y="7734722"/>
            <a:ext cx="121793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Compre Al Por Mayor 2016 Camisas A Cuadros De Invierno Hombres Cálido  Terciopelo Manga Larga Camisas De Franela Camisas De Verificación Roja Y  Negra Más Tamaño 5XL Camisa Masculina A 21,97 €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77" y="2858159"/>
            <a:ext cx="3653729" cy="343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Best Casual Pants for Men Will Make You Want to Renounce Sweats Forever  | GQ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1" r="34444" b="644"/>
          <a:stretch/>
        </p:blipFill>
        <p:spPr bwMode="auto">
          <a:xfrm rot="802801">
            <a:off x="6660098" y="3391849"/>
            <a:ext cx="2226691" cy="37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97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23753"/>
            <a:ext cx="121793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MX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7643" t="10007" r="17283" b="15431"/>
          <a:stretch/>
        </p:blipFill>
        <p:spPr>
          <a:xfrm>
            <a:off x="268013" y="1087821"/>
            <a:ext cx="11713779" cy="804665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08993" y="8781393"/>
            <a:ext cx="5202621" cy="337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C5_L0_Unit 04 Pg 022 Ex 01 Word Power Pt 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159" y="783021"/>
            <a:ext cx="609600" cy="609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82403" y="772508"/>
            <a:ext cx="19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Listen and </a:t>
            </a:r>
            <a:r>
              <a:rPr lang="es-MX" dirty="0" err="1"/>
              <a:t>practice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773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532" y="63064"/>
            <a:ext cx="100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Complete </a:t>
            </a:r>
            <a:r>
              <a:rPr lang="es-MX" sz="2400" dirty="0" err="1"/>
              <a:t>the</a:t>
            </a:r>
            <a:r>
              <a:rPr lang="es-MX" sz="2400" dirty="0"/>
              <a:t> chart </a:t>
            </a:r>
            <a:r>
              <a:rPr lang="es-MX" sz="2400" dirty="0" err="1"/>
              <a:t>with</a:t>
            </a:r>
            <a:r>
              <a:rPr lang="es-MX" sz="2400" dirty="0"/>
              <a:t> </a:t>
            </a:r>
            <a:r>
              <a:rPr lang="es-MX" sz="2400" dirty="0" err="1"/>
              <a:t>the</a:t>
            </a:r>
            <a:r>
              <a:rPr lang="es-MX" sz="2400" dirty="0"/>
              <a:t> </a:t>
            </a:r>
            <a:r>
              <a:rPr lang="es-MX" sz="2400" dirty="0" err="1"/>
              <a:t>correct</a:t>
            </a:r>
            <a:r>
              <a:rPr lang="es-MX" sz="2400" dirty="0"/>
              <a:t> </a:t>
            </a:r>
            <a:r>
              <a:rPr lang="es-MX" sz="2400" dirty="0" err="1"/>
              <a:t>pictures</a:t>
            </a:r>
            <a:r>
              <a:rPr lang="es-MX" sz="2400" dirty="0"/>
              <a:t>. </a:t>
            </a:r>
            <a:r>
              <a:rPr lang="es-MX" dirty="0"/>
              <a:t>Coloca las prendas en la categoría adecuada.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874514"/>
              </p:ext>
            </p:extLst>
          </p:nvPr>
        </p:nvGraphicFramePr>
        <p:xfrm>
          <a:off x="375817" y="2238331"/>
          <a:ext cx="11654586" cy="6469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7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8958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CLOTHES FOR </a:t>
                      </a:r>
                      <a:r>
                        <a:rPr lang="es-MX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WARM</a:t>
                      </a:r>
                      <a:r>
                        <a:rPr lang="es-MX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WEATHER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CLOTHES FOR </a:t>
                      </a:r>
                      <a:r>
                        <a:rPr lang="es-MX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COLD</a:t>
                      </a:r>
                      <a:r>
                        <a:rPr lang="es-MX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WEATHER</a:t>
                      </a:r>
                    </a:p>
                    <a:p>
                      <a:pPr algn="r"/>
                      <a:endParaRPr lang="es-MX" sz="2000" dirty="0"/>
                    </a:p>
                  </a:txBody>
                  <a:tcPr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08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FF7DD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AutoShape 2" descr="Christmas Jumper Cartoon png download - 2400*2241 - Free Transparent Sweater  png Download. - CleanPNG / Kiss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106" name="Picture 10" descr="BBPT Health Tip: HOT or COLD? That is the Question | Termites, Termite  control, Arthritis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7238" r="50819" b="12462"/>
          <a:stretch/>
        </p:blipFill>
        <p:spPr bwMode="auto">
          <a:xfrm>
            <a:off x="611951" y="2430198"/>
            <a:ext cx="756745" cy="91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BBPT Health Tip: HOT or COLD? That is the Question | Termites, Termite  control, Arthriti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9" t="9656" r="5413" b="12385"/>
          <a:stretch/>
        </p:blipFill>
        <p:spPr bwMode="auto">
          <a:xfrm>
            <a:off x="6572543" y="2499987"/>
            <a:ext cx="681373" cy="88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Women Winter Hat Thermal Windproof Hat Ribbed Knit Chunky Lined Beanie Hats  - Walmart.co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5" y="817555"/>
            <a:ext cx="1421141" cy="142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Glove definición y significado | Diccionario Inglés Colli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98" y="967706"/>
            <a:ext cx="1550078" cy="11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 descr="Dress definición y significado | Diccionario Inglés Collin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77" y="230693"/>
            <a:ext cx="1777450" cy="266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Yx Fashion 2018 Hot Sale Women Winter Long Wool Overcoat Ladies Brown Coat  Parka Jacket - Buy Women Overcoat,100% Waterproof Raincoat Hooded,Brown  Hood And Cape Product on Alibaba.com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5495" b="4331"/>
          <a:stretch/>
        </p:blipFill>
        <p:spPr bwMode="auto">
          <a:xfrm>
            <a:off x="2941585" y="348206"/>
            <a:ext cx="1359015" cy="24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Traje De Baño Color Lila – mytimeplus.ne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174" y="465719"/>
            <a:ext cx="1361346" cy="196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Cashmere Scottish Tartan Clan Scarf SHAW | Dunedin Cashmer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53" y="827104"/>
            <a:ext cx="1917039" cy="191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Mayoral Nukutavake - Boys Yellow Cotton Shorts | Childrensalon Outle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69" y="817555"/>
            <a:ext cx="1708854" cy="161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Sweater | Traductor de inglés a español - inglés.com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644" y="524729"/>
            <a:ext cx="2315588" cy="18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FA2C44-5784-9F44-B1C6-597033DC9A0E}"/>
              </a:ext>
            </a:extLst>
          </p:cNvPr>
          <p:cNvSpPr txBox="1"/>
          <p:nvPr/>
        </p:nvSpPr>
        <p:spPr>
          <a:xfrm>
            <a:off x="1458454" y="4602749"/>
            <a:ext cx="1713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 err="1"/>
              <a:t>Dress</a:t>
            </a:r>
            <a:r>
              <a:rPr lang="es-MX" dirty="0"/>
              <a:t> </a:t>
            </a:r>
          </a:p>
          <a:p>
            <a:pPr algn="l"/>
            <a:r>
              <a:rPr lang="es-MX" dirty="0" err="1"/>
              <a:t>Swimsuits</a:t>
            </a:r>
            <a:r>
              <a:rPr lang="es-MX" dirty="0"/>
              <a:t> </a:t>
            </a:r>
          </a:p>
          <a:p>
            <a:pPr algn="l"/>
            <a:r>
              <a:rPr lang="es-MX" dirty="0"/>
              <a:t>Short</a:t>
            </a:r>
          </a:p>
          <a:p>
            <a:pPr algn="l"/>
            <a:r>
              <a:rPr lang="es-MX" dirty="0" err="1"/>
              <a:t>T-shirt</a:t>
            </a:r>
            <a:r>
              <a:rPr lang="es-MX" dirty="0"/>
              <a:t> </a:t>
            </a:r>
          </a:p>
          <a:p>
            <a:pPr algn="l"/>
            <a:r>
              <a:rPr lang="es-MX" dirty="0" err="1"/>
              <a:t>Skirt</a:t>
            </a:r>
            <a:endParaRPr lang="es-MX" dirty="0"/>
          </a:p>
          <a:p>
            <a:pPr algn="l"/>
            <a:r>
              <a:rPr lang="es-MX" dirty="0"/>
              <a:t>High </a:t>
            </a:r>
            <a:r>
              <a:rPr lang="es-MX" dirty="0" err="1"/>
              <a:t>heels</a:t>
            </a:r>
            <a:r>
              <a:rPr lang="es-MX" dirty="0"/>
              <a:t> </a:t>
            </a:r>
          </a:p>
          <a:p>
            <a:pPr algn="l"/>
            <a:r>
              <a:rPr lang="es-MX" dirty="0" err="1"/>
              <a:t>Cap</a:t>
            </a:r>
            <a:r>
              <a:rPr lang="es-MX" dirty="0"/>
              <a:t> </a:t>
            </a:r>
          </a:p>
          <a:p>
            <a:pPr algn="l"/>
            <a:r>
              <a:rPr lang="es-MX" dirty="0" err="1"/>
              <a:t>Sunglasses</a:t>
            </a:r>
            <a:r>
              <a:rPr lang="es-MX" dirty="0"/>
              <a:t> </a:t>
            </a:r>
          </a:p>
          <a:p>
            <a:pPr algn="l"/>
            <a:r>
              <a:rPr lang="es-MX" dirty="0" err="1"/>
              <a:t>Blouse</a:t>
            </a:r>
            <a:r>
              <a:rPr lang="es-MX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7714178-ED93-0344-BFAC-3B4ECA6865FD}"/>
              </a:ext>
            </a:extLst>
          </p:cNvPr>
          <p:cNvSpPr txBox="1"/>
          <p:nvPr/>
        </p:nvSpPr>
        <p:spPr>
          <a:xfrm>
            <a:off x="7046912" y="3713162"/>
            <a:ext cx="182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/>
              <a:t>Hat </a:t>
            </a:r>
          </a:p>
          <a:p>
            <a:pPr algn="l"/>
            <a:r>
              <a:rPr lang="es-MX" dirty="0" err="1"/>
              <a:t>Scarf</a:t>
            </a:r>
            <a:r>
              <a:rPr lang="es-MX" dirty="0"/>
              <a:t> </a:t>
            </a:r>
          </a:p>
          <a:p>
            <a:pPr algn="l"/>
            <a:r>
              <a:rPr lang="es-MX" dirty="0" err="1"/>
              <a:t>Gloves</a:t>
            </a:r>
            <a:r>
              <a:rPr lang="es-MX" dirty="0"/>
              <a:t> </a:t>
            </a:r>
          </a:p>
          <a:p>
            <a:pPr algn="l"/>
            <a:r>
              <a:rPr lang="es-MX" dirty="0" err="1"/>
              <a:t>Boots</a:t>
            </a:r>
            <a:r>
              <a:rPr lang="es-MX" dirty="0"/>
              <a:t> </a:t>
            </a:r>
          </a:p>
          <a:p>
            <a:pPr algn="l"/>
            <a:r>
              <a:rPr lang="es-MX" dirty="0"/>
              <a:t>Jacket </a:t>
            </a:r>
          </a:p>
          <a:p>
            <a:pPr algn="l"/>
            <a:r>
              <a:rPr lang="es-MX" dirty="0" err="1"/>
              <a:t>Coat</a:t>
            </a:r>
            <a:r>
              <a:rPr lang="es-MX" dirty="0"/>
              <a:t> </a:t>
            </a:r>
          </a:p>
          <a:p>
            <a:pPr algn="l"/>
            <a:r>
              <a:rPr lang="es-MX" dirty="0" err="1"/>
              <a:t>Sweater</a:t>
            </a:r>
            <a:r>
              <a:rPr lang="es-MX" dirty="0"/>
              <a:t> </a:t>
            </a:r>
          </a:p>
          <a:p>
            <a:pPr algn="l"/>
            <a:r>
              <a:rPr lang="es-MX" dirty="0" err="1"/>
              <a:t>Raincoat</a:t>
            </a:r>
            <a:r>
              <a:rPr lang="es-MX" dirty="0"/>
              <a:t> </a:t>
            </a: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8912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B910D00-6CA8-4726-AA9A-47045709B3EC}"/>
              </a:ext>
            </a:extLst>
          </p:cNvPr>
          <p:cNvSpPr txBox="1"/>
          <p:nvPr/>
        </p:nvSpPr>
        <p:spPr>
          <a:xfrm>
            <a:off x="5188512" y="855940"/>
            <a:ext cx="1704313" cy="8279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Sweater</a:t>
            </a: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Gloves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Raincoat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Jeans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979683" y="51890"/>
            <a:ext cx="668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es-MX" sz="2400" dirty="0"/>
              <a:t>. </a:t>
            </a:r>
          </a:p>
        </p:txBody>
      </p:sp>
      <p:pic>
        <p:nvPicPr>
          <p:cNvPr id="5122" name="Picture 2" descr="Amazon.com: Cosdaddy 2017 Disfraz de lujo de película hecho a mano  gabardina para lluvia amarilla 400122, L, Men : Ropa, Zapatos y Joyerí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3" y="133349"/>
            <a:ext cx="1538271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elt definición y significado | Diccionario Inglés Collin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6" y="2476500"/>
            <a:ext cx="1870026" cy="123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weater | Traductor de inglés a español - inglés.co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" y="3609018"/>
            <a:ext cx="3086100" cy="24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Glove definición y significado | Diccionario Inglés Colli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80" y="6019800"/>
            <a:ext cx="1550078" cy="11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usser&amp;#39;s Blue Jeans | Pusser&amp;#39;s British West Indies, Ltd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330" y="360694"/>
            <a:ext cx="1783881" cy="178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x Fashion 2018 Hot Sale Women Winter Long Wool Overcoat Ladies Brown Coat  Parka Jacket - Buy Women Overcoat,100% Waterproof Raincoat Hooded,Brown  Hood And Cape Product on Alibaba.com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5495" b="4331"/>
          <a:stretch/>
        </p:blipFill>
        <p:spPr bwMode="auto">
          <a:xfrm>
            <a:off x="75957" y="5860272"/>
            <a:ext cx="1841109" cy="326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lusas con lazos adelante&amp;gt; OFF-67%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356" y="2085314"/>
            <a:ext cx="1814139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mpre Al Por Mayor 2016 Camisas A Cuadros De Invierno Hombres Cálido  Terciopelo Manga Larga Camisas De Franela Camisas De Verificación Roja Y  Negra Más Tamaño 5XL Camisa Masculina A 21,97 €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377" y="5341361"/>
            <a:ext cx="2635786" cy="247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shmere Scottish Tartan Clan Scarf SHAW | Dunedin Cashmer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99" y="3620255"/>
            <a:ext cx="1917039" cy="191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omas Gainsborough School Ti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9" r="33930" b="472"/>
          <a:stretch/>
        </p:blipFill>
        <p:spPr bwMode="auto">
          <a:xfrm rot="1518959" flipH="1">
            <a:off x="11152110" y="7670389"/>
            <a:ext cx="516830" cy="151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D3A6ED6F-B8F4-0C4B-8F96-8B1141B9E322}"/>
              </a:ext>
            </a:extLst>
          </p:cNvPr>
          <p:cNvCxnSpPr>
            <a:cxnSpLocks/>
            <a:endCxn id="1032" idx="1"/>
          </p:cNvCxnSpPr>
          <p:nvPr/>
        </p:nvCxnSpPr>
        <p:spPr>
          <a:xfrm>
            <a:off x="6654052" y="1266679"/>
            <a:ext cx="3665304" cy="20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1F92085-D2B6-6345-8C2E-49C769CAC883}"/>
              </a:ext>
            </a:extLst>
          </p:cNvPr>
          <p:cNvCxnSpPr>
            <a:cxnSpLocks/>
          </p:cNvCxnSpPr>
          <p:nvPr/>
        </p:nvCxnSpPr>
        <p:spPr>
          <a:xfrm>
            <a:off x="6433504" y="3766367"/>
            <a:ext cx="3549826" cy="2813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28102C1-0B8E-1343-B049-2ECE7ED70726}"/>
              </a:ext>
            </a:extLst>
          </p:cNvPr>
          <p:cNvCxnSpPr>
            <a:cxnSpLocks/>
          </p:cNvCxnSpPr>
          <p:nvPr/>
        </p:nvCxnSpPr>
        <p:spPr>
          <a:xfrm flipV="1">
            <a:off x="6373904" y="1524778"/>
            <a:ext cx="3731814" cy="6492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09E41E7A-86D3-2E42-8AFA-197FB65E16FB}"/>
              </a:ext>
            </a:extLst>
          </p:cNvPr>
          <p:cNvCxnSpPr>
            <a:cxnSpLocks/>
          </p:cNvCxnSpPr>
          <p:nvPr/>
        </p:nvCxnSpPr>
        <p:spPr>
          <a:xfrm flipV="1">
            <a:off x="6609722" y="4381500"/>
            <a:ext cx="3054540" cy="197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FF86241E-994B-5649-AC85-618E9CC35DA5}"/>
              </a:ext>
            </a:extLst>
          </p:cNvPr>
          <p:cNvCxnSpPr>
            <a:cxnSpLocks/>
          </p:cNvCxnSpPr>
          <p:nvPr/>
        </p:nvCxnSpPr>
        <p:spPr>
          <a:xfrm flipH="1">
            <a:off x="2786215" y="2144575"/>
            <a:ext cx="2670207" cy="2850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04F1C942-D8D7-C844-943A-D602F1C0AD07}"/>
              </a:ext>
            </a:extLst>
          </p:cNvPr>
          <p:cNvCxnSpPr>
            <a:cxnSpLocks/>
          </p:cNvCxnSpPr>
          <p:nvPr/>
        </p:nvCxnSpPr>
        <p:spPr>
          <a:xfrm flipH="1" flipV="1">
            <a:off x="2473922" y="2281088"/>
            <a:ext cx="2771057" cy="3170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7510D108-9CD1-8D42-B443-579E10514706}"/>
              </a:ext>
            </a:extLst>
          </p:cNvPr>
          <p:cNvCxnSpPr>
            <a:cxnSpLocks/>
          </p:cNvCxnSpPr>
          <p:nvPr/>
        </p:nvCxnSpPr>
        <p:spPr>
          <a:xfrm>
            <a:off x="6321972" y="6284170"/>
            <a:ext cx="4846750" cy="2220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C7ACFC62-FAFA-1E40-8CA1-7B10D506FAE2}"/>
              </a:ext>
            </a:extLst>
          </p:cNvPr>
          <p:cNvCxnSpPr>
            <a:cxnSpLocks/>
          </p:cNvCxnSpPr>
          <p:nvPr/>
        </p:nvCxnSpPr>
        <p:spPr>
          <a:xfrm flipH="1">
            <a:off x="2726918" y="2880452"/>
            <a:ext cx="2636534" cy="3498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FD3FEF88-AC66-794A-9AE2-E4ACBD533D9B}"/>
              </a:ext>
            </a:extLst>
          </p:cNvPr>
          <p:cNvCxnSpPr>
            <a:cxnSpLocks/>
          </p:cNvCxnSpPr>
          <p:nvPr/>
        </p:nvCxnSpPr>
        <p:spPr>
          <a:xfrm flipH="1">
            <a:off x="1597994" y="7246789"/>
            <a:ext cx="3876372" cy="770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EC90441C-C230-BB42-99D7-98FD4A181AB5}"/>
              </a:ext>
            </a:extLst>
          </p:cNvPr>
          <p:cNvCxnSpPr>
            <a:cxnSpLocks/>
          </p:cNvCxnSpPr>
          <p:nvPr/>
        </p:nvCxnSpPr>
        <p:spPr>
          <a:xfrm flipH="1" flipV="1">
            <a:off x="2154854" y="3074148"/>
            <a:ext cx="3515206" cy="5610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225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1006575" y="151410"/>
            <a:ext cx="535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Listen and </a:t>
            </a:r>
            <a:r>
              <a:rPr lang="es-MX" sz="2400" dirty="0" err="1"/>
              <a:t>number</a:t>
            </a:r>
            <a:r>
              <a:rPr lang="es-MX" sz="2400" dirty="0"/>
              <a:t> </a:t>
            </a:r>
            <a:r>
              <a:rPr lang="es-MX" sz="2400" dirty="0" err="1"/>
              <a:t>the</a:t>
            </a:r>
            <a:r>
              <a:rPr lang="es-MX" sz="2400" dirty="0"/>
              <a:t> </a:t>
            </a:r>
            <a:r>
              <a:rPr lang="es-MX" sz="2400" dirty="0" err="1"/>
              <a:t>following</a:t>
            </a:r>
            <a:r>
              <a:rPr lang="es-MX" sz="2400" dirty="0"/>
              <a:t> </a:t>
            </a:r>
            <a:r>
              <a:rPr lang="es-MX" sz="2400" dirty="0" err="1"/>
              <a:t>clothing</a:t>
            </a:r>
            <a:r>
              <a:rPr lang="es-MX" sz="2000" dirty="0"/>
              <a:t>.</a:t>
            </a:r>
          </a:p>
        </p:txBody>
      </p:sp>
      <p:pic>
        <p:nvPicPr>
          <p:cNvPr id="13" name="clothing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5" y="246720"/>
            <a:ext cx="609600" cy="609600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11220586" y="5102971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/>
          <p:cNvSpPr/>
          <p:nvPr/>
        </p:nvSpPr>
        <p:spPr>
          <a:xfrm>
            <a:off x="379500" y="1977345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Elipse 15"/>
          <p:cNvSpPr/>
          <p:nvPr/>
        </p:nvSpPr>
        <p:spPr>
          <a:xfrm>
            <a:off x="3935326" y="1573623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Elipse 16"/>
          <p:cNvSpPr/>
          <p:nvPr/>
        </p:nvSpPr>
        <p:spPr>
          <a:xfrm>
            <a:off x="9549205" y="1827326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Elipse 17"/>
          <p:cNvSpPr/>
          <p:nvPr/>
        </p:nvSpPr>
        <p:spPr>
          <a:xfrm>
            <a:off x="6501625" y="2614973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Elipse 18"/>
          <p:cNvSpPr/>
          <p:nvPr/>
        </p:nvSpPr>
        <p:spPr>
          <a:xfrm>
            <a:off x="9635028" y="7561712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Elipse 19"/>
          <p:cNvSpPr/>
          <p:nvPr/>
        </p:nvSpPr>
        <p:spPr>
          <a:xfrm>
            <a:off x="5052724" y="7169395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Elipse 20"/>
          <p:cNvSpPr/>
          <p:nvPr/>
        </p:nvSpPr>
        <p:spPr>
          <a:xfrm>
            <a:off x="370034" y="4166091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Elipse 21"/>
          <p:cNvSpPr/>
          <p:nvPr/>
        </p:nvSpPr>
        <p:spPr>
          <a:xfrm>
            <a:off x="2777940" y="7621129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Elipse 22"/>
          <p:cNvSpPr/>
          <p:nvPr/>
        </p:nvSpPr>
        <p:spPr>
          <a:xfrm>
            <a:off x="3755867" y="4164845"/>
            <a:ext cx="636541" cy="7846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Picture 44" descr="Dress definición y significado | Diccionario Inglés Colli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17" y="1773808"/>
            <a:ext cx="2059119" cy="30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0" descr="Venta &amp;gt; a blue t shirt en español &amp;gt; en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t="2735" r="22350" b="1480"/>
          <a:stretch/>
        </p:blipFill>
        <p:spPr bwMode="auto">
          <a:xfrm>
            <a:off x="963345" y="6265916"/>
            <a:ext cx="2197177" cy="25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4" descr="Brown Leather Shoes | The Black Tux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364">
            <a:off x="411807" y="3377116"/>
            <a:ext cx="2795485" cy="24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Merino Wool Socks in Green: Fresh Every Day | BLACKSOCK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0363">
            <a:off x="4007225" y="1122617"/>
            <a:ext cx="2059360" cy="207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 descr="205,028 Skirt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17648" r="2834" b="17173"/>
          <a:stretch/>
        </p:blipFill>
        <p:spPr bwMode="auto">
          <a:xfrm>
            <a:off x="5435744" y="7169395"/>
            <a:ext cx="2064591" cy="18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Best Casual Pants for Men Will Make You Want to Renounce Sweats Forever  | GQ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1" r="34444" b="644"/>
          <a:stretch/>
        </p:blipFill>
        <p:spPr bwMode="auto">
          <a:xfrm>
            <a:off x="8072689" y="5813520"/>
            <a:ext cx="1601317" cy="317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ids Christmas Pajamas Santa Pajamas Boys Girls &amp;amp; Toddler Pajamas Red White  Green 2 Piece Pjs Set 100% Cotton (12 Months-14 Years) - Walmart.com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75" y="920577"/>
            <a:ext cx="2132141" cy="27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omen Winter Hat Thermal Windproof Hat Ribbed Knit Chunky Lined Beanie Hats  - Walmart.com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3" y="793145"/>
            <a:ext cx="2702415" cy="27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ayoral Nukutavake - Boys Yellow Cotton Shorts | Childrensalon Outle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04" y="3934105"/>
            <a:ext cx="2772275" cy="2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Traje De Baño Color Lila – mytimeplus.net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599" y="3834383"/>
            <a:ext cx="2104622" cy="322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C2B62E8-CAB5-054E-8291-528203C94628}"/>
              </a:ext>
            </a:extLst>
          </p:cNvPr>
          <p:cNvGrpSpPr/>
          <p:nvPr/>
        </p:nvGrpSpPr>
        <p:grpSpPr>
          <a:xfrm>
            <a:off x="3041625" y="7681595"/>
            <a:ext cx="190800" cy="635400"/>
            <a:chOff x="3041625" y="7681595"/>
            <a:chExt cx="190800" cy="635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6" name="Entrada de lápiz 5">
                  <a:extLst>
                    <a:ext uri="{FF2B5EF4-FFF2-40B4-BE49-F238E27FC236}">
                      <a16:creationId xmlns:a16="http://schemas.microsoft.com/office/drawing/2014/main" id="{C88623E5-6989-3B4A-811A-AD2AF52A1266}"/>
                    </a:ext>
                  </a:extLst>
                </p14:cNvPr>
                <p14:cNvContentPartPr/>
                <p14:nvPr/>
              </p14:nvContentPartPr>
              <p14:xfrm>
                <a:off x="3128745" y="7967435"/>
                <a:ext cx="360" cy="360"/>
              </p14:xfrm>
            </p:contentPart>
          </mc:Choice>
          <mc:Fallback>
            <p:pic>
              <p:nvPicPr>
                <p:cNvPr id="6" name="Entrada de lápiz 5">
                  <a:extLst>
                    <a:ext uri="{FF2B5EF4-FFF2-40B4-BE49-F238E27FC236}">
                      <a16:creationId xmlns:a16="http://schemas.microsoft.com/office/drawing/2014/main" id="{C88623E5-6989-3B4A-811A-AD2AF52A126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19745" y="79584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7" name="Entrada de lápiz 6">
                  <a:extLst>
                    <a:ext uri="{FF2B5EF4-FFF2-40B4-BE49-F238E27FC236}">
                      <a16:creationId xmlns:a16="http://schemas.microsoft.com/office/drawing/2014/main" id="{6312A6DA-D0CA-D445-A69A-56CEB9C5EC18}"/>
                    </a:ext>
                  </a:extLst>
                </p14:cNvPr>
                <p14:cNvContentPartPr/>
                <p14:nvPr/>
              </p14:nvContentPartPr>
              <p14:xfrm>
                <a:off x="3136665" y="7681595"/>
                <a:ext cx="16200" cy="635400"/>
              </p14:xfrm>
            </p:contentPart>
          </mc:Choice>
          <mc:Fallback>
            <p:pic>
              <p:nvPicPr>
                <p:cNvPr id="7" name="Entrada de lápiz 6">
                  <a:extLst>
                    <a:ext uri="{FF2B5EF4-FFF2-40B4-BE49-F238E27FC236}">
                      <a16:creationId xmlns:a16="http://schemas.microsoft.com/office/drawing/2014/main" id="{6312A6DA-D0CA-D445-A69A-56CEB9C5EC1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127665" y="7672595"/>
                  <a:ext cx="3384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9" name="Entrada de lápiz 8">
                  <a:extLst>
                    <a:ext uri="{FF2B5EF4-FFF2-40B4-BE49-F238E27FC236}">
                      <a16:creationId xmlns:a16="http://schemas.microsoft.com/office/drawing/2014/main" id="{048415B7-9C93-2046-A47D-E83885388CFE}"/>
                    </a:ext>
                  </a:extLst>
                </p14:cNvPr>
                <p14:cNvContentPartPr/>
                <p14:nvPr/>
              </p14:nvContentPartPr>
              <p14:xfrm>
                <a:off x="3041625" y="7729475"/>
                <a:ext cx="190800" cy="174960"/>
              </p14:xfrm>
            </p:contentPart>
          </mc:Choice>
          <mc:Fallback>
            <p:pic>
              <p:nvPicPr>
                <p:cNvPr id="9" name="Entrada de lápiz 8">
                  <a:extLst>
                    <a:ext uri="{FF2B5EF4-FFF2-40B4-BE49-F238E27FC236}">
                      <a16:creationId xmlns:a16="http://schemas.microsoft.com/office/drawing/2014/main" id="{048415B7-9C93-2046-A47D-E83885388CF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32625" y="7720475"/>
                  <a:ext cx="208440" cy="19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F14F2F-01C9-FB43-A17D-7A0D615BD374}"/>
              </a:ext>
            </a:extLst>
          </p:cNvPr>
          <p:cNvSpPr txBox="1"/>
          <p:nvPr/>
        </p:nvSpPr>
        <p:spPr>
          <a:xfrm>
            <a:off x="2887662" y="7527810"/>
            <a:ext cx="633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s-MX" sz="44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5C13BCA-3337-F740-843B-57C3DC0399BA}"/>
              </a:ext>
            </a:extLst>
          </p:cNvPr>
          <p:cNvSpPr txBox="1"/>
          <p:nvPr/>
        </p:nvSpPr>
        <p:spPr>
          <a:xfrm>
            <a:off x="6691312" y="2552585"/>
            <a:ext cx="765124" cy="78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s-MX" sz="44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37A8AF5-F2F6-4C4A-8881-192F1083715C}"/>
              </a:ext>
            </a:extLst>
          </p:cNvPr>
          <p:cNvSpPr txBox="1"/>
          <p:nvPr/>
        </p:nvSpPr>
        <p:spPr>
          <a:xfrm>
            <a:off x="9515994" y="1856317"/>
            <a:ext cx="972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s-MX" sz="44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EFD7BDA-5090-114C-9FD1-EA52565E5828}"/>
              </a:ext>
            </a:extLst>
          </p:cNvPr>
          <p:cNvSpPr txBox="1"/>
          <p:nvPr/>
        </p:nvSpPr>
        <p:spPr>
          <a:xfrm>
            <a:off x="520153" y="4184563"/>
            <a:ext cx="848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s-MX" sz="4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205C61-6DC0-714F-A664-91EB28193A8F}"/>
              </a:ext>
            </a:extLst>
          </p:cNvPr>
          <p:cNvSpPr txBox="1"/>
          <p:nvPr/>
        </p:nvSpPr>
        <p:spPr>
          <a:xfrm>
            <a:off x="453999" y="1886845"/>
            <a:ext cx="972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s-MX" sz="4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FF623D-0914-2F4A-985D-543B31B25C33}"/>
              </a:ext>
            </a:extLst>
          </p:cNvPr>
          <p:cNvSpPr txBox="1"/>
          <p:nvPr/>
        </p:nvSpPr>
        <p:spPr>
          <a:xfrm>
            <a:off x="5212744" y="7165618"/>
            <a:ext cx="972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s-MX" sz="4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09EAF4-5C5C-054A-ABEC-6D8A050B4BBC}"/>
              </a:ext>
            </a:extLst>
          </p:cNvPr>
          <p:cNvSpPr txBox="1"/>
          <p:nvPr/>
        </p:nvSpPr>
        <p:spPr>
          <a:xfrm>
            <a:off x="4003676" y="1385765"/>
            <a:ext cx="907537" cy="791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s-MX" sz="4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13FD7F-DB5A-664C-96DE-E33CD543BC9C}"/>
              </a:ext>
            </a:extLst>
          </p:cNvPr>
          <p:cNvSpPr txBox="1"/>
          <p:nvPr/>
        </p:nvSpPr>
        <p:spPr>
          <a:xfrm>
            <a:off x="9722466" y="7558965"/>
            <a:ext cx="972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s-MX" sz="4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7599A0B-B5ED-9E45-B3DA-FBD6F7335306}"/>
              </a:ext>
            </a:extLst>
          </p:cNvPr>
          <p:cNvSpPr txBox="1"/>
          <p:nvPr/>
        </p:nvSpPr>
        <p:spPr>
          <a:xfrm>
            <a:off x="11303865" y="5133912"/>
            <a:ext cx="972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s-MX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41930FE-17FE-7A45-9FD6-1059A6D96281}"/>
              </a:ext>
            </a:extLst>
          </p:cNvPr>
          <p:cNvSpPr txBox="1"/>
          <p:nvPr/>
        </p:nvSpPr>
        <p:spPr>
          <a:xfrm>
            <a:off x="3959137" y="4205090"/>
            <a:ext cx="972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275909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1309" y="875231"/>
            <a:ext cx="9468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https://www.kidslearningville.com/clothes-vocabulary-esl-memory-game/</a:t>
            </a: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181309" y="240632"/>
            <a:ext cx="932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links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1309" y="1325164"/>
            <a:ext cx="5181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err="1"/>
              <a:t>Print</a:t>
            </a:r>
            <a:r>
              <a:rPr lang="es-MX" dirty="0"/>
              <a:t> </a:t>
            </a:r>
            <a:r>
              <a:rPr lang="es-MX" dirty="0" err="1"/>
              <a:t>screen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your</a:t>
            </a:r>
            <a:r>
              <a:rPr lang="es-MX" dirty="0"/>
              <a:t> </a:t>
            </a:r>
            <a:r>
              <a:rPr lang="es-MX" dirty="0" err="1"/>
              <a:t>practice</a:t>
            </a:r>
            <a:r>
              <a:rPr lang="es-MX" dirty="0"/>
              <a:t> </a:t>
            </a:r>
            <a:r>
              <a:rPr lang="es-MX" dirty="0" err="1"/>
              <a:t>results</a:t>
            </a:r>
            <a:r>
              <a:rPr lang="es-MX" dirty="0"/>
              <a:t> and paste </a:t>
            </a:r>
            <a:r>
              <a:rPr lang="es-MX" dirty="0" err="1"/>
              <a:t>here</a:t>
            </a:r>
            <a:endParaRPr lang="es-MX" dirty="0"/>
          </a:p>
        </p:txBody>
      </p:sp>
      <p:sp>
        <p:nvSpPr>
          <p:cNvPr id="5" name="Flecha derecha 4"/>
          <p:cNvSpPr/>
          <p:nvPr/>
        </p:nvSpPr>
        <p:spPr>
          <a:xfrm>
            <a:off x="253498" y="1775097"/>
            <a:ext cx="74595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165268" y="5905177"/>
            <a:ext cx="5181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err="1"/>
              <a:t>Print</a:t>
            </a:r>
            <a:r>
              <a:rPr lang="es-MX" dirty="0"/>
              <a:t> </a:t>
            </a:r>
            <a:r>
              <a:rPr lang="es-MX" dirty="0" err="1"/>
              <a:t>screen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your</a:t>
            </a:r>
            <a:r>
              <a:rPr lang="es-MX" dirty="0"/>
              <a:t> </a:t>
            </a:r>
            <a:r>
              <a:rPr lang="es-MX" dirty="0" err="1"/>
              <a:t>practice</a:t>
            </a:r>
            <a:r>
              <a:rPr lang="es-MX" dirty="0"/>
              <a:t> </a:t>
            </a:r>
            <a:r>
              <a:rPr lang="es-MX" dirty="0" err="1"/>
              <a:t>results</a:t>
            </a:r>
            <a:r>
              <a:rPr lang="es-MX" dirty="0"/>
              <a:t> and paste </a:t>
            </a:r>
            <a:r>
              <a:rPr lang="es-MX" dirty="0" err="1"/>
              <a:t>here</a:t>
            </a:r>
            <a:endParaRPr lang="es-MX" dirty="0"/>
          </a:p>
        </p:txBody>
      </p:sp>
      <p:sp>
        <p:nvSpPr>
          <p:cNvPr id="7" name="Flecha derecha 6"/>
          <p:cNvSpPr/>
          <p:nvPr/>
        </p:nvSpPr>
        <p:spPr>
          <a:xfrm>
            <a:off x="237457" y="6355110"/>
            <a:ext cx="74595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165268" y="5535845"/>
            <a:ext cx="5151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Verdana" panose="020B0604030504040204" pitchFamily="34" charset="0"/>
                <a:hlinkClick r:id="rId3"/>
              </a:rPr>
              <a:t>https://matchthememory.com/ClothesCMP</a:t>
            </a:r>
            <a:endParaRPr lang="es-MX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581B5AEB-0642-3746-ABAC-8153B409D969}"/>
                  </a:ext>
                </a:extLst>
              </p14:cNvPr>
              <p14:cNvContentPartPr/>
              <p14:nvPr/>
            </p14:nvContentPartPr>
            <p14:xfrm>
              <a:off x="7557825" y="1347755"/>
              <a:ext cx="360" cy="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581B5AEB-0642-3746-ABAC-8153B409D9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9185" y="133875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Imagen 12">
            <a:extLst>
              <a:ext uri="{FF2B5EF4-FFF2-40B4-BE49-F238E27FC236}">
                <a16:creationId xmlns:a16="http://schemas.microsoft.com/office/drawing/2014/main" id="{6E38E82D-FAE9-AB4C-9BBA-8154B7304A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7" b="26805"/>
          <a:stretch/>
        </p:blipFill>
        <p:spPr>
          <a:xfrm>
            <a:off x="4488392" y="1860726"/>
            <a:ext cx="2679125" cy="3305787"/>
          </a:xfrm>
          <a:prstGeom prst="rect">
            <a:avLst/>
          </a:prstGeom>
        </p:spPr>
      </p:pic>
      <p:pic>
        <p:nvPicPr>
          <p:cNvPr id="13" name="Imagen 13">
            <a:extLst>
              <a:ext uri="{FF2B5EF4-FFF2-40B4-BE49-F238E27FC236}">
                <a16:creationId xmlns:a16="http://schemas.microsoft.com/office/drawing/2014/main" id="{E5B2D9D1-4B61-F94D-B5D5-AD192AEE7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68" y="5353728"/>
            <a:ext cx="2530513" cy="33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1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1309" y="240632"/>
            <a:ext cx="1032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workbook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pg.19 ex 1,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20 ex 2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E8CE70D0-CD25-FE49-87B0-2B0DD5165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576387"/>
            <a:ext cx="5413376" cy="6616348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75C24502-BA77-094D-827E-73F52659B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7" y="3358241"/>
            <a:ext cx="5528465" cy="218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0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0947" y="240632"/>
            <a:ext cx="1210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737274"/>
              </p:ext>
            </p:extLst>
          </p:nvPr>
        </p:nvGraphicFramePr>
        <p:xfrm>
          <a:off x="63050" y="6819756"/>
          <a:ext cx="2585545" cy="582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2930"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>
                          <a:solidFill>
                            <a:schemeClr val="tx1"/>
                          </a:solidFill>
                        </a:rPr>
                        <a:t>hoodie</a:t>
                      </a:r>
                      <a:endParaRPr lang="es-MX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63050" y="1797269"/>
            <a:ext cx="2585545" cy="457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441591"/>
              </p:ext>
            </p:extLst>
          </p:nvPr>
        </p:nvGraphicFramePr>
        <p:xfrm>
          <a:off x="3226664" y="6819756"/>
          <a:ext cx="2585545" cy="582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2930"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>
                          <a:solidFill>
                            <a:schemeClr val="tx1"/>
                          </a:solidFill>
                        </a:rPr>
                        <a:t>earmuffs</a:t>
                      </a:r>
                      <a:endParaRPr lang="es-MX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51723"/>
              </p:ext>
            </p:extLst>
          </p:nvPr>
        </p:nvGraphicFramePr>
        <p:xfrm>
          <a:off x="6390278" y="6777707"/>
          <a:ext cx="2585545" cy="624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979">
                <a:tc>
                  <a:txBody>
                    <a:bodyPr/>
                    <a:lstStyle/>
                    <a:p>
                      <a:pPr marL="0" marR="0" indent="0" algn="ctr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200" dirty="0" err="1">
                          <a:solidFill>
                            <a:schemeClr val="tx1"/>
                          </a:solidFill>
                        </a:rPr>
                        <a:t>mittens</a:t>
                      </a:r>
                      <a:endParaRPr lang="es-MX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3226664" y="1797269"/>
            <a:ext cx="2585545" cy="457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6390278" y="1797269"/>
            <a:ext cx="2585545" cy="457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/>
          <p:cNvSpPr/>
          <p:nvPr/>
        </p:nvSpPr>
        <p:spPr>
          <a:xfrm>
            <a:off x="9553892" y="1797269"/>
            <a:ext cx="2585545" cy="457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1397"/>
              </p:ext>
            </p:extLst>
          </p:nvPr>
        </p:nvGraphicFramePr>
        <p:xfrm>
          <a:off x="9553891" y="6777707"/>
          <a:ext cx="2585545" cy="624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979">
                <a:tc>
                  <a:txBody>
                    <a:bodyPr/>
                    <a:lstStyle/>
                    <a:p>
                      <a:pPr marL="0" marR="0" indent="0" algn="ctr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200" dirty="0" err="1">
                          <a:solidFill>
                            <a:schemeClr val="tx1"/>
                          </a:solidFill>
                        </a:rPr>
                        <a:t>high</a:t>
                      </a:r>
                      <a:r>
                        <a:rPr lang="es-MX" sz="3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3200" dirty="0" err="1">
                          <a:solidFill>
                            <a:schemeClr val="tx1"/>
                          </a:solidFill>
                        </a:rPr>
                        <a:t>heels</a:t>
                      </a:r>
                      <a:endParaRPr lang="es-MX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Imagen 7">
            <a:extLst>
              <a:ext uri="{FF2B5EF4-FFF2-40B4-BE49-F238E27FC236}">
                <a16:creationId xmlns:a16="http://schemas.microsoft.com/office/drawing/2014/main" id="{AA5923DF-A19E-774B-89F8-1BE24A3FF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5" y="2879572"/>
            <a:ext cx="2201914" cy="2168678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9920D5AE-AF3F-F545-932E-6CB1AE0C2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60" y="3033137"/>
            <a:ext cx="2437952" cy="2100263"/>
          </a:xfrm>
          <a:prstGeom prst="rect">
            <a:avLst/>
          </a:prstGeom>
        </p:spPr>
      </p:pic>
      <p:pic>
        <p:nvPicPr>
          <p:cNvPr id="13" name="Imagen 13">
            <a:extLst>
              <a:ext uri="{FF2B5EF4-FFF2-40B4-BE49-F238E27FC236}">
                <a16:creationId xmlns:a16="http://schemas.microsoft.com/office/drawing/2014/main" id="{06D6B99F-A91B-3544-A079-11CA50723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78" y="3239511"/>
            <a:ext cx="2549033" cy="1687513"/>
          </a:xfrm>
          <a:prstGeom prst="rect">
            <a:avLst/>
          </a:prstGeom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6192467E-5655-CF43-AB4D-84CDE2DD8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916" y="3256477"/>
            <a:ext cx="2410733" cy="16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38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1606</TotalTime>
  <Words>389</Words>
  <Application>Microsoft Office PowerPoint</Application>
  <PresentationFormat>Doble carta (432 x 279 mm)</PresentationFormat>
  <Paragraphs>93</Paragraphs>
  <Slides>16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puente</dc:creator>
  <cp:lastModifiedBy>ANGELA LECELY CORTES VILLARREAL</cp:lastModifiedBy>
  <cp:revision>87</cp:revision>
  <dcterms:created xsi:type="dcterms:W3CDTF">2019-10-21T21:40:40Z</dcterms:created>
  <dcterms:modified xsi:type="dcterms:W3CDTF">2021-11-20T04:49:48Z</dcterms:modified>
</cp:coreProperties>
</file>