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8" r:id="rId2"/>
    <p:sldId id="256" r:id="rId3"/>
    <p:sldId id="259" r:id="rId4"/>
    <p:sldId id="261" r:id="rId5"/>
    <p:sldId id="262" r:id="rId6"/>
    <p:sldId id="275" r:id="rId7"/>
    <p:sldId id="263" r:id="rId8"/>
    <p:sldId id="264" r:id="rId9"/>
    <p:sldId id="265" r:id="rId10"/>
    <p:sldId id="266" r:id="rId11"/>
    <p:sldId id="268" r:id="rId12"/>
    <p:sldId id="272" r:id="rId13"/>
    <p:sldId id="274" r:id="rId14"/>
    <p:sldId id="267" r:id="rId15"/>
    <p:sldId id="269" r:id="rId16"/>
    <p:sldId id="271" r:id="rId17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C329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Estilo me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136" autoAdjust="0"/>
    <p:restoredTop sz="94660"/>
  </p:normalViewPr>
  <p:slideViewPr>
    <p:cSldViewPr snapToGrid="0">
      <p:cViewPr>
        <p:scale>
          <a:sx n="50" d="100"/>
          <a:sy n="50" d="100"/>
        </p:scale>
        <p:origin x="468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C01882-853F-4C0D-A9D7-EF79B869BBD4}" type="datetimeFigureOut">
              <a:rPr lang="es-MX" smtClean="0"/>
              <a:t>22/11/2021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33D7FF-0311-4617-92CF-DDB467A761F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102671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9E0454-CBE9-4EEA-899B-20CC6D358C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6669868-2B73-4F1C-BE51-DE584522CD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2AF592D-2201-4825-B27F-CFE0503C2C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CF3F2-2908-493C-8974-CD100211AD77}" type="datetimeFigureOut">
              <a:rPr lang="es-MX" smtClean="0"/>
              <a:t>22/11/2021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14E4FB5-B18B-4C62-8698-2274E95F18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450F195-A5A1-43CE-9F53-145B7EF87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BC6D6-643D-4FB5-9183-4770D3A5795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850503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1C31F2-562C-445D-86D8-41BAFA3940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BBF1BDB-B225-4C87-8A17-E2AEF8E43E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933556E-C904-4A6C-BD15-396FAF8A71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CF3F2-2908-493C-8974-CD100211AD77}" type="datetimeFigureOut">
              <a:rPr lang="es-MX" smtClean="0"/>
              <a:t>22/11/2021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711136A-0500-41DB-A3F5-2A84C4B36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A5D826B-F1AC-422D-B4DE-236793E73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BC6D6-643D-4FB5-9183-4770D3A5795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20443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64F6C80-1B85-41CB-BB5C-FC6EE3E153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DB370E0-B814-4471-92C0-A4DFDF6FDE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ADFA213-18D8-4EFF-B302-AA7ABF8E4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CF3F2-2908-493C-8974-CD100211AD77}" type="datetimeFigureOut">
              <a:rPr lang="es-MX" smtClean="0"/>
              <a:t>22/11/2021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6DFCA43-F891-4135-B013-E55D47B98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B534F11-C384-4A18-B37C-485838A61F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BC6D6-643D-4FB5-9183-4770D3A5795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44453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30DE38-D46E-4D47-866A-B601252FD8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1A98114-2701-432D-A803-5E9AA9C9B7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B8B1294-D6DF-49F9-ADB1-290292F7ED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CF3F2-2908-493C-8974-CD100211AD77}" type="datetimeFigureOut">
              <a:rPr lang="es-MX" smtClean="0"/>
              <a:t>22/11/2021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3E40DC3-6977-458E-8BDA-6C999D886B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BEE2D5C-3E15-435D-8CC9-C124D69E9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BC6D6-643D-4FB5-9183-4770D3A5795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10763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6D5377-EB0C-405F-8498-C9F89D47F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561D3C4-3394-4530-B0D0-6E25A47AC5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152010B-DFF0-444B-8342-EB6D213946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CF3F2-2908-493C-8974-CD100211AD77}" type="datetimeFigureOut">
              <a:rPr lang="es-MX" smtClean="0"/>
              <a:t>22/11/2021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8C21454-1832-4C34-A6AD-FB1AA4D1E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FE37239-69A4-41B1-A89F-CE427A015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BC6D6-643D-4FB5-9183-4770D3A5795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639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8965E9-3A6E-4FF1-BDCC-47C4499F4E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68D75EC-7E9D-430E-9968-54471E9395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723E79F-E3B7-4345-90CA-2893CBBB50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F048B95-4BFE-48D8-86D6-57358DF32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CF3F2-2908-493C-8974-CD100211AD77}" type="datetimeFigureOut">
              <a:rPr lang="es-MX" smtClean="0"/>
              <a:t>22/11/2021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6B7A1F3-2DE7-4306-AFC5-91D98C302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B52FAB1-D263-4107-8BD6-8BCD4CB94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BC6D6-643D-4FB5-9183-4770D3A5795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86379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4F6883-DE66-41C9-B4C7-A30CF3DD5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518B910-1E08-4CD9-9AB0-E46D22453E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5400788-D62B-4873-854E-0BB3C77BB0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22398D6F-D224-4805-AD45-DC85B25BB8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AE4AB68-9248-49A2-AA36-5FACFE71BF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913ABBB7-CC97-4141-B6AD-5C2F349A83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CF3F2-2908-493C-8974-CD100211AD77}" type="datetimeFigureOut">
              <a:rPr lang="es-MX" smtClean="0"/>
              <a:t>22/11/2021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49E4A947-0AF7-45A0-9460-E4BAA8771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636E1C5-77F0-4901-8CED-536F1DFC9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BC6D6-643D-4FB5-9183-4770D3A5795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3031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08FF46-8461-42BD-8D0A-A53EEE84E0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F7CBA27-4BE9-426A-A673-6086FC77A8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CF3F2-2908-493C-8974-CD100211AD77}" type="datetimeFigureOut">
              <a:rPr lang="es-MX" smtClean="0"/>
              <a:t>22/11/2021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D4F4583-3AD3-4F3A-A554-BD57C886D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CE5FF55-FA22-4CE3-B5B7-ADF7C0743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BC6D6-643D-4FB5-9183-4770D3A5795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5164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0F6ED6BE-5068-4E02-B375-455B86EDCD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CF3F2-2908-493C-8974-CD100211AD77}" type="datetimeFigureOut">
              <a:rPr lang="es-MX" smtClean="0"/>
              <a:t>22/11/2021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04E2D07-6AF7-483A-BCCB-3467C02ED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C8BA285-22C0-436C-968E-8DFEB2779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BC6D6-643D-4FB5-9183-4770D3A5795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38095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D7494F-5173-4D01-9074-73464BD1F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1ED818F-BA20-4CC1-9812-40EB84846B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16EC27D-EE66-4474-8928-BCB2CE2541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FE51617-AE79-46B8-B44A-3FCB68B63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CF3F2-2908-493C-8974-CD100211AD77}" type="datetimeFigureOut">
              <a:rPr lang="es-MX" smtClean="0"/>
              <a:t>22/11/2021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09F36BD-B1EF-4C84-9C4D-724499D42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5762C40-F100-4517-B411-7980693D9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BC6D6-643D-4FB5-9183-4770D3A5795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17395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508672-6A89-47FC-9380-0FCEF210CA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8E58F358-B7F4-4E4D-AB77-8723338C4B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B73B5A0-FAFC-40C2-A7DE-2267D3B97C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1E8097D-B0F1-48A2-9486-9FE19404D4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CF3F2-2908-493C-8974-CD100211AD77}" type="datetimeFigureOut">
              <a:rPr lang="es-MX" smtClean="0"/>
              <a:t>22/11/2021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24DD5A2-DD68-411C-8201-ED5E88C99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00A00F0-FEC6-4AF5-ABE2-575856D79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BC6D6-643D-4FB5-9183-4770D3A5795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02466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61D5BCF2-6AA3-45DE-A488-83E95C040C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675C276-0696-4EE3-9D6A-4AFA00227F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48F0E8A-13E9-4313-A6E6-7B1ECCEA02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1CF3F2-2908-493C-8974-CD100211AD77}" type="datetimeFigureOut">
              <a:rPr lang="es-MX" smtClean="0"/>
              <a:t>22/11/2021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7837C67-3E62-4FC1-8569-ED871209F4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A79D34D-6C8F-4F18-BB4F-07EE1CF817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8BC6D6-643D-4FB5-9183-4770D3A5795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18651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cK3k37EJ5M&amp;ab_channel=BabyAlbitaBoutique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tm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2.png"/><Relationship Id="rId3" Type="http://schemas.openxmlformats.org/officeDocument/2006/relationships/image" Target="../media/image13.tmp"/><Relationship Id="rId7" Type="http://schemas.openxmlformats.org/officeDocument/2006/relationships/image" Target="../media/image17.png"/><Relationship Id="rId12" Type="http://schemas.openxmlformats.org/officeDocument/2006/relationships/image" Target="../media/image21.jpeg"/><Relationship Id="rId17" Type="http://schemas.microsoft.com/office/2007/relationships/hdphoto" Target="../media/hdphoto4.wdp"/><Relationship Id="rId2" Type="http://schemas.openxmlformats.org/officeDocument/2006/relationships/image" Target="../media/image1.jpeg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11" Type="http://schemas.microsoft.com/office/2007/relationships/hdphoto" Target="../media/hdphoto2.wdp"/><Relationship Id="rId5" Type="http://schemas.openxmlformats.org/officeDocument/2006/relationships/image" Target="../media/image15.tmp"/><Relationship Id="rId15" Type="http://schemas.microsoft.com/office/2007/relationships/hdphoto" Target="../media/hdphoto3.wdp"/><Relationship Id="rId10" Type="http://schemas.openxmlformats.org/officeDocument/2006/relationships/image" Target="../media/image20.png"/><Relationship Id="rId4" Type="http://schemas.openxmlformats.org/officeDocument/2006/relationships/image" Target="../media/image14.tmp"/><Relationship Id="rId9" Type="http://schemas.openxmlformats.org/officeDocument/2006/relationships/image" Target="../media/image19.png"/><Relationship Id="rId1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tmp"/><Relationship Id="rId4" Type="http://schemas.openxmlformats.org/officeDocument/2006/relationships/image" Target="../media/image4.tm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fif"/><Relationship Id="rId5" Type="http://schemas.openxmlformats.org/officeDocument/2006/relationships/image" Target="../media/image10.jfif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>
            <a:extLst>
              <a:ext uri="{FF2B5EF4-FFF2-40B4-BE49-F238E27FC236}">
                <a16:creationId xmlns:a16="http://schemas.microsoft.com/office/drawing/2014/main" id="{989EB659-6081-478F-97B7-A962B1A68F2E}"/>
              </a:ext>
            </a:extLst>
          </p:cNvPr>
          <p:cNvGrpSpPr/>
          <p:nvPr/>
        </p:nvGrpSpPr>
        <p:grpSpPr>
          <a:xfrm>
            <a:off x="6096000" y="0"/>
            <a:ext cx="6096000" cy="6858000"/>
            <a:chOff x="0" y="1"/>
            <a:chExt cx="6858000" cy="10281571"/>
          </a:xfrm>
        </p:grpSpPr>
        <p:pic>
          <p:nvPicPr>
            <p:cNvPr id="13" name="Picture 2" descr="11 ideas de Vale 3años | fiesta de toy story, decoración toy story, cumple  toy story">
              <a:extLst>
                <a:ext uri="{FF2B5EF4-FFF2-40B4-BE49-F238E27FC236}">
                  <a16:creationId xmlns:a16="http://schemas.microsoft.com/office/drawing/2014/main" id="{BD3C61CA-8AFB-450F-8413-50A4371C40C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8727"/>
            <a:stretch/>
          </p:blipFill>
          <p:spPr bwMode="auto">
            <a:xfrm>
              <a:off x="0" y="1990725"/>
              <a:ext cx="6858000" cy="82908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2" descr="11 ideas de Vale 3años | fiesta de toy story, decoración toy story, cumple  toy story">
              <a:extLst>
                <a:ext uri="{FF2B5EF4-FFF2-40B4-BE49-F238E27FC236}">
                  <a16:creationId xmlns:a16="http://schemas.microsoft.com/office/drawing/2014/main" id="{3D1D7BC6-6D3F-4CCB-B0CF-B9999261C7F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0486"/>
            <a:stretch/>
          </p:blipFill>
          <p:spPr bwMode="auto">
            <a:xfrm>
              <a:off x="0" y="1"/>
              <a:ext cx="6858000" cy="23774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" name="Grupo 8">
            <a:extLst>
              <a:ext uri="{FF2B5EF4-FFF2-40B4-BE49-F238E27FC236}">
                <a16:creationId xmlns:a16="http://schemas.microsoft.com/office/drawing/2014/main" id="{13C0A20A-78FF-4192-969B-70482ADECBB6}"/>
              </a:ext>
            </a:extLst>
          </p:cNvPr>
          <p:cNvGrpSpPr/>
          <p:nvPr/>
        </p:nvGrpSpPr>
        <p:grpSpPr>
          <a:xfrm>
            <a:off x="0" y="0"/>
            <a:ext cx="6224486" cy="6858000"/>
            <a:chOff x="0" y="1"/>
            <a:chExt cx="6858000" cy="10281571"/>
          </a:xfrm>
        </p:grpSpPr>
        <p:pic>
          <p:nvPicPr>
            <p:cNvPr id="10" name="Picture 2" descr="11 ideas de Vale 3años | fiesta de toy story, decoración toy story, cumple  toy story">
              <a:extLst>
                <a:ext uri="{FF2B5EF4-FFF2-40B4-BE49-F238E27FC236}">
                  <a16:creationId xmlns:a16="http://schemas.microsoft.com/office/drawing/2014/main" id="{4F6FB076-EF12-4E3B-9AAD-F4A82414FD9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8727"/>
            <a:stretch/>
          </p:blipFill>
          <p:spPr bwMode="auto">
            <a:xfrm>
              <a:off x="0" y="1990725"/>
              <a:ext cx="6858000" cy="82908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 descr="11 ideas de Vale 3años | fiesta de toy story, decoración toy story, cumple  toy story">
              <a:extLst>
                <a:ext uri="{FF2B5EF4-FFF2-40B4-BE49-F238E27FC236}">
                  <a16:creationId xmlns:a16="http://schemas.microsoft.com/office/drawing/2014/main" id="{D0850B90-1543-48DF-8ED5-B17DEFF4CBF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0486"/>
            <a:stretch/>
          </p:blipFill>
          <p:spPr bwMode="auto">
            <a:xfrm>
              <a:off x="0" y="1"/>
              <a:ext cx="6858000" cy="23774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6" name="Picture 4" descr="36 ideas de Crayolas | decoracion de aulas, etiquetas preescolares,  actividades escolares">
            <a:extLst>
              <a:ext uri="{FF2B5EF4-FFF2-40B4-BE49-F238E27FC236}">
                <a16:creationId xmlns:a16="http://schemas.microsoft.com/office/drawing/2014/main" id="{054A23A9-4CFD-4A4B-BC2A-7D40A7D164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12" r="15736" b="62451"/>
          <a:stretch/>
        </p:blipFill>
        <p:spPr bwMode="auto">
          <a:xfrm flipH="1">
            <a:off x="-2" y="5909804"/>
            <a:ext cx="6056045" cy="1032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36 ideas de Crayolas | decoracion de aulas, etiquetas preescolares,  actividades escolares">
            <a:extLst>
              <a:ext uri="{FF2B5EF4-FFF2-40B4-BE49-F238E27FC236}">
                <a16:creationId xmlns:a16="http://schemas.microsoft.com/office/drawing/2014/main" id="{641AE159-6024-4EFF-8AAD-B1684AFB03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13" b="66157"/>
          <a:stretch/>
        </p:blipFill>
        <p:spPr bwMode="auto">
          <a:xfrm>
            <a:off x="4641634" y="5940302"/>
            <a:ext cx="7550366" cy="893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921F7216-0268-4B68-9EB7-3D71A16A4EC9}"/>
              </a:ext>
            </a:extLst>
          </p:cNvPr>
          <p:cNvSpPr txBox="1"/>
          <p:nvPr/>
        </p:nvSpPr>
        <p:spPr>
          <a:xfrm>
            <a:off x="481263" y="836218"/>
            <a:ext cx="1156361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9600" b="1" dirty="0">
                <a:solidFill>
                  <a:schemeClr val="bg1"/>
                </a:solidFill>
                <a:latin typeface="Modern Love" panose="04090805081005020601" pitchFamily="82" charset="0"/>
                <a:cs typeface="Arial" panose="020B0604020202020204" pitchFamily="34" charset="0"/>
              </a:rPr>
              <a:t>Planeación y Material Didáctico 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57845028-99CC-4300-9C2D-6E9897EDA794}"/>
              </a:ext>
            </a:extLst>
          </p:cNvPr>
          <p:cNvSpPr txBox="1"/>
          <p:nvPr/>
        </p:nvSpPr>
        <p:spPr>
          <a:xfrm>
            <a:off x="-105122" y="831931"/>
            <a:ext cx="1253775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9600" b="1" dirty="0">
                <a:latin typeface="Modern Love" panose="04090805081005020601" pitchFamily="82" charset="0"/>
                <a:cs typeface="Arial" panose="020B0604020202020204" pitchFamily="34" charset="0"/>
              </a:rPr>
              <a:t>Planeación y Material Didáctico 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0782668F-D864-4726-A1E9-C279F767443E}"/>
              </a:ext>
            </a:extLst>
          </p:cNvPr>
          <p:cNvSpPr txBox="1"/>
          <p:nvPr/>
        </p:nvSpPr>
        <p:spPr>
          <a:xfrm>
            <a:off x="3036043" y="4068492"/>
            <a:ext cx="637688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2800" b="1" dirty="0">
                <a:latin typeface="Modern Love" panose="04090805081005020601" pitchFamily="82" charset="0"/>
                <a:cs typeface="Arial" panose="020B0604020202020204" pitchFamily="34" charset="0"/>
              </a:rPr>
              <a:t>Semana del 15 al 19 de Noviembre</a:t>
            </a:r>
          </a:p>
        </p:txBody>
      </p:sp>
    </p:spTree>
    <p:extLst>
      <p:ext uri="{BB962C8B-B14F-4D97-AF65-F5344CB8AC3E}">
        <p14:creationId xmlns:p14="http://schemas.microsoft.com/office/powerpoint/2010/main" val="11598383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>
            <a:extLst>
              <a:ext uri="{FF2B5EF4-FFF2-40B4-BE49-F238E27FC236}">
                <a16:creationId xmlns:a16="http://schemas.microsoft.com/office/drawing/2014/main" id="{989EB659-6081-478F-97B7-A962B1A68F2E}"/>
              </a:ext>
            </a:extLst>
          </p:cNvPr>
          <p:cNvGrpSpPr/>
          <p:nvPr/>
        </p:nvGrpSpPr>
        <p:grpSpPr>
          <a:xfrm>
            <a:off x="6096000" y="0"/>
            <a:ext cx="6096000" cy="6858000"/>
            <a:chOff x="0" y="1"/>
            <a:chExt cx="6858000" cy="10281571"/>
          </a:xfrm>
        </p:grpSpPr>
        <p:pic>
          <p:nvPicPr>
            <p:cNvPr id="13" name="Picture 2" descr="11 ideas de Vale 3años | fiesta de toy story, decoración toy story, cumple  toy story">
              <a:extLst>
                <a:ext uri="{FF2B5EF4-FFF2-40B4-BE49-F238E27FC236}">
                  <a16:creationId xmlns:a16="http://schemas.microsoft.com/office/drawing/2014/main" id="{BD3C61CA-8AFB-450F-8413-50A4371C40C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8727"/>
            <a:stretch/>
          </p:blipFill>
          <p:spPr bwMode="auto">
            <a:xfrm>
              <a:off x="0" y="1990725"/>
              <a:ext cx="6858000" cy="82908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2" descr="11 ideas de Vale 3años | fiesta de toy story, decoración toy story, cumple  toy story">
              <a:extLst>
                <a:ext uri="{FF2B5EF4-FFF2-40B4-BE49-F238E27FC236}">
                  <a16:creationId xmlns:a16="http://schemas.microsoft.com/office/drawing/2014/main" id="{3D1D7BC6-6D3F-4CCB-B0CF-B9999261C7F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0486"/>
            <a:stretch/>
          </p:blipFill>
          <p:spPr bwMode="auto">
            <a:xfrm>
              <a:off x="0" y="1"/>
              <a:ext cx="6858000" cy="23774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" name="Grupo 8">
            <a:extLst>
              <a:ext uri="{FF2B5EF4-FFF2-40B4-BE49-F238E27FC236}">
                <a16:creationId xmlns:a16="http://schemas.microsoft.com/office/drawing/2014/main" id="{13C0A20A-78FF-4192-969B-70482ADECBB6}"/>
              </a:ext>
            </a:extLst>
          </p:cNvPr>
          <p:cNvGrpSpPr/>
          <p:nvPr/>
        </p:nvGrpSpPr>
        <p:grpSpPr>
          <a:xfrm>
            <a:off x="0" y="0"/>
            <a:ext cx="6224486" cy="6858000"/>
            <a:chOff x="0" y="1"/>
            <a:chExt cx="6858000" cy="10281571"/>
          </a:xfrm>
        </p:grpSpPr>
        <p:pic>
          <p:nvPicPr>
            <p:cNvPr id="10" name="Picture 2" descr="11 ideas de Vale 3años | fiesta de toy story, decoración toy story, cumple  toy story">
              <a:extLst>
                <a:ext uri="{FF2B5EF4-FFF2-40B4-BE49-F238E27FC236}">
                  <a16:creationId xmlns:a16="http://schemas.microsoft.com/office/drawing/2014/main" id="{4F6FB076-EF12-4E3B-9AAD-F4A82414FD9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8727"/>
            <a:stretch/>
          </p:blipFill>
          <p:spPr bwMode="auto">
            <a:xfrm>
              <a:off x="0" y="1990725"/>
              <a:ext cx="6858000" cy="82908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 descr="11 ideas de Vale 3años | fiesta de toy story, decoración toy story, cumple  toy story">
              <a:extLst>
                <a:ext uri="{FF2B5EF4-FFF2-40B4-BE49-F238E27FC236}">
                  <a16:creationId xmlns:a16="http://schemas.microsoft.com/office/drawing/2014/main" id="{D0850B90-1543-48DF-8ED5-B17DEFF4CBF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0486"/>
            <a:stretch/>
          </p:blipFill>
          <p:spPr bwMode="auto">
            <a:xfrm>
              <a:off x="0" y="1"/>
              <a:ext cx="6858000" cy="23774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52719B78-6B9B-4D44-9D38-7C1DDFF66E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9742177"/>
              </p:ext>
            </p:extLst>
          </p:nvPr>
        </p:nvGraphicFramePr>
        <p:xfrm>
          <a:off x="212034" y="145773"/>
          <a:ext cx="11489634" cy="666510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879937">
                  <a:extLst>
                    <a:ext uri="{9D8B030D-6E8A-4147-A177-3AD203B41FA5}">
                      <a16:colId xmlns:a16="http://schemas.microsoft.com/office/drawing/2014/main" val="2736587550"/>
                    </a:ext>
                  </a:extLst>
                </a:gridCol>
                <a:gridCol w="2879937">
                  <a:extLst>
                    <a:ext uri="{9D8B030D-6E8A-4147-A177-3AD203B41FA5}">
                      <a16:colId xmlns:a16="http://schemas.microsoft.com/office/drawing/2014/main" val="3712241017"/>
                    </a:ext>
                  </a:extLst>
                </a:gridCol>
                <a:gridCol w="2799104">
                  <a:extLst>
                    <a:ext uri="{9D8B030D-6E8A-4147-A177-3AD203B41FA5}">
                      <a16:colId xmlns:a16="http://schemas.microsoft.com/office/drawing/2014/main" val="2098231155"/>
                    </a:ext>
                  </a:extLst>
                </a:gridCol>
                <a:gridCol w="1560427">
                  <a:extLst>
                    <a:ext uri="{9D8B030D-6E8A-4147-A177-3AD203B41FA5}">
                      <a16:colId xmlns:a16="http://schemas.microsoft.com/office/drawing/2014/main" val="1462945861"/>
                    </a:ext>
                  </a:extLst>
                </a:gridCol>
                <a:gridCol w="1370229">
                  <a:extLst>
                    <a:ext uri="{9D8B030D-6E8A-4147-A177-3AD203B41FA5}">
                      <a16:colId xmlns:a16="http://schemas.microsoft.com/office/drawing/2014/main" val="3529122196"/>
                    </a:ext>
                  </a:extLst>
                </a:gridCol>
              </a:tblGrid>
              <a:tr h="353508"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ACTIVIDAD: Es hora de recordar</a:t>
                      </a:r>
                      <a:endParaRPr lang="es-MX" sz="15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8451" marR="78451" marT="39225" marB="39225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0502290"/>
                  </a:ext>
                </a:extLst>
              </a:tr>
              <a:tr h="2064046">
                <a:tc gridSpan="5"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</a:pPr>
                      <a:r>
                        <a:rPr lang="es-MX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INICIO</a:t>
                      </a:r>
                    </a:p>
                    <a:p>
                      <a:pPr marL="457200" fontAlgn="base">
                        <a:lnSpc>
                          <a:spcPct val="107000"/>
                        </a:lnSpc>
                      </a:pPr>
                      <a:r>
                        <a:rPr lang="es-MX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Video Reacción. Observa con detenimiento el video “las super profesiones” y reflexiona sobre la información y las actividades que ha realizado, piensa sobre la importancia de cada oficio. </a:t>
                      </a:r>
                    </a:p>
                    <a:p>
                      <a:pPr fontAlgn="base">
                        <a:lnSpc>
                          <a:spcPct val="107000"/>
                        </a:lnSpc>
                      </a:pPr>
                      <a:r>
                        <a:rPr lang="es-MX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DESARROLLO</a:t>
                      </a:r>
                    </a:p>
                    <a:p>
                      <a:pPr marL="457200" fontAlgn="base">
                        <a:lnSpc>
                          <a:spcPct val="107000"/>
                        </a:lnSpc>
                      </a:pPr>
                      <a:r>
                        <a:rPr lang="es-MX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 su cuaderno escribe el nombre y dibuja los 3 oficios que le parecen más interesantes, los acompaña complementa dibujando una acción que hacen o que herramientas utiliza.</a:t>
                      </a:r>
                    </a:p>
                    <a:p>
                      <a:pPr marL="457200" fontAlgn="base">
                        <a:lnSpc>
                          <a:spcPct val="107000"/>
                        </a:lnSpc>
                      </a:pPr>
                      <a:endParaRPr lang="es-MX" sz="15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457200" fontAlgn="base">
                        <a:lnSpc>
                          <a:spcPct val="107000"/>
                        </a:lnSpc>
                      </a:pPr>
                      <a:r>
                        <a:rPr lang="es-MX" sz="15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CIERRE</a:t>
                      </a:r>
                    </a:p>
                    <a:p>
                      <a:pPr marL="457200" fontAlgn="base">
                        <a:lnSpc>
                          <a:spcPct val="107000"/>
                        </a:lnSpc>
                      </a:pPr>
                      <a:r>
                        <a:rPr lang="es-MX" sz="15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Explica de manera breve cual es la importancia de los </a:t>
                      </a:r>
                      <a:r>
                        <a:rPr lang="es-MX" sz="15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oficiós</a:t>
                      </a:r>
                      <a:r>
                        <a:rPr lang="es-MX" sz="15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y menciona cual cree que es el oficio más importante y porque</a:t>
                      </a:r>
                    </a:p>
                  </a:txBody>
                  <a:tcPr marL="78451" marR="78451" marT="39225" marB="39225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9818796"/>
                  </a:ext>
                </a:extLst>
              </a:tr>
              <a:tr h="6029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TIEMPO/ FECHA</a:t>
                      </a:r>
                      <a:endParaRPr lang="es-MX" sz="15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8451" marR="78451" marT="39225" marB="392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RECURSOS/ MATERIALES</a:t>
                      </a:r>
                      <a:endParaRPr lang="es-MX" sz="15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8451" marR="78451" marT="39225" marB="392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RASGOS A OBSERVAR</a:t>
                      </a:r>
                      <a:endParaRPr lang="es-MX" sz="15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8451" marR="78451" marT="39225" marB="392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MÉTODO DE ALICACIÓN</a:t>
                      </a:r>
                      <a:endParaRPr lang="es-MX" sz="15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8451" marR="78451" marT="39225" marB="392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EVIDENCIA</a:t>
                      </a:r>
                      <a:endParaRPr lang="es-MX" sz="15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8451" marR="78451" marT="39225" marB="39225"/>
                </a:tc>
                <a:extLst>
                  <a:ext uri="{0D108BD9-81ED-4DB2-BD59-A6C34878D82A}">
                    <a16:rowId xmlns:a16="http://schemas.microsoft.com/office/drawing/2014/main" val="4245547923"/>
                  </a:ext>
                </a:extLst>
              </a:tr>
              <a:tr h="1231484"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Miércoles 17/ 11/ 2021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minutos aproximadamente, con cada equipo</a:t>
                      </a:r>
                      <a:endParaRPr lang="es-MX" sz="15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8451" marR="78451" marT="39225" marB="392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Celular/ Computadora/ Tablet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Conexión a internet/ Datos/ Video/ Hojas</a:t>
                      </a:r>
                      <a:endParaRPr lang="es-MX" sz="15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8451" marR="78451" marT="39225" marB="39225"/>
                </a:tc>
                <a:tc rowSpan="3"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Wingdings" panose="05000000000000000000" pitchFamily="2" charset="2"/>
                        <a:buChar char=""/>
                        <a:tabLst>
                          <a:tab pos="457200" algn="l"/>
                        </a:tabLst>
                      </a:pPr>
                      <a:r>
                        <a:rPr lang="es-MX" sz="15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Ubica	objetos y lugares cuya ubicación desconoce, a través de la interpretación de relaciones espaciales y puntos de referencia.</a:t>
                      </a:r>
                      <a:endParaRPr lang="es-MX" sz="15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8451" marR="78451" marT="39225" marB="39225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Clase virtual/ Sala</a:t>
                      </a:r>
                      <a:endParaRPr lang="es-MX" sz="15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8451" marR="78451" marT="39225" marB="39225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Video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Rúbrica (Educadoras)</a:t>
                      </a:r>
                      <a:endParaRPr lang="es-MX" sz="15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8451" marR="78451" marT="39225" marB="39225"/>
                </a:tc>
                <a:extLst>
                  <a:ext uri="{0D108BD9-81ED-4DB2-BD59-A6C34878D82A}">
                    <a16:rowId xmlns:a16="http://schemas.microsoft.com/office/drawing/2014/main" val="3846811671"/>
                  </a:ext>
                </a:extLst>
              </a:tr>
              <a:tr h="353508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CONSIGNAS/ PREGUNTAS</a:t>
                      </a:r>
                      <a:endParaRPr lang="es-MX" sz="15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8451" marR="78451" marT="39225" marB="39225"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9676969"/>
                  </a:ext>
                </a:extLst>
              </a:tr>
              <a:tr h="1861523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-"/>
                        <a:tabLst>
                          <a:tab pos="457200" algn="l"/>
                        </a:tabLst>
                      </a:pPr>
                      <a:r>
                        <a:rPr lang="es-MX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¿Para que nos ayudan los diferentes oficios?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-"/>
                        <a:tabLst>
                          <a:tab pos="457200" algn="l"/>
                        </a:tabLst>
                      </a:pPr>
                      <a:r>
                        <a:rPr lang="es-MX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¿Crees que son importantes ?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-"/>
                        <a:tabLst>
                          <a:tab pos="457200" algn="l"/>
                        </a:tabLst>
                      </a:pPr>
                      <a:r>
                        <a:rPr lang="es-MX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¿Cuál crees que es más importante? ¿Por qué?</a:t>
                      </a:r>
                      <a:endParaRPr lang="es-MX" sz="15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8451" marR="78451" marT="39225" marB="39225"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68106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96603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>
            <a:extLst>
              <a:ext uri="{FF2B5EF4-FFF2-40B4-BE49-F238E27FC236}">
                <a16:creationId xmlns:a16="http://schemas.microsoft.com/office/drawing/2014/main" id="{989EB659-6081-478F-97B7-A962B1A68F2E}"/>
              </a:ext>
            </a:extLst>
          </p:cNvPr>
          <p:cNvGrpSpPr/>
          <p:nvPr/>
        </p:nvGrpSpPr>
        <p:grpSpPr>
          <a:xfrm>
            <a:off x="6096000" y="0"/>
            <a:ext cx="6096000" cy="6858000"/>
            <a:chOff x="0" y="1"/>
            <a:chExt cx="6858000" cy="10281571"/>
          </a:xfrm>
        </p:grpSpPr>
        <p:pic>
          <p:nvPicPr>
            <p:cNvPr id="13" name="Picture 2" descr="11 ideas de Vale 3años | fiesta de toy story, decoración toy story, cumple  toy story">
              <a:extLst>
                <a:ext uri="{FF2B5EF4-FFF2-40B4-BE49-F238E27FC236}">
                  <a16:creationId xmlns:a16="http://schemas.microsoft.com/office/drawing/2014/main" id="{BD3C61CA-8AFB-450F-8413-50A4371C40C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8727"/>
            <a:stretch/>
          </p:blipFill>
          <p:spPr bwMode="auto">
            <a:xfrm>
              <a:off x="0" y="1990725"/>
              <a:ext cx="6858000" cy="82908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2" descr="11 ideas de Vale 3años | fiesta de toy story, decoración toy story, cumple  toy story">
              <a:extLst>
                <a:ext uri="{FF2B5EF4-FFF2-40B4-BE49-F238E27FC236}">
                  <a16:creationId xmlns:a16="http://schemas.microsoft.com/office/drawing/2014/main" id="{3D1D7BC6-6D3F-4CCB-B0CF-B9999261C7F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0486"/>
            <a:stretch/>
          </p:blipFill>
          <p:spPr bwMode="auto">
            <a:xfrm>
              <a:off x="0" y="1"/>
              <a:ext cx="6858000" cy="23774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" name="Grupo 8">
            <a:extLst>
              <a:ext uri="{FF2B5EF4-FFF2-40B4-BE49-F238E27FC236}">
                <a16:creationId xmlns:a16="http://schemas.microsoft.com/office/drawing/2014/main" id="{13C0A20A-78FF-4192-969B-70482ADECBB6}"/>
              </a:ext>
            </a:extLst>
          </p:cNvPr>
          <p:cNvGrpSpPr/>
          <p:nvPr/>
        </p:nvGrpSpPr>
        <p:grpSpPr>
          <a:xfrm>
            <a:off x="0" y="0"/>
            <a:ext cx="6224486" cy="6858000"/>
            <a:chOff x="0" y="1"/>
            <a:chExt cx="6858000" cy="10281571"/>
          </a:xfrm>
        </p:grpSpPr>
        <p:pic>
          <p:nvPicPr>
            <p:cNvPr id="10" name="Picture 2" descr="11 ideas de Vale 3años | fiesta de toy story, decoración toy story, cumple  toy story">
              <a:extLst>
                <a:ext uri="{FF2B5EF4-FFF2-40B4-BE49-F238E27FC236}">
                  <a16:creationId xmlns:a16="http://schemas.microsoft.com/office/drawing/2014/main" id="{4F6FB076-EF12-4E3B-9AAD-F4A82414FD9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8727"/>
            <a:stretch/>
          </p:blipFill>
          <p:spPr bwMode="auto">
            <a:xfrm>
              <a:off x="0" y="1990725"/>
              <a:ext cx="6858000" cy="82908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 descr="11 ideas de Vale 3años | fiesta de toy story, decoración toy story, cumple  toy story">
              <a:extLst>
                <a:ext uri="{FF2B5EF4-FFF2-40B4-BE49-F238E27FC236}">
                  <a16:creationId xmlns:a16="http://schemas.microsoft.com/office/drawing/2014/main" id="{D0850B90-1543-48DF-8ED5-B17DEFF4CBF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0486"/>
            <a:stretch/>
          </p:blipFill>
          <p:spPr bwMode="auto">
            <a:xfrm>
              <a:off x="0" y="1"/>
              <a:ext cx="6858000" cy="23774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" name="CuadroTexto 14">
            <a:extLst>
              <a:ext uri="{FF2B5EF4-FFF2-40B4-BE49-F238E27FC236}">
                <a16:creationId xmlns:a16="http://schemas.microsoft.com/office/drawing/2014/main" id="{7BB3F21E-1F87-4272-82AF-3747F8E91F78}"/>
              </a:ext>
            </a:extLst>
          </p:cNvPr>
          <p:cNvSpPr txBox="1"/>
          <p:nvPr/>
        </p:nvSpPr>
        <p:spPr>
          <a:xfrm>
            <a:off x="1355310" y="5872113"/>
            <a:ext cx="973835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dirty="0"/>
              <a:t>Video: super profesiones y oficios: </a:t>
            </a:r>
            <a:r>
              <a:rPr lang="es-MX" dirty="0">
                <a:hlinkClick r:id="rId3"/>
              </a:rPr>
              <a:t>https://www.youtube.com/watch?v=AcK3k37EJ5M&amp;ab_channel=BabyAlbitaBoutique</a:t>
            </a:r>
            <a:endParaRPr lang="es-MX" dirty="0"/>
          </a:p>
          <a:p>
            <a:endParaRPr lang="es-MX" dirty="0"/>
          </a:p>
        </p:txBody>
      </p:sp>
      <p:pic>
        <p:nvPicPr>
          <p:cNvPr id="4" name="Imagen 3" descr="Una caricatura de una persona&#10;&#10;Descripción generada automáticamente con confianza media">
            <a:extLst>
              <a:ext uri="{FF2B5EF4-FFF2-40B4-BE49-F238E27FC236}">
                <a16:creationId xmlns:a16="http://schemas.microsoft.com/office/drawing/2014/main" id="{7251724A-4AAC-408F-BB79-1A207078EF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993" y="378932"/>
            <a:ext cx="9496990" cy="5329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4515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>
            <a:extLst>
              <a:ext uri="{FF2B5EF4-FFF2-40B4-BE49-F238E27FC236}">
                <a16:creationId xmlns:a16="http://schemas.microsoft.com/office/drawing/2014/main" id="{989EB659-6081-478F-97B7-A962B1A68F2E}"/>
              </a:ext>
            </a:extLst>
          </p:cNvPr>
          <p:cNvGrpSpPr/>
          <p:nvPr/>
        </p:nvGrpSpPr>
        <p:grpSpPr>
          <a:xfrm>
            <a:off x="6096000" y="0"/>
            <a:ext cx="6096000" cy="6858000"/>
            <a:chOff x="0" y="1"/>
            <a:chExt cx="6858000" cy="10281571"/>
          </a:xfrm>
        </p:grpSpPr>
        <p:pic>
          <p:nvPicPr>
            <p:cNvPr id="13" name="Picture 2" descr="11 ideas de Vale 3años | fiesta de toy story, decoración toy story, cumple  toy story">
              <a:extLst>
                <a:ext uri="{FF2B5EF4-FFF2-40B4-BE49-F238E27FC236}">
                  <a16:creationId xmlns:a16="http://schemas.microsoft.com/office/drawing/2014/main" id="{BD3C61CA-8AFB-450F-8413-50A4371C40C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8727"/>
            <a:stretch/>
          </p:blipFill>
          <p:spPr bwMode="auto">
            <a:xfrm>
              <a:off x="0" y="1990725"/>
              <a:ext cx="6858000" cy="82908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2" descr="11 ideas de Vale 3años | fiesta de toy story, decoración toy story, cumple  toy story">
              <a:extLst>
                <a:ext uri="{FF2B5EF4-FFF2-40B4-BE49-F238E27FC236}">
                  <a16:creationId xmlns:a16="http://schemas.microsoft.com/office/drawing/2014/main" id="{3D1D7BC6-6D3F-4CCB-B0CF-B9999261C7F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0486"/>
            <a:stretch/>
          </p:blipFill>
          <p:spPr bwMode="auto">
            <a:xfrm>
              <a:off x="0" y="1"/>
              <a:ext cx="6858000" cy="23774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" name="Grupo 8">
            <a:extLst>
              <a:ext uri="{FF2B5EF4-FFF2-40B4-BE49-F238E27FC236}">
                <a16:creationId xmlns:a16="http://schemas.microsoft.com/office/drawing/2014/main" id="{13C0A20A-78FF-4192-969B-70482ADECBB6}"/>
              </a:ext>
            </a:extLst>
          </p:cNvPr>
          <p:cNvGrpSpPr/>
          <p:nvPr/>
        </p:nvGrpSpPr>
        <p:grpSpPr>
          <a:xfrm>
            <a:off x="0" y="0"/>
            <a:ext cx="6224486" cy="6858000"/>
            <a:chOff x="0" y="1"/>
            <a:chExt cx="6858000" cy="10281571"/>
          </a:xfrm>
        </p:grpSpPr>
        <p:pic>
          <p:nvPicPr>
            <p:cNvPr id="10" name="Picture 2" descr="11 ideas de Vale 3años | fiesta de toy story, decoración toy story, cumple  toy story">
              <a:extLst>
                <a:ext uri="{FF2B5EF4-FFF2-40B4-BE49-F238E27FC236}">
                  <a16:creationId xmlns:a16="http://schemas.microsoft.com/office/drawing/2014/main" id="{4F6FB076-EF12-4E3B-9AAD-F4A82414FD9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8727"/>
            <a:stretch/>
          </p:blipFill>
          <p:spPr bwMode="auto">
            <a:xfrm>
              <a:off x="0" y="1990725"/>
              <a:ext cx="6858000" cy="82908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 descr="11 ideas de Vale 3años | fiesta de toy story, decoración toy story, cumple  toy story">
              <a:extLst>
                <a:ext uri="{FF2B5EF4-FFF2-40B4-BE49-F238E27FC236}">
                  <a16:creationId xmlns:a16="http://schemas.microsoft.com/office/drawing/2014/main" id="{D0850B90-1543-48DF-8ED5-B17DEFF4CBF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0486"/>
            <a:stretch/>
          </p:blipFill>
          <p:spPr bwMode="auto">
            <a:xfrm>
              <a:off x="0" y="1"/>
              <a:ext cx="6858000" cy="23774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86BA5A60-390B-4DAC-B1F7-B6186AADAE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3141804"/>
              </p:ext>
            </p:extLst>
          </p:nvPr>
        </p:nvGraphicFramePr>
        <p:xfrm>
          <a:off x="192505" y="192505"/>
          <a:ext cx="11718757" cy="65808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2569">
                  <a:extLst>
                    <a:ext uri="{9D8B030D-6E8A-4147-A177-3AD203B41FA5}">
                      <a16:colId xmlns:a16="http://schemas.microsoft.com/office/drawing/2014/main" val="2001470148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1896112682"/>
                    </a:ext>
                  </a:extLst>
                </a:gridCol>
                <a:gridCol w="2335492">
                  <a:extLst>
                    <a:ext uri="{9D8B030D-6E8A-4147-A177-3AD203B41FA5}">
                      <a16:colId xmlns:a16="http://schemas.microsoft.com/office/drawing/2014/main" val="2905518358"/>
                    </a:ext>
                  </a:extLst>
                </a:gridCol>
                <a:gridCol w="1368010">
                  <a:extLst>
                    <a:ext uri="{9D8B030D-6E8A-4147-A177-3AD203B41FA5}">
                      <a16:colId xmlns:a16="http://schemas.microsoft.com/office/drawing/2014/main" val="3800498202"/>
                    </a:ext>
                  </a:extLst>
                </a:gridCol>
                <a:gridCol w="1397886">
                  <a:extLst>
                    <a:ext uri="{9D8B030D-6E8A-4147-A177-3AD203B41FA5}">
                      <a16:colId xmlns:a16="http://schemas.microsoft.com/office/drawing/2014/main" val="1346888388"/>
                    </a:ext>
                  </a:extLst>
                </a:gridCol>
              </a:tblGrid>
              <a:tr h="359708"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ACTIVIDAD: Le pertenece a…</a:t>
                      </a:r>
                      <a:endParaRPr lang="es-MX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0331" marR="80331" marT="40166" marB="40166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7604367"/>
                  </a:ext>
                </a:extLst>
              </a:tr>
              <a:tr h="2857843">
                <a:tc gridSpan="5"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</a:pPr>
                      <a:r>
                        <a:rPr lang="es-MX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INICIO</a:t>
                      </a:r>
                    </a:p>
                    <a:p>
                      <a:pPr marL="457200" fontAlgn="base">
                        <a:lnSpc>
                          <a:spcPct val="107000"/>
                        </a:lnSpc>
                      </a:pPr>
                      <a:r>
                        <a:rPr lang="es-MX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Lluvia de ideas: socializa a partir de diversas adivinanzas sobre lo que se abordara a lo largo del tema.</a:t>
                      </a:r>
                    </a:p>
                    <a:p>
                      <a:pPr marL="457200" fontAlgn="base">
                        <a:lnSpc>
                          <a:spcPct val="107000"/>
                        </a:lnSpc>
                      </a:pPr>
                      <a:r>
                        <a:rPr lang="es-MX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fontAlgn="base">
                        <a:lnSpc>
                          <a:spcPct val="107000"/>
                        </a:lnSpc>
                      </a:pPr>
                      <a:r>
                        <a:rPr lang="es-MX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DESARROLLO</a:t>
                      </a:r>
                    </a:p>
                    <a:p>
                      <a:pPr marL="457200" fontAlgn="base">
                        <a:lnSpc>
                          <a:spcPct val="107000"/>
                        </a:lnSpc>
                      </a:pPr>
                      <a:r>
                        <a:rPr lang="es-MX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 pertenece a:  A partir de esta actividad el alumno observa detenidamente la presentación y a partir de los juegos propuestos identifica diversas herramientas, posteriormente se plantea la problemática en donde debe realizar colecciones para identificar quien posee con mayor número de herramientas.</a:t>
                      </a:r>
                    </a:p>
                    <a:p>
                      <a:pPr marL="457200" fontAlgn="base">
                        <a:lnSpc>
                          <a:spcPct val="107000"/>
                        </a:lnSpc>
                      </a:pPr>
                      <a:r>
                        <a:rPr lang="es-MX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CIERRE</a:t>
                      </a:r>
                    </a:p>
                    <a:p>
                      <a:pPr marL="4572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Clasifica y compara. Una vez identificadas las herramientas realiza un conteo para escribir cual es el oficio que cuenta con mayor o menor numero de herramientas, posteriormente las escribe en su cuaderno, puede complementar con dibujos.</a:t>
                      </a:r>
                      <a:endParaRPr lang="es-MX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0331" marR="80331" marT="40166" marB="40166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8001697"/>
                  </a:ext>
                </a:extLst>
              </a:tr>
              <a:tr h="8393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TIEMPO/ FECHA</a:t>
                      </a:r>
                      <a:endParaRPr lang="es-MX" sz="16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0331" marR="80331" marT="40166" marB="40166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RECURSOS/ MATERIALES</a:t>
                      </a:r>
                      <a:endParaRPr lang="es-MX" sz="16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0331" marR="80331" marT="40166" marB="40166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RASGOS A OBSERVAR</a:t>
                      </a:r>
                      <a:endParaRPr lang="es-MX" sz="16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0331" marR="80331" marT="40166" marB="40166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MÉTODO DE ALICACIÓN</a:t>
                      </a:r>
                      <a:endParaRPr lang="es-MX" sz="16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0331" marR="80331" marT="40166" marB="40166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EVIDENCIA</a:t>
                      </a:r>
                      <a:endParaRPr lang="es-MX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0331" marR="80331" marT="40166" marB="40166"/>
                </a:tc>
                <a:extLst>
                  <a:ext uri="{0D108BD9-81ED-4DB2-BD59-A6C34878D82A}">
                    <a16:rowId xmlns:a16="http://schemas.microsoft.com/office/drawing/2014/main" val="1591964761"/>
                  </a:ext>
                </a:extLst>
              </a:tr>
              <a:tr h="966818"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Miércoles 17/ 11/ 2021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minutos aproximadamente, con cada equipo</a:t>
                      </a:r>
                      <a:endParaRPr lang="es-MX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0331" marR="80331" marT="40166" marB="40166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Celular/ Computadora/ Tablet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Conexión a internet/ Datos/ Video/ Hojas</a:t>
                      </a:r>
                      <a:endParaRPr lang="es-MX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0331" marR="80331" marT="40166" marB="40166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Compara, iguala y clasifica colecciones con base en la cantidad de elementos</a:t>
                      </a:r>
                      <a:endParaRPr lang="es-MX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0331" marR="80331" marT="40166" marB="40166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Clase virtual/ Sala</a:t>
                      </a:r>
                      <a:endParaRPr lang="es-MX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0331" marR="80331" marT="40166" marB="40166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Fotografía de la actividad realizada en el cuaderno </a:t>
                      </a:r>
                      <a:endParaRPr lang="es-MX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0331" marR="80331" marT="40166" marB="40166"/>
                </a:tc>
                <a:extLst>
                  <a:ext uri="{0D108BD9-81ED-4DB2-BD59-A6C34878D82A}">
                    <a16:rowId xmlns:a16="http://schemas.microsoft.com/office/drawing/2014/main" val="2480407305"/>
                  </a:ext>
                </a:extLst>
              </a:tr>
              <a:tr h="359708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CONSIGNAS/ PREGUNTAS</a:t>
                      </a:r>
                      <a:endParaRPr lang="es-MX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0331" marR="80331" marT="40166" marB="40166"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5196736"/>
                  </a:ext>
                </a:extLst>
              </a:tr>
              <a:tr h="1017422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-"/>
                        <a:tabLst>
                          <a:tab pos="457200" algn="l"/>
                        </a:tabLst>
                      </a:pPr>
                      <a:r>
                        <a:rPr lang="es-MX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¿Qué se necesita cuando…?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-"/>
                        <a:tabLst>
                          <a:tab pos="457200" algn="l"/>
                        </a:tabLst>
                      </a:pPr>
                      <a:r>
                        <a:rPr lang="es-MX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¿Para qué crees que sirven las herramientas del oficio?</a:t>
                      </a:r>
                      <a:endParaRPr lang="es-MX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0331" marR="80331" marT="40166" marB="40166"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96735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62919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>
            <a:extLst>
              <a:ext uri="{FF2B5EF4-FFF2-40B4-BE49-F238E27FC236}">
                <a16:creationId xmlns:a16="http://schemas.microsoft.com/office/drawing/2014/main" id="{989EB659-6081-478F-97B7-A962B1A68F2E}"/>
              </a:ext>
            </a:extLst>
          </p:cNvPr>
          <p:cNvGrpSpPr/>
          <p:nvPr/>
        </p:nvGrpSpPr>
        <p:grpSpPr>
          <a:xfrm>
            <a:off x="6096000" y="0"/>
            <a:ext cx="6096000" cy="6858000"/>
            <a:chOff x="0" y="1"/>
            <a:chExt cx="6858000" cy="10281571"/>
          </a:xfrm>
          <a:solidFill>
            <a:schemeClr val="bg1"/>
          </a:solidFill>
        </p:grpSpPr>
        <p:pic>
          <p:nvPicPr>
            <p:cNvPr id="13" name="Picture 2" descr="11 ideas de Vale 3años | fiesta de toy story, decoración toy story, cumple  toy story">
              <a:extLst>
                <a:ext uri="{FF2B5EF4-FFF2-40B4-BE49-F238E27FC236}">
                  <a16:creationId xmlns:a16="http://schemas.microsoft.com/office/drawing/2014/main" id="{BD3C61CA-8AFB-450F-8413-50A4371C40C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8727"/>
            <a:stretch/>
          </p:blipFill>
          <p:spPr bwMode="auto">
            <a:xfrm>
              <a:off x="0" y="1990725"/>
              <a:ext cx="6858000" cy="8290847"/>
            </a:xfrm>
            <a:prstGeom prst="rect">
              <a:avLst/>
            </a:prstGeom>
            <a:grp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2" descr="11 ideas de Vale 3años | fiesta de toy story, decoración toy story, cumple  toy story">
              <a:extLst>
                <a:ext uri="{FF2B5EF4-FFF2-40B4-BE49-F238E27FC236}">
                  <a16:creationId xmlns:a16="http://schemas.microsoft.com/office/drawing/2014/main" id="{3D1D7BC6-6D3F-4CCB-B0CF-B9999261C7F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0486"/>
            <a:stretch/>
          </p:blipFill>
          <p:spPr bwMode="auto">
            <a:xfrm>
              <a:off x="0" y="1"/>
              <a:ext cx="6858000" cy="2377440"/>
            </a:xfrm>
            <a:prstGeom prst="rect">
              <a:avLst/>
            </a:prstGeom>
            <a:grp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" name="Grupo 8">
            <a:extLst>
              <a:ext uri="{FF2B5EF4-FFF2-40B4-BE49-F238E27FC236}">
                <a16:creationId xmlns:a16="http://schemas.microsoft.com/office/drawing/2014/main" id="{13C0A20A-78FF-4192-969B-70482ADECBB6}"/>
              </a:ext>
            </a:extLst>
          </p:cNvPr>
          <p:cNvGrpSpPr/>
          <p:nvPr/>
        </p:nvGrpSpPr>
        <p:grpSpPr>
          <a:xfrm>
            <a:off x="0" y="0"/>
            <a:ext cx="6224486" cy="6858000"/>
            <a:chOff x="0" y="1"/>
            <a:chExt cx="6858000" cy="10281571"/>
          </a:xfrm>
        </p:grpSpPr>
        <p:pic>
          <p:nvPicPr>
            <p:cNvPr id="10" name="Picture 2" descr="11 ideas de Vale 3años | fiesta de toy story, decoración toy story, cumple  toy story">
              <a:extLst>
                <a:ext uri="{FF2B5EF4-FFF2-40B4-BE49-F238E27FC236}">
                  <a16:creationId xmlns:a16="http://schemas.microsoft.com/office/drawing/2014/main" id="{4F6FB076-EF12-4E3B-9AAD-F4A82414FD9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8727"/>
            <a:stretch/>
          </p:blipFill>
          <p:spPr bwMode="auto">
            <a:xfrm>
              <a:off x="0" y="1990725"/>
              <a:ext cx="6858000" cy="82908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 descr="11 ideas de Vale 3años | fiesta de toy story, decoración toy story, cumple  toy story">
              <a:extLst>
                <a:ext uri="{FF2B5EF4-FFF2-40B4-BE49-F238E27FC236}">
                  <a16:creationId xmlns:a16="http://schemas.microsoft.com/office/drawing/2014/main" id="{D0850B90-1543-48DF-8ED5-B17DEFF4CBF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0486"/>
            <a:stretch/>
          </p:blipFill>
          <p:spPr bwMode="auto">
            <a:xfrm>
              <a:off x="0" y="1"/>
              <a:ext cx="6858000" cy="23774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" name="Imagen 2" descr="Interfaz de usuario gráfica, Texto, Aplicación, Chat o mensaje de texto&#10;&#10;Descripción generada automáticamente">
            <a:extLst>
              <a:ext uri="{FF2B5EF4-FFF2-40B4-BE49-F238E27FC236}">
                <a16:creationId xmlns:a16="http://schemas.microsoft.com/office/drawing/2014/main" id="{DE4653B1-AFA5-43C3-B9D9-A1C5A38523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87" y="190056"/>
            <a:ext cx="3224314" cy="2153842"/>
          </a:xfrm>
          <a:prstGeom prst="rect">
            <a:avLst/>
          </a:prstGeom>
        </p:spPr>
      </p:pic>
      <p:pic>
        <p:nvPicPr>
          <p:cNvPr id="6" name="Imagen 5" descr="Interfaz de usuario gráfica, Texto, Aplicación, Chat o mensaje de texto&#10;&#10;Descripción generada automáticamente">
            <a:extLst>
              <a:ext uri="{FF2B5EF4-FFF2-40B4-BE49-F238E27FC236}">
                <a16:creationId xmlns:a16="http://schemas.microsoft.com/office/drawing/2014/main" id="{F9656F9E-C5B3-440D-AE16-DA03C773C2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42" y="2421825"/>
            <a:ext cx="3233996" cy="2153841"/>
          </a:xfrm>
          <a:prstGeom prst="rect">
            <a:avLst/>
          </a:prstGeom>
        </p:spPr>
      </p:pic>
      <p:pic>
        <p:nvPicPr>
          <p:cNvPr id="8" name="Imagen 7" descr="Interfaz de usuario gráfica, Texto, Aplicación, Chat o mensaje de texto&#10;&#10;Descripción generada automáticamente">
            <a:extLst>
              <a:ext uri="{FF2B5EF4-FFF2-40B4-BE49-F238E27FC236}">
                <a16:creationId xmlns:a16="http://schemas.microsoft.com/office/drawing/2014/main" id="{15680570-37BB-4C64-94CD-43866C0D25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24" y="4665740"/>
            <a:ext cx="3224314" cy="2138773"/>
          </a:xfrm>
          <a:prstGeom prst="rect">
            <a:avLst/>
          </a:prstGeom>
        </p:spPr>
      </p:pic>
      <p:sp>
        <p:nvSpPr>
          <p:cNvPr id="16" name="Rectángulo 15">
            <a:extLst>
              <a:ext uri="{FF2B5EF4-FFF2-40B4-BE49-F238E27FC236}">
                <a16:creationId xmlns:a16="http://schemas.microsoft.com/office/drawing/2014/main" id="{ACABD019-EF14-411C-BD2C-4B3CDB7EDCCD}"/>
              </a:ext>
            </a:extLst>
          </p:cNvPr>
          <p:cNvSpPr/>
          <p:nvPr/>
        </p:nvSpPr>
        <p:spPr>
          <a:xfrm>
            <a:off x="3695701" y="863950"/>
            <a:ext cx="8153400" cy="513010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9" name="Picture 4" descr="I simulacro inicial 3 años | Other - Quizizz">
            <a:extLst>
              <a:ext uri="{FF2B5EF4-FFF2-40B4-BE49-F238E27FC236}">
                <a16:creationId xmlns:a16="http://schemas.microsoft.com/office/drawing/2014/main" id="{C7860537-2331-41FB-BA26-23CA8E8276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848" b="65475"/>
          <a:stretch/>
        </p:blipFill>
        <p:spPr bwMode="auto">
          <a:xfrm>
            <a:off x="3894869" y="4333885"/>
            <a:ext cx="2138241" cy="1450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Vector Transparente PNG Y SVG De Icono De Inyección De Vacuna">
            <a:extLst>
              <a:ext uri="{FF2B5EF4-FFF2-40B4-BE49-F238E27FC236}">
                <a16:creationId xmlns:a16="http://schemas.microsoft.com/office/drawing/2014/main" id="{043E7266-0877-4D51-B908-5AA5532647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3584" y="2759759"/>
            <a:ext cx="1464831" cy="146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Dibujo de Libros pintado por Libro en Dibujos.net el día 17-03-11 a las  17:13:18. Imprime, pinta o colorea tus propios dibujos!">
            <a:extLst>
              <a:ext uri="{FF2B5EF4-FFF2-40B4-BE49-F238E27FC236}">
                <a16:creationId xmlns:a16="http://schemas.microsoft.com/office/drawing/2014/main" id="{DEFBCACB-98CC-45A5-AEF1-BE8F49C8A7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7983" y="1218741"/>
            <a:ext cx="1286175" cy="1197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Como dibujar regla / Aprende a dibujar de otros artistas de Letsdraw.it">
            <a:extLst>
              <a:ext uri="{FF2B5EF4-FFF2-40B4-BE49-F238E27FC236}">
                <a16:creationId xmlns:a16="http://schemas.microsoft.com/office/drawing/2014/main" id="{2FF9599B-AF08-4326-B7D1-141E7F8EC7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3859" y="3812500"/>
            <a:ext cx="1630564" cy="1630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0" name="Picture 14" descr="Arma De Fuego, Pistola, De Dibujos Animados imagen png - imagen  transparente descarga gratuita">
            <a:extLst>
              <a:ext uri="{FF2B5EF4-FFF2-40B4-BE49-F238E27FC236}">
                <a16:creationId xmlns:a16="http://schemas.microsoft.com/office/drawing/2014/main" id="{05197C1C-852F-4AD9-AFB1-58958859AD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6522" b="97174" l="2222" r="99000">
                        <a14:foregroundMark x1="43333" y1="6522" x2="43333" y2="6522"/>
                        <a14:foregroundMark x1="95333" y1="13913" x2="95333" y2="13913"/>
                        <a14:foregroundMark x1="98444" y1="2609" x2="99111" y2="13913"/>
                        <a14:foregroundMark x1="99111" y1="13913" x2="98889" y2="16522"/>
                        <a14:foregroundMark x1="8000" y1="97391" x2="24667" y2="30870"/>
                        <a14:foregroundMark x1="2222" y1="80870" x2="2222" y2="808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8321" y="1239058"/>
            <a:ext cx="1031764" cy="527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2" name="Picture 16" descr="Ilustración De Dibujos Animados De Esposas Hermosas Ilustración De Esposas  Esposas Esposas De Prisión, Imágenes Prediseñadas De Esposas, Hermosa  Ilustración De Dibujos Animados De Esposas, Ilustración De Esposas PNG y  PSD para">
            <a:extLst>
              <a:ext uri="{FF2B5EF4-FFF2-40B4-BE49-F238E27FC236}">
                <a16:creationId xmlns:a16="http://schemas.microsoft.com/office/drawing/2014/main" id="{EA2B394E-1449-45F6-8EBF-4865867551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99" b="25970"/>
          <a:stretch/>
        </p:blipFill>
        <p:spPr bwMode="auto">
          <a:xfrm>
            <a:off x="5899052" y="1257922"/>
            <a:ext cx="2015718" cy="978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8" descr="Descarga Vector De Vector De Equipos De Bomberos Y Bomberos">
            <a:extLst>
              <a:ext uri="{FF2B5EF4-FFF2-40B4-BE49-F238E27FC236}">
                <a16:creationId xmlns:a16="http://schemas.microsoft.com/office/drawing/2014/main" id="{3D748C80-64AE-4C2D-A425-966F5AED94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23" t="52173" r="66808" b="9494"/>
          <a:stretch/>
        </p:blipFill>
        <p:spPr bwMode="auto">
          <a:xfrm>
            <a:off x="7594722" y="4492382"/>
            <a:ext cx="1211323" cy="1376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8" descr="Descarga Vector De Vector De Equipos De Bomberos Y Bomberos">
            <a:extLst>
              <a:ext uri="{FF2B5EF4-FFF2-40B4-BE49-F238E27FC236}">
                <a16:creationId xmlns:a16="http://schemas.microsoft.com/office/drawing/2014/main" id="{6DD0C18D-881C-41BB-8A47-43F0D66F31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71" t="37187" r="32824" b="9701"/>
          <a:stretch/>
        </p:blipFill>
        <p:spPr bwMode="auto">
          <a:xfrm>
            <a:off x="6376009" y="3711626"/>
            <a:ext cx="1078216" cy="1285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2" descr="Oficial de policía emoji coche patrulla, coche de policía, azul, oficial de  policia, rectángulo png | PNGWing">
            <a:extLst>
              <a:ext uri="{FF2B5EF4-FFF2-40B4-BE49-F238E27FC236}">
                <a16:creationId xmlns:a16="http://schemas.microsoft.com/office/drawing/2014/main" id="{247D39E0-62AA-4930-8B7B-D44EE8ECD9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3696" b="95761" l="3370" r="99022">
                        <a14:foregroundMark x1="69130" y1="11413" x2="23370" y2="10870"/>
                        <a14:foregroundMark x1="58587" y1="6630" x2="23587" y2="3913"/>
                        <a14:foregroundMark x1="93587" y1="40870" x2="76630" y2="48587"/>
                        <a14:foregroundMark x1="76630" y1="48587" x2="71957" y2="54783"/>
                        <a14:foregroundMark x1="71957" y1="54783" x2="73043" y2="63370"/>
                        <a14:foregroundMark x1="73043" y1="63370" x2="82826" y2="77283"/>
                        <a14:foregroundMark x1="82826" y1="77283" x2="82826" y2="93152"/>
                        <a14:foregroundMark x1="82826" y1="93152" x2="37500" y2="72500"/>
                        <a14:foregroundMark x1="37500" y1="72500" x2="24891" y2="76848"/>
                        <a14:foregroundMark x1="24891" y1="76848" x2="19348" y2="81413"/>
                        <a14:foregroundMark x1="19348" y1="81413" x2="17717" y2="89130"/>
                        <a14:foregroundMark x1="17717" y1="89130" x2="12391" y2="78913"/>
                        <a14:foregroundMark x1="12391" y1="78913" x2="12283" y2="67826"/>
                        <a14:foregroundMark x1="12283" y1="67826" x2="20543" y2="46957"/>
                        <a14:foregroundMark x1="5326" y1="43913" x2="5326" y2="43913"/>
                        <a14:foregroundMark x1="3370" y1="45326" x2="28370" y2="37500"/>
                        <a14:foregroundMark x1="99130" y1="43913" x2="55326" y2="41957"/>
                        <a14:foregroundMark x1="77174" y1="90000" x2="84130" y2="94130"/>
                        <a14:foregroundMark x1="84130" y1="94130" x2="90217" y2="89674"/>
                        <a14:foregroundMark x1="90217" y1="89674" x2="90652" y2="82174"/>
                        <a14:foregroundMark x1="90652" y1="82174" x2="83804" y2="68261"/>
                        <a14:foregroundMark x1="83804" y1="68261" x2="79457" y2="63913"/>
                        <a14:foregroundMark x1="86087" y1="78587" x2="23804" y2="75761"/>
                        <a14:foregroundMark x1="23804" y1="75761" x2="21957" y2="76413"/>
                        <a14:foregroundMark x1="23370" y1="84457" x2="43913" y2="68370"/>
                        <a14:foregroundMark x1="21413" y1="89130" x2="17391" y2="94891"/>
                        <a14:foregroundMark x1="17391" y1="94891" x2="10435" y2="94130"/>
                        <a14:foregroundMark x1="10435" y1="94130" x2="8370" y2="87391"/>
                        <a14:foregroundMark x1="8370" y1="87391" x2="8370" y2="78913"/>
                        <a14:foregroundMark x1="8370" y1="78913" x2="11413" y2="72826"/>
                        <a14:foregroundMark x1="77174" y1="91087" x2="83587" y2="95870"/>
                        <a14:foregroundMark x1="83587" y1="95870" x2="90652" y2="95761"/>
                        <a14:foregroundMark x1="90652" y1="95761" x2="91957" y2="730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6445" y="2717118"/>
            <a:ext cx="1567316" cy="1567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 descr="I simulacro inicial 3 años | Other - Quizizz">
            <a:extLst>
              <a:ext uri="{FF2B5EF4-FFF2-40B4-BE49-F238E27FC236}">
                <a16:creationId xmlns:a16="http://schemas.microsoft.com/office/drawing/2014/main" id="{D0D4119F-C3AB-4DF1-A1DE-9E6EC10148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28" t="62229"/>
          <a:stretch/>
        </p:blipFill>
        <p:spPr bwMode="auto">
          <a:xfrm>
            <a:off x="10234874" y="4733958"/>
            <a:ext cx="1390650" cy="1159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I simulacro inicial 3 años | Other - Quizizz">
            <a:extLst>
              <a:ext uri="{FF2B5EF4-FFF2-40B4-BE49-F238E27FC236}">
                <a16:creationId xmlns:a16="http://schemas.microsoft.com/office/drawing/2014/main" id="{29C66E32-9D00-4139-81F3-AC79ECA2E4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9" t="61767" r="76759" b="4453"/>
          <a:stretch/>
        </p:blipFill>
        <p:spPr bwMode="auto">
          <a:xfrm>
            <a:off x="8759841" y="2540655"/>
            <a:ext cx="1578946" cy="1478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8" descr="Descarga Vector De Vector De Equipos De Bomberos Y Bomberos">
            <a:extLst>
              <a:ext uri="{FF2B5EF4-FFF2-40B4-BE49-F238E27FC236}">
                <a16:creationId xmlns:a16="http://schemas.microsoft.com/office/drawing/2014/main" id="{391D23CB-A040-4ABE-9FAF-C0FB0C61C3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42" t="7223" r="67289" b="54444"/>
          <a:stretch/>
        </p:blipFill>
        <p:spPr bwMode="auto">
          <a:xfrm>
            <a:off x="10161220" y="2032827"/>
            <a:ext cx="1211323" cy="1376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8" descr="Descarga Vector De Vector De Equipos De Bomberos Y Bomberos">
            <a:extLst>
              <a:ext uri="{FF2B5EF4-FFF2-40B4-BE49-F238E27FC236}">
                <a16:creationId xmlns:a16="http://schemas.microsoft.com/office/drawing/2014/main" id="{E4A1763E-42AD-4BA0-8EE8-DBC2220674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80" t="5049" r="32815" b="61425"/>
          <a:stretch/>
        </p:blipFill>
        <p:spPr bwMode="auto">
          <a:xfrm>
            <a:off x="4127107" y="1327850"/>
            <a:ext cx="1078216" cy="811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6" name="Picture 20" descr="Lápices De Colores De Dibujos Animados - Lapices De Colores Animados Png -  Free Transparent PNG Clipart Images Download">
            <a:extLst>
              <a:ext uri="{FF2B5EF4-FFF2-40B4-BE49-F238E27FC236}">
                <a16:creationId xmlns:a16="http://schemas.microsoft.com/office/drawing/2014/main" id="{75EC7BBB-40CD-42CF-8BAB-28B7E40783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10000" r="90000">
                        <a14:foregroundMark x1="47381" y1="15315" x2="35476" y2="88108"/>
                        <a14:foregroundMark x1="35476" y1="88108" x2="32619" y2="85586"/>
                        <a14:foregroundMark x1="28571" y1="80901" x2="36310" y2="63964"/>
                        <a14:foregroundMark x1="36310" y1="63964" x2="74286" y2="16757"/>
                        <a14:foregroundMark x1="62619" y1="26847" x2="44524" y2="49550"/>
                        <a14:foregroundMark x1="64762" y1="34054" x2="46667" y2="52793"/>
                        <a14:foregroundMark x1="46667" y1="52793" x2="41905" y2="56036"/>
                        <a14:foregroundMark x1="65238" y1="50270" x2="45476" y2="67387"/>
                        <a14:foregroundMark x1="45476" y1="67387" x2="42857" y2="68649"/>
                        <a14:foregroundMark x1="67857" y1="46306" x2="43571" y2="61441"/>
                        <a14:foregroundMark x1="66429" y1="38018" x2="55714" y2="58919"/>
                        <a14:foregroundMark x1="61429" y1="41982" x2="56905" y2="51712"/>
                        <a14:foregroundMark x1="56905" y1="51712" x2="48571" y2="61081"/>
                        <a14:foregroundMark x1="66429" y1="52432" x2="45000" y2="69910"/>
                        <a14:foregroundMark x1="45000" y1="69910" x2="37143" y2="80541"/>
                        <a14:foregroundMark x1="37143" y1="80541" x2="54405" y2="71712"/>
                        <a14:foregroundMark x1="54405" y1="71712" x2="68333" y2="50631"/>
                        <a14:foregroundMark x1="33810" y1="89189" x2="27738" y2="84505"/>
                        <a14:foregroundMark x1="27738" y1="84505" x2="29286" y2="74595"/>
                        <a14:foregroundMark x1="29286" y1="74595" x2="36071" y2="55676"/>
                        <a14:foregroundMark x1="36071" y1="55676" x2="42619" y2="22883"/>
                        <a14:foregroundMark x1="39762" y1="26486" x2="27262" y2="74054"/>
                        <a14:foregroundMark x1="27262" y1="74054" x2="27143" y2="740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645" y="2494413"/>
            <a:ext cx="2195139" cy="145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38692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>
            <a:extLst>
              <a:ext uri="{FF2B5EF4-FFF2-40B4-BE49-F238E27FC236}">
                <a16:creationId xmlns:a16="http://schemas.microsoft.com/office/drawing/2014/main" id="{989EB659-6081-478F-97B7-A962B1A68F2E}"/>
              </a:ext>
            </a:extLst>
          </p:cNvPr>
          <p:cNvGrpSpPr/>
          <p:nvPr/>
        </p:nvGrpSpPr>
        <p:grpSpPr>
          <a:xfrm>
            <a:off x="6096000" y="0"/>
            <a:ext cx="6096000" cy="6858000"/>
            <a:chOff x="0" y="1"/>
            <a:chExt cx="6858000" cy="10281571"/>
          </a:xfrm>
        </p:grpSpPr>
        <p:pic>
          <p:nvPicPr>
            <p:cNvPr id="13" name="Picture 2" descr="11 ideas de Vale 3años | fiesta de toy story, decoración toy story, cumple  toy story">
              <a:extLst>
                <a:ext uri="{FF2B5EF4-FFF2-40B4-BE49-F238E27FC236}">
                  <a16:creationId xmlns:a16="http://schemas.microsoft.com/office/drawing/2014/main" id="{BD3C61CA-8AFB-450F-8413-50A4371C40C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8727"/>
            <a:stretch/>
          </p:blipFill>
          <p:spPr bwMode="auto">
            <a:xfrm>
              <a:off x="0" y="1990725"/>
              <a:ext cx="6858000" cy="82908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2" descr="11 ideas de Vale 3años | fiesta de toy story, decoración toy story, cumple  toy story">
              <a:extLst>
                <a:ext uri="{FF2B5EF4-FFF2-40B4-BE49-F238E27FC236}">
                  <a16:creationId xmlns:a16="http://schemas.microsoft.com/office/drawing/2014/main" id="{3D1D7BC6-6D3F-4CCB-B0CF-B9999261C7F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0486"/>
            <a:stretch/>
          </p:blipFill>
          <p:spPr bwMode="auto">
            <a:xfrm>
              <a:off x="0" y="1"/>
              <a:ext cx="6858000" cy="23774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" name="Grupo 8">
            <a:extLst>
              <a:ext uri="{FF2B5EF4-FFF2-40B4-BE49-F238E27FC236}">
                <a16:creationId xmlns:a16="http://schemas.microsoft.com/office/drawing/2014/main" id="{13C0A20A-78FF-4192-969B-70482ADECBB6}"/>
              </a:ext>
            </a:extLst>
          </p:cNvPr>
          <p:cNvGrpSpPr/>
          <p:nvPr/>
        </p:nvGrpSpPr>
        <p:grpSpPr>
          <a:xfrm>
            <a:off x="0" y="0"/>
            <a:ext cx="6224486" cy="6858000"/>
            <a:chOff x="0" y="1"/>
            <a:chExt cx="6858000" cy="10281571"/>
          </a:xfrm>
        </p:grpSpPr>
        <p:pic>
          <p:nvPicPr>
            <p:cNvPr id="10" name="Picture 2" descr="11 ideas de Vale 3años | fiesta de toy story, decoración toy story, cumple  toy story">
              <a:extLst>
                <a:ext uri="{FF2B5EF4-FFF2-40B4-BE49-F238E27FC236}">
                  <a16:creationId xmlns:a16="http://schemas.microsoft.com/office/drawing/2014/main" id="{4F6FB076-EF12-4E3B-9AAD-F4A82414FD9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8727"/>
            <a:stretch/>
          </p:blipFill>
          <p:spPr bwMode="auto">
            <a:xfrm>
              <a:off x="0" y="1990725"/>
              <a:ext cx="6858000" cy="82908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 descr="11 ideas de Vale 3años | fiesta de toy story, decoración toy story, cumple  toy story">
              <a:extLst>
                <a:ext uri="{FF2B5EF4-FFF2-40B4-BE49-F238E27FC236}">
                  <a16:creationId xmlns:a16="http://schemas.microsoft.com/office/drawing/2014/main" id="{D0850B90-1543-48DF-8ED5-B17DEFF4CBF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0486"/>
            <a:stretch/>
          </p:blipFill>
          <p:spPr bwMode="auto">
            <a:xfrm>
              <a:off x="0" y="1"/>
              <a:ext cx="6858000" cy="23774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64CFCAF2-ED44-4741-963D-6D18F58538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9685710"/>
              </p:ext>
            </p:extLst>
          </p:nvPr>
        </p:nvGraphicFramePr>
        <p:xfrm>
          <a:off x="205410" y="107093"/>
          <a:ext cx="11781180" cy="6768373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089990">
                  <a:extLst>
                    <a:ext uri="{9D8B030D-6E8A-4147-A177-3AD203B41FA5}">
                      <a16:colId xmlns:a16="http://schemas.microsoft.com/office/drawing/2014/main" val="3808901726"/>
                    </a:ext>
                  </a:extLst>
                </a:gridCol>
                <a:gridCol w="6134100">
                  <a:extLst>
                    <a:ext uri="{9D8B030D-6E8A-4147-A177-3AD203B41FA5}">
                      <a16:colId xmlns:a16="http://schemas.microsoft.com/office/drawing/2014/main" val="1250320080"/>
                    </a:ext>
                  </a:extLst>
                </a:gridCol>
                <a:gridCol w="1714500">
                  <a:extLst>
                    <a:ext uri="{9D8B030D-6E8A-4147-A177-3AD203B41FA5}">
                      <a16:colId xmlns:a16="http://schemas.microsoft.com/office/drawing/2014/main" val="875046488"/>
                    </a:ext>
                  </a:extLst>
                </a:gridCol>
                <a:gridCol w="1402834">
                  <a:extLst>
                    <a:ext uri="{9D8B030D-6E8A-4147-A177-3AD203B41FA5}">
                      <a16:colId xmlns:a16="http://schemas.microsoft.com/office/drawing/2014/main" val="1728319088"/>
                    </a:ext>
                  </a:extLst>
                </a:gridCol>
                <a:gridCol w="1439756">
                  <a:extLst>
                    <a:ext uri="{9D8B030D-6E8A-4147-A177-3AD203B41FA5}">
                      <a16:colId xmlns:a16="http://schemas.microsoft.com/office/drawing/2014/main" val="3755106802"/>
                    </a:ext>
                  </a:extLst>
                </a:gridCol>
              </a:tblGrid>
              <a:tr h="399734"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ACTIVIDAD: Rally </a:t>
                      </a:r>
                      <a:endParaRPr lang="es-MX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1859820"/>
                  </a:ext>
                </a:extLst>
              </a:tr>
              <a:tr h="2838766">
                <a:tc gridSpan="5">
                  <a:txBody>
                    <a:bodyPr/>
                    <a:lstStyle/>
                    <a:p>
                      <a:r>
                        <a:rPr lang="es-MX" sz="15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INICIO</a:t>
                      </a:r>
                      <a:endParaRPr lang="es-MX" sz="15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MX" sz="1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Observa y escucha el vídeo de las indicaciones y reglas de la actividad “Rally de la salud”. Donde se presentan los materiales.  (El video aun no se ha compilado) </a:t>
                      </a:r>
                    </a:p>
                    <a:p>
                      <a:r>
                        <a:rPr lang="es-MX" sz="15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DESARROLLO</a:t>
                      </a:r>
                      <a:endParaRPr lang="es-MX" sz="15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-Estación 1: Saca los gérmenes: En una caja de zapatos mete 5 “pelotas de calcetín”, corta dos orificios en cada extremo, pasa un listón o material similar para amarrarlo a la cintura del alumno(a). Sacude y agita su cuerpo para sacar todas las “pelotas de calcetín” de la caja; simulando que estos son los gérmenes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Estación 2: Recolectemos Observa los objetos que se encuentran en el piso, se cuentan 30 segundos en voz alta y en este tiempo debe de recoger la mayor cantidad de artículos de higiene personal (</a:t>
                      </a:r>
                      <a:r>
                        <a:rPr lang="es-MX" sz="15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shampoo</a:t>
                      </a:r>
                      <a:r>
                        <a:rPr lang="es-MX" sz="1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jabón, pasta de dientes, cepillo de dientes, peine, gel, gel </a:t>
                      </a:r>
                      <a:r>
                        <a:rPr lang="es-MX" sz="15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antibacterial</a:t>
                      </a:r>
                      <a:r>
                        <a:rPr lang="es-MX" sz="1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cubre bocas, etc.) que están mezclados con artículos de distracción.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Estación 3: Evitemos las enfermedades: Realiza una pista de obstáculos con objetos como sillas, mesas, cobijas, almohadas. Donde tenga que gatear, reptar (pasar pecho tierra), saltar y agacharse. Para llegar al baño. Al llegar al baño se lava las manos indicando que se concluyó con el rally. </a:t>
                      </a:r>
                    </a:p>
                    <a:p>
                      <a:r>
                        <a:rPr lang="es-MX" sz="15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CIERRE</a:t>
                      </a:r>
                    </a:p>
                    <a:p>
                      <a:pPr algn="ctr"/>
                      <a:r>
                        <a:rPr lang="es-MX" sz="1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contesta los siguientes cuestionamientos: ¿Qué actividad te gusto más? ¿Por qué? ¿Qué actividad se te dificulto hacer? ¿Y cuál se te hizo más fácil?</a:t>
                      </a:r>
                      <a:endParaRPr lang="es-MX" sz="15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7345852"/>
                  </a:ext>
                </a:extLst>
              </a:tr>
              <a:tr h="6806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TIEMPO/ FECHA</a:t>
                      </a:r>
                      <a:endParaRPr lang="es-MX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RECURSOS/ MATERIALES</a:t>
                      </a:r>
                      <a:endParaRPr lang="es-MX" sz="14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RASGOS A OBSERVAR</a:t>
                      </a:r>
                      <a:endParaRPr lang="es-MX" sz="14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MÉTODO DE ALICACIÓN</a:t>
                      </a:r>
                      <a:endParaRPr lang="es-MX" sz="14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EVIDENCIA</a:t>
                      </a:r>
                      <a:endParaRPr lang="es-MX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5911581"/>
                  </a:ext>
                </a:extLst>
              </a:tr>
              <a:tr h="621857"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Jueves 18/ 11/ 2021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MX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Celular/ Computadora/ Tablet/ Conexión a internet/ Datos/</a:t>
                      </a:r>
                    </a:p>
                    <a:p>
                      <a:r>
                        <a:rPr lang="es-MX" sz="1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pares de calcetines hechos pelotas, Caja de zapatos, Listón, hilo, cinto o algún material similar.</a:t>
                      </a:r>
                    </a:p>
                    <a:p>
                      <a:r>
                        <a:rPr lang="es-MX" sz="12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Artículos de higiene personal:</a:t>
                      </a:r>
                      <a:r>
                        <a:rPr lang="es-MX" sz="1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20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shampoo</a:t>
                      </a:r>
                      <a:r>
                        <a:rPr lang="es-MX" sz="1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jabón, pasta de dientes, cepillo de dientes, peine, gel, gel </a:t>
                      </a:r>
                      <a:r>
                        <a:rPr lang="es-MX" sz="120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antibacterial</a:t>
                      </a:r>
                      <a:r>
                        <a:rPr lang="es-MX" sz="1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cubre bocas, etc.)</a:t>
                      </a:r>
                    </a:p>
                    <a:p>
                      <a:r>
                        <a:rPr lang="es-MX" sz="12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Artículos de distracción:</a:t>
                      </a:r>
                      <a:r>
                        <a:rPr lang="es-MX" sz="1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juguetes, cajas, almohadas, cobijas, zapato, cucharas y etc.</a:t>
                      </a:r>
                      <a:endParaRPr lang="es-MX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Realiza movimientos de locomoción, manipulación y estabilidad por medio de juegos individuales y colectivos.</a:t>
                      </a:r>
                      <a:endParaRPr lang="es-MX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Envío de evidencia</a:t>
                      </a:r>
                      <a:endParaRPr lang="es-MX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Video</a:t>
                      </a:r>
                      <a:endParaRPr lang="es-MX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9504261"/>
                  </a:ext>
                </a:extLst>
              </a:tr>
              <a:tr h="399734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CONSIGNAS/ PREGUNTAS</a:t>
                      </a:r>
                      <a:endParaRPr lang="es-MX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6080829"/>
                  </a:ext>
                </a:extLst>
              </a:tr>
              <a:tr h="256854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¿Se logró alcanzar los aprendizajes esperados?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¿Qué capacidades se lograron?</a:t>
                      </a:r>
                      <a:endParaRPr lang="es-MX" sz="11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64917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17825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>
            <a:extLst>
              <a:ext uri="{FF2B5EF4-FFF2-40B4-BE49-F238E27FC236}">
                <a16:creationId xmlns:a16="http://schemas.microsoft.com/office/drawing/2014/main" id="{989EB659-6081-478F-97B7-A962B1A68F2E}"/>
              </a:ext>
            </a:extLst>
          </p:cNvPr>
          <p:cNvGrpSpPr/>
          <p:nvPr/>
        </p:nvGrpSpPr>
        <p:grpSpPr>
          <a:xfrm>
            <a:off x="6096000" y="0"/>
            <a:ext cx="6096000" cy="6858000"/>
            <a:chOff x="0" y="1"/>
            <a:chExt cx="6858000" cy="10281571"/>
          </a:xfrm>
        </p:grpSpPr>
        <p:pic>
          <p:nvPicPr>
            <p:cNvPr id="13" name="Picture 2" descr="11 ideas de Vale 3años | fiesta de toy story, decoración toy story, cumple  toy story">
              <a:extLst>
                <a:ext uri="{FF2B5EF4-FFF2-40B4-BE49-F238E27FC236}">
                  <a16:creationId xmlns:a16="http://schemas.microsoft.com/office/drawing/2014/main" id="{BD3C61CA-8AFB-450F-8413-50A4371C40C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8727"/>
            <a:stretch/>
          </p:blipFill>
          <p:spPr bwMode="auto">
            <a:xfrm>
              <a:off x="0" y="1990725"/>
              <a:ext cx="6858000" cy="82908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2" descr="11 ideas de Vale 3años | fiesta de toy story, decoración toy story, cumple  toy story">
              <a:extLst>
                <a:ext uri="{FF2B5EF4-FFF2-40B4-BE49-F238E27FC236}">
                  <a16:creationId xmlns:a16="http://schemas.microsoft.com/office/drawing/2014/main" id="{3D1D7BC6-6D3F-4CCB-B0CF-B9999261C7F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0486"/>
            <a:stretch/>
          </p:blipFill>
          <p:spPr bwMode="auto">
            <a:xfrm>
              <a:off x="0" y="1"/>
              <a:ext cx="6858000" cy="23774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" name="Grupo 8">
            <a:extLst>
              <a:ext uri="{FF2B5EF4-FFF2-40B4-BE49-F238E27FC236}">
                <a16:creationId xmlns:a16="http://schemas.microsoft.com/office/drawing/2014/main" id="{13C0A20A-78FF-4192-969B-70482ADECBB6}"/>
              </a:ext>
            </a:extLst>
          </p:cNvPr>
          <p:cNvGrpSpPr/>
          <p:nvPr/>
        </p:nvGrpSpPr>
        <p:grpSpPr>
          <a:xfrm>
            <a:off x="0" y="0"/>
            <a:ext cx="6224486" cy="6858000"/>
            <a:chOff x="0" y="1"/>
            <a:chExt cx="6858000" cy="10281571"/>
          </a:xfrm>
        </p:grpSpPr>
        <p:pic>
          <p:nvPicPr>
            <p:cNvPr id="10" name="Picture 2" descr="11 ideas de Vale 3años | fiesta de toy story, decoración toy story, cumple  toy story">
              <a:extLst>
                <a:ext uri="{FF2B5EF4-FFF2-40B4-BE49-F238E27FC236}">
                  <a16:creationId xmlns:a16="http://schemas.microsoft.com/office/drawing/2014/main" id="{4F6FB076-EF12-4E3B-9AAD-F4A82414FD9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8727"/>
            <a:stretch/>
          </p:blipFill>
          <p:spPr bwMode="auto">
            <a:xfrm>
              <a:off x="0" y="1990725"/>
              <a:ext cx="6858000" cy="82908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 descr="11 ideas de Vale 3años | fiesta de toy story, decoración toy story, cumple  toy story">
              <a:extLst>
                <a:ext uri="{FF2B5EF4-FFF2-40B4-BE49-F238E27FC236}">
                  <a16:creationId xmlns:a16="http://schemas.microsoft.com/office/drawing/2014/main" id="{D0850B90-1543-48DF-8ED5-B17DEFF4CBF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0486"/>
            <a:stretch/>
          </p:blipFill>
          <p:spPr bwMode="auto">
            <a:xfrm>
              <a:off x="0" y="1"/>
              <a:ext cx="6858000" cy="23774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8C32B612-A501-4EE4-B5D1-36ED1D6CA5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7508084"/>
              </p:ext>
            </p:extLst>
          </p:nvPr>
        </p:nvGraphicFramePr>
        <p:xfrm>
          <a:off x="200025" y="256386"/>
          <a:ext cx="11791950" cy="63452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9091">
                  <a:extLst>
                    <a:ext uri="{9D8B030D-6E8A-4147-A177-3AD203B41FA5}">
                      <a16:colId xmlns:a16="http://schemas.microsoft.com/office/drawing/2014/main" val="1804017619"/>
                    </a:ext>
                  </a:extLst>
                </a:gridCol>
                <a:gridCol w="4986287">
                  <a:extLst>
                    <a:ext uri="{9D8B030D-6E8A-4147-A177-3AD203B41FA5}">
                      <a16:colId xmlns:a16="http://schemas.microsoft.com/office/drawing/2014/main" val="2228901665"/>
                    </a:ext>
                  </a:extLst>
                </a:gridCol>
                <a:gridCol w="2189036">
                  <a:extLst>
                    <a:ext uri="{9D8B030D-6E8A-4147-A177-3AD203B41FA5}">
                      <a16:colId xmlns:a16="http://schemas.microsoft.com/office/drawing/2014/main" val="1647980762"/>
                    </a:ext>
                  </a:extLst>
                </a:gridCol>
                <a:gridCol w="1367098">
                  <a:extLst>
                    <a:ext uri="{9D8B030D-6E8A-4147-A177-3AD203B41FA5}">
                      <a16:colId xmlns:a16="http://schemas.microsoft.com/office/drawing/2014/main" val="2255044914"/>
                    </a:ext>
                  </a:extLst>
                </a:gridCol>
                <a:gridCol w="1500438">
                  <a:extLst>
                    <a:ext uri="{9D8B030D-6E8A-4147-A177-3AD203B41FA5}">
                      <a16:colId xmlns:a16="http://schemas.microsoft.com/office/drawing/2014/main" val="1126236612"/>
                    </a:ext>
                  </a:extLst>
                </a:gridCol>
              </a:tblGrid>
              <a:tr h="329016"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ACTIVIDAD: Un bombero</a:t>
                      </a:r>
                      <a:endParaRPr lang="es-MX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0054" marR="80054" marT="40027" marB="40027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1053026"/>
                  </a:ext>
                </a:extLst>
              </a:tr>
              <a:tr h="1667155">
                <a:tc gridSpan="5"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</a:pPr>
                      <a:r>
                        <a:rPr lang="es-MX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INICIO</a:t>
                      </a:r>
                    </a:p>
                    <a:p>
                      <a:pPr marL="457200" fontAlgn="base">
                        <a:lnSpc>
                          <a:spcPct val="107000"/>
                        </a:lnSpc>
                      </a:pPr>
                      <a:r>
                        <a:rPr lang="es-MX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Lluvia de ideas. Investiga cuales son las tareas más comunes que realizan los bomberos y su vestimenta.</a:t>
                      </a:r>
                    </a:p>
                    <a:p>
                      <a:pPr fontAlgn="base">
                        <a:lnSpc>
                          <a:spcPct val="107000"/>
                        </a:lnSpc>
                      </a:pPr>
                      <a:r>
                        <a:rPr lang="es-MX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DESARROLLO</a:t>
                      </a:r>
                    </a:p>
                    <a:p>
                      <a:pPr marL="457200" fontAlgn="base">
                        <a:lnSpc>
                          <a:spcPct val="107000"/>
                        </a:lnSpc>
                      </a:pPr>
                      <a:r>
                        <a:rPr lang="es-MX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 mi familia. Socializa con su familia para recopilar más información referente al tema y utiliza su creatividad para realizar un gorro de bombero con el material solicitado. </a:t>
                      </a:r>
                    </a:p>
                    <a:p>
                      <a:pPr fontAlgn="base">
                        <a:lnSpc>
                          <a:spcPct val="107000"/>
                        </a:lnSpc>
                      </a:pPr>
                      <a:r>
                        <a:rPr lang="es-MX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CIERRE</a:t>
                      </a:r>
                    </a:p>
                    <a:p>
                      <a:pPr marL="457200" fontAlgn="base">
                        <a:lnSpc>
                          <a:spcPct val="107000"/>
                        </a:lnSpc>
                      </a:pPr>
                      <a:r>
                        <a:rPr lang="es-MX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 exposición. Utiliza la plantilla de texto informativo y realiza un breve texto sobre las labores de un bombero, puede complementarlo a partir de la información que recopilo con su familia.  </a:t>
                      </a:r>
                      <a:endParaRPr lang="es-MX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80054" marR="80054" marT="40027" marB="40027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4215787"/>
                  </a:ext>
                </a:extLst>
              </a:tr>
              <a:tr h="11288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TIEMPO/ FECHA</a:t>
                      </a:r>
                      <a:endParaRPr lang="es-MX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0054" marR="80054" marT="40027" marB="40027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RECURSOS/ MATERIALES</a:t>
                      </a:r>
                      <a:endParaRPr lang="es-MX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0054" marR="80054" marT="40027" marB="40027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RASGOS A OBSERVAR</a:t>
                      </a:r>
                      <a:endParaRPr lang="es-MX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0054" marR="80054" marT="40027" marB="40027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MÉTODO DE ALICACIÓN</a:t>
                      </a:r>
                      <a:endParaRPr lang="es-MX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0054" marR="80054" marT="40027" marB="40027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EVIDENCIA</a:t>
                      </a:r>
                      <a:endParaRPr lang="es-MX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0054" marR="80054" marT="40027" marB="40027"/>
                </a:tc>
                <a:extLst>
                  <a:ext uri="{0D108BD9-81ED-4DB2-BD59-A6C34878D82A}">
                    <a16:rowId xmlns:a16="http://schemas.microsoft.com/office/drawing/2014/main" val="3787230637"/>
                  </a:ext>
                </a:extLst>
              </a:tr>
              <a:tr h="1072982"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Jueves 18/ 11/ 2021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minutos aproximadamente, con cada equipo</a:t>
                      </a:r>
                      <a:endParaRPr lang="es-MX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0054" marR="80054" marT="40027" marB="40027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Celular/ Computadora/ Tablet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Conexión a internet/ Datos/ Video/ Hojas rojas y blancas/ colores</a:t>
                      </a:r>
                      <a:endParaRPr lang="es-MX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0054" marR="80054" marT="40027" marB="40027"/>
                </a:tc>
                <a:tc rowSpan="3"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Wingdings" panose="05000000000000000000" pitchFamily="2" charset="2"/>
                        <a:buChar char=""/>
                        <a:tabLst>
                          <a:tab pos="457200" algn="l"/>
                        </a:tabLst>
                      </a:pPr>
                      <a:r>
                        <a:rPr lang="es-MX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Reconoce y valora costumbres y tradiciones que se manifiestan en los grupos sociales a los que pertenece </a:t>
                      </a:r>
                      <a:endParaRPr lang="es-MX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0054" marR="80054" marT="40027" marB="40027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Clase virtual/ Sala</a:t>
                      </a:r>
                      <a:endParaRPr lang="es-MX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0054" marR="80054" marT="40027" marB="40027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Rúbrica (Educadoras)</a:t>
                      </a:r>
                      <a:endParaRPr lang="es-MX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0054" marR="80054" marT="40027" marB="40027"/>
                </a:tc>
                <a:extLst>
                  <a:ext uri="{0D108BD9-81ED-4DB2-BD59-A6C34878D82A}">
                    <a16:rowId xmlns:a16="http://schemas.microsoft.com/office/drawing/2014/main" val="1070206177"/>
                  </a:ext>
                </a:extLst>
              </a:tr>
              <a:tr h="595632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CONSIGNAS/ PREGUNTAS</a:t>
                      </a:r>
                      <a:endParaRPr lang="es-MX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0054" marR="80054" marT="40027" marB="40027"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9965051"/>
                  </a:ext>
                </a:extLst>
              </a:tr>
              <a:tr h="975296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-"/>
                        <a:tabLst>
                          <a:tab pos="457200" algn="l"/>
                        </a:tabLst>
                      </a:pPr>
                      <a:r>
                        <a:rPr lang="es-MX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¿Sabes que son las costumbres y tradiciones?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-"/>
                        <a:tabLst>
                          <a:tab pos="457200" algn="l"/>
                        </a:tabLst>
                      </a:pPr>
                      <a:r>
                        <a:rPr lang="es-MX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¿Tienen alguna en tu familia?, ¿Cuál? 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-"/>
                        <a:tabLst>
                          <a:tab pos="457200" algn="l"/>
                        </a:tabLst>
                      </a:pPr>
                      <a:r>
                        <a:rPr lang="es-MX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¿Es más fácil decir o seguir indicaciones?</a:t>
                      </a:r>
                      <a:endParaRPr lang="es-MX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0054" marR="80054" marT="40027" marB="40027"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7986968"/>
                  </a:ext>
                </a:extLst>
              </a:tr>
            </a:tbl>
          </a:graphicData>
        </a:graphic>
      </p:graphicFrame>
      <p:sp>
        <p:nvSpPr>
          <p:cNvPr id="4" name="Rectangle 1">
            <a:extLst>
              <a:ext uri="{FF2B5EF4-FFF2-40B4-BE49-F238E27FC236}">
                <a16:creationId xmlns:a16="http://schemas.microsoft.com/office/drawing/2014/main" id="{0E3AD0A9-8E38-4273-8C97-94C06C37DF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5850" y="1638300"/>
            <a:ext cx="101981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393553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>
            <a:extLst>
              <a:ext uri="{FF2B5EF4-FFF2-40B4-BE49-F238E27FC236}">
                <a16:creationId xmlns:a16="http://schemas.microsoft.com/office/drawing/2014/main" id="{989EB659-6081-478F-97B7-A962B1A68F2E}"/>
              </a:ext>
            </a:extLst>
          </p:cNvPr>
          <p:cNvGrpSpPr/>
          <p:nvPr/>
        </p:nvGrpSpPr>
        <p:grpSpPr>
          <a:xfrm>
            <a:off x="6096000" y="0"/>
            <a:ext cx="6096000" cy="6858000"/>
            <a:chOff x="0" y="1"/>
            <a:chExt cx="6858000" cy="10281571"/>
          </a:xfrm>
        </p:grpSpPr>
        <p:pic>
          <p:nvPicPr>
            <p:cNvPr id="13" name="Picture 2" descr="11 ideas de Vale 3años | fiesta de toy story, decoración toy story, cumple  toy story">
              <a:extLst>
                <a:ext uri="{FF2B5EF4-FFF2-40B4-BE49-F238E27FC236}">
                  <a16:creationId xmlns:a16="http://schemas.microsoft.com/office/drawing/2014/main" id="{BD3C61CA-8AFB-450F-8413-50A4371C40C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8727"/>
            <a:stretch/>
          </p:blipFill>
          <p:spPr bwMode="auto">
            <a:xfrm>
              <a:off x="0" y="1990725"/>
              <a:ext cx="6858000" cy="82908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2" descr="11 ideas de Vale 3años | fiesta de toy story, decoración toy story, cumple  toy story">
              <a:extLst>
                <a:ext uri="{FF2B5EF4-FFF2-40B4-BE49-F238E27FC236}">
                  <a16:creationId xmlns:a16="http://schemas.microsoft.com/office/drawing/2014/main" id="{3D1D7BC6-6D3F-4CCB-B0CF-B9999261C7F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0486"/>
            <a:stretch/>
          </p:blipFill>
          <p:spPr bwMode="auto">
            <a:xfrm>
              <a:off x="0" y="1"/>
              <a:ext cx="6858000" cy="23774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" name="Grupo 8">
            <a:extLst>
              <a:ext uri="{FF2B5EF4-FFF2-40B4-BE49-F238E27FC236}">
                <a16:creationId xmlns:a16="http://schemas.microsoft.com/office/drawing/2014/main" id="{13C0A20A-78FF-4192-969B-70482ADECBB6}"/>
              </a:ext>
            </a:extLst>
          </p:cNvPr>
          <p:cNvGrpSpPr/>
          <p:nvPr/>
        </p:nvGrpSpPr>
        <p:grpSpPr>
          <a:xfrm>
            <a:off x="0" y="0"/>
            <a:ext cx="6224486" cy="6858000"/>
            <a:chOff x="0" y="1"/>
            <a:chExt cx="6858000" cy="10281571"/>
          </a:xfrm>
        </p:grpSpPr>
        <p:pic>
          <p:nvPicPr>
            <p:cNvPr id="10" name="Picture 2" descr="11 ideas de Vale 3años | fiesta de toy story, decoración toy story, cumple  toy story">
              <a:extLst>
                <a:ext uri="{FF2B5EF4-FFF2-40B4-BE49-F238E27FC236}">
                  <a16:creationId xmlns:a16="http://schemas.microsoft.com/office/drawing/2014/main" id="{4F6FB076-EF12-4E3B-9AAD-F4A82414FD9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8727"/>
            <a:stretch/>
          </p:blipFill>
          <p:spPr bwMode="auto">
            <a:xfrm>
              <a:off x="0" y="1990725"/>
              <a:ext cx="6858000" cy="82908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 descr="11 ideas de Vale 3años | fiesta de toy story, decoración toy story, cumple  toy story">
              <a:extLst>
                <a:ext uri="{FF2B5EF4-FFF2-40B4-BE49-F238E27FC236}">
                  <a16:creationId xmlns:a16="http://schemas.microsoft.com/office/drawing/2014/main" id="{D0850B90-1543-48DF-8ED5-B17DEFF4CBF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0486"/>
            <a:stretch/>
          </p:blipFill>
          <p:spPr bwMode="auto">
            <a:xfrm>
              <a:off x="0" y="1"/>
              <a:ext cx="6858000" cy="23774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122" name="Picture 2" descr="39 ideas de Gorro bombero en 2021 | disfraz de bombero, gorro de bombero,  manualidades">
            <a:extLst>
              <a:ext uri="{FF2B5EF4-FFF2-40B4-BE49-F238E27FC236}">
                <a16:creationId xmlns:a16="http://schemas.microsoft.com/office/drawing/2014/main" id="{1CF53945-61B9-457D-A04D-3985267B83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817"/>
          <a:stretch/>
        </p:blipFill>
        <p:spPr bwMode="auto">
          <a:xfrm>
            <a:off x="312822" y="343834"/>
            <a:ext cx="5398718" cy="1967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8F0FFD32-0330-4A72-A37C-6615970070F9}"/>
              </a:ext>
            </a:extLst>
          </p:cNvPr>
          <p:cNvSpPr txBox="1"/>
          <p:nvPr/>
        </p:nvSpPr>
        <p:spPr>
          <a:xfrm>
            <a:off x="445168" y="258872"/>
            <a:ext cx="89033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6600" dirty="0"/>
              <a:t>1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D2FA2234-6B46-4945-8EDC-044CFA00BB7E}"/>
              </a:ext>
            </a:extLst>
          </p:cNvPr>
          <p:cNvSpPr txBox="1"/>
          <p:nvPr/>
        </p:nvSpPr>
        <p:spPr>
          <a:xfrm>
            <a:off x="2771315" y="133901"/>
            <a:ext cx="89033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6600" dirty="0"/>
              <a:t>2</a:t>
            </a:r>
          </a:p>
        </p:txBody>
      </p:sp>
      <p:pic>
        <p:nvPicPr>
          <p:cNvPr id="18" name="Picture 2" descr="39 ideas de Gorro bombero en 2021 | disfraz de bombero, gorro de bombero,  manualidades">
            <a:extLst>
              <a:ext uri="{FF2B5EF4-FFF2-40B4-BE49-F238E27FC236}">
                <a16:creationId xmlns:a16="http://schemas.microsoft.com/office/drawing/2014/main" id="{FCF25D0B-059F-43CE-9F28-2DBDFCB3D9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68"/>
          <a:stretch/>
        </p:blipFill>
        <p:spPr bwMode="auto">
          <a:xfrm>
            <a:off x="5711540" y="343834"/>
            <a:ext cx="5638683" cy="1996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0A1DE69F-0BEC-49DA-B0C9-60284F0B30A1}"/>
              </a:ext>
            </a:extLst>
          </p:cNvPr>
          <p:cNvSpPr txBox="1"/>
          <p:nvPr/>
        </p:nvSpPr>
        <p:spPr>
          <a:xfrm>
            <a:off x="5466495" y="148577"/>
            <a:ext cx="89033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6600" dirty="0"/>
              <a:t>3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60C32573-2D1D-4AF9-B953-6BC18D2C123F}"/>
              </a:ext>
            </a:extLst>
          </p:cNvPr>
          <p:cNvSpPr txBox="1"/>
          <p:nvPr/>
        </p:nvSpPr>
        <p:spPr>
          <a:xfrm>
            <a:off x="10600521" y="122226"/>
            <a:ext cx="89033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6600" dirty="0"/>
              <a:t>4</a:t>
            </a:r>
          </a:p>
        </p:txBody>
      </p:sp>
      <p:pic>
        <p:nvPicPr>
          <p:cNvPr id="5124" name="Picture 4" descr="Cómo hacer un casco de bombero de cartulina - Colorear dibujos infantiles">
            <a:extLst>
              <a:ext uri="{FF2B5EF4-FFF2-40B4-BE49-F238E27FC236}">
                <a16:creationId xmlns:a16="http://schemas.microsoft.com/office/drawing/2014/main" id="{5B330DDA-95E5-4C0C-A8D6-148C8302A3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337" y="2569747"/>
            <a:ext cx="4058505" cy="4058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Cómo hacer un casco de bombero de cartulina - Colorear dibujos infantiles">
            <a:extLst>
              <a:ext uri="{FF2B5EF4-FFF2-40B4-BE49-F238E27FC236}">
                <a16:creationId xmlns:a16="http://schemas.microsoft.com/office/drawing/2014/main" id="{BE0E4489-4427-45AE-A52E-0B5B1C61C1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6495" y="2654709"/>
            <a:ext cx="5276850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CuadroTexto 20">
            <a:extLst>
              <a:ext uri="{FF2B5EF4-FFF2-40B4-BE49-F238E27FC236}">
                <a16:creationId xmlns:a16="http://schemas.microsoft.com/office/drawing/2014/main" id="{92A2E370-8DF0-4390-8BFD-AC5F0DC4CB4C}"/>
              </a:ext>
            </a:extLst>
          </p:cNvPr>
          <p:cNvSpPr txBox="1"/>
          <p:nvPr/>
        </p:nvSpPr>
        <p:spPr>
          <a:xfrm>
            <a:off x="2446420" y="2530729"/>
            <a:ext cx="89033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6600" dirty="0"/>
              <a:t>5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4243989D-68CB-4A29-B9A2-A267D35BE70E}"/>
              </a:ext>
            </a:extLst>
          </p:cNvPr>
          <p:cNvSpPr txBox="1"/>
          <p:nvPr/>
        </p:nvSpPr>
        <p:spPr>
          <a:xfrm>
            <a:off x="7170509" y="2530729"/>
            <a:ext cx="89033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6600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413304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>
            <a:extLst>
              <a:ext uri="{FF2B5EF4-FFF2-40B4-BE49-F238E27FC236}">
                <a16:creationId xmlns:a16="http://schemas.microsoft.com/office/drawing/2014/main" id="{989EB659-6081-478F-97B7-A962B1A68F2E}"/>
              </a:ext>
            </a:extLst>
          </p:cNvPr>
          <p:cNvGrpSpPr/>
          <p:nvPr/>
        </p:nvGrpSpPr>
        <p:grpSpPr>
          <a:xfrm>
            <a:off x="6096000" y="0"/>
            <a:ext cx="6096000" cy="6858000"/>
            <a:chOff x="0" y="1"/>
            <a:chExt cx="6858000" cy="10281571"/>
          </a:xfrm>
        </p:grpSpPr>
        <p:pic>
          <p:nvPicPr>
            <p:cNvPr id="13" name="Picture 2" descr="11 ideas de Vale 3años | fiesta de toy story, decoración toy story, cumple  toy story">
              <a:extLst>
                <a:ext uri="{FF2B5EF4-FFF2-40B4-BE49-F238E27FC236}">
                  <a16:creationId xmlns:a16="http://schemas.microsoft.com/office/drawing/2014/main" id="{BD3C61CA-8AFB-450F-8413-50A4371C40C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8727"/>
            <a:stretch/>
          </p:blipFill>
          <p:spPr bwMode="auto">
            <a:xfrm>
              <a:off x="0" y="1990725"/>
              <a:ext cx="6858000" cy="82908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2" descr="11 ideas de Vale 3años | fiesta de toy story, decoración toy story, cumple  toy story">
              <a:extLst>
                <a:ext uri="{FF2B5EF4-FFF2-40B4-BE49-F238E27FC236}">
                  <a16:creationId xmlns:a16="http://schemas.microsoft.com/office/drawing/2014/main" id="{3D1D7BC6-6D3F-4CCB-B0CF-B9999261C7F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0486"/>
            <a:stretch/>
          </p:blipFill>
          <p:spPr bwMode="auto">
            <a:xfrm>
              <a:off x="0" y="1"/>
              <a:ext cx="6858000" cy="23774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" name="Grupo 8">
            <a:extLst>
              <a:ext uri="{FF2B5EF4-FFF2-40B4-BE49-F238E27FC236}">
                <a16:creationId xmlns:a16="http://schemas.microsoft.com/office/drawing/2014/main" id="{13C0A20A-78FF-4192-969B-70482ADECBB6}"/>
              </a:ext>
            </a:extLst>
          </p:cNvPr>
          <p:cNvGrpSpPr/>
          <p:nvPr/>
        </p:nvGrpSpPr>
        <p:grpSpPr>
          <a:xfrm>
            <a:off x="0" y="0"/>
            <a:ext cx="6224486" cy="6858000"/>
            <a:chOff x="0" y="1"/>
            <a:chExt cx="6858000" cy="10281571"/>
          </a:xfrm>
        </p:grpSpPr>
        <p:pic>
          <p:nvPicPr>
            <p:cNvPr id="10" name="Picture 2" descr="11 ideas de Vale 3años | fiesta de toy story, decoración toy story, cumple  toy story">
              <a:extLst>
                <a:ext uri="{FF2B5EF4-FFF2-40B4-BE49-F238E27FC236}">
                  <a16:creationId xmlns:a16="http://schemas.microsoft.com/office/drawing/2014/main" id="{4F6FB076-EF12-4E3B-9AAD-F4A82414FD9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8727"/>
            <a:stretch/>
          </p:blipFill>
          <p:spPr bwMode="auto">
            <a:xfrm>
              <a:off x="0" y="1990725"/>
              <a:ext cx="6858000" cy="82908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 descr="11 ideas de Vale 3años | fiesta de toy story, decoración toy story, cumple  toy story">
              <a:extLst>
                <a:ext uri="{FF2B5EF4-FFF2-40B4-BE49-F238E27FC236}">
                  <a16:creationId xmlns:a16="http://schemas.microsoft.com/office/drawing/2014/main" id="{D0850B90-1543-48DF-8ED5-B17DEFF4CBF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0486"/>
            <a:stretch/>
          </p:blipFill>
          <p:spPr bwMode="auto">
            <a:xfrm>
              <a:off x="0" y="1"/>
              <a:ext cx="6858000" cy="23774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" name="Rectángulo: esquinas redondeadas 14">
            <a:extLst>
              <a:ext uri="{FF2B5EF4-FFF2-40B4-BE49-F238E27FC236}">
                <a16:creationId xmlns:a16="http://schemas.microsoft.com/office/drawing/2014/main" id="{B33406F1-4A9E-4881-86BC-A47414B90A17}"/>
              </a:ext>
            </a:extLst>
          </p:cNvPr>
          <p:cNvSpPr/>
          <p:nvPr/>
        </p:nvSpPr>
        <p:spPr>
          <a:xfrm>
            <a:off x="2712193" y="477149"/>
            <a:ext cx="6496050" cy="5137367"/>
          </a:xfrm>
          <a:prstGeom prst="roundRect">
            <a:avLst>
              <a:gd name="adj" fmla="val 8456"/>
            </a:avLst>
          </a:prstGeom>
          <a:solidFill>
            <a:schemeClr val="bg1">
              <a:alpha val="64000"/>
            </a:schemeClr>
          </a:solidFill>
          <a:ln>
            <a:solidFill>
              <a:srgbClr val="70C7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40292B8-BF90-429E-A2EF-4F7ECF58FC27}"/>
              </a:ext>
            </a:extLst>
          </p:cNvPr>
          <p:cNvSpPr txBox="1"/>
          <p:nvPr/>
        </p:nvSpPr>
        <p:spPr>
          <a:xfrm>
            <a:off x="2983757" y="2483162"/>
            <a:ext cx="622448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latin typeface="Modern Love" panose="04090805081005020601" pitchFamily="82" charset="0"/>
                <a:cs typeface="Arial" panose="020B0604020202020204" pitchFamily="34" charset="0"/>
              </a:rPr>
              <a:t>Educadora Titular:  </a:t>
            </a:r>
          </a:p>
          <a:p>
            <a:pPr algn="ctr"/>
            <a:r>
              <a:rPr lang="es-MX" sz="2400" b="1" dirty="0">
                <a:latin typeface="Comic Sans MS" panose="030F0702030302020204" pitchFamily="66" charset="0"/>
                <a:cs typeface="Arial" panose="020B0604020202020204" pitchFamily="34" charset="0"/>
              </a:rPr>
              <a:t>Norma Judith Vega Martínez</a:t>
            </a:r>
          </a:p>
          <a:p>
            <a:endParaRPr lang="es-MX" sz="2400" b="1" dirty="0">
              <a:latin typeface="Modern Love" panose="04090805081005020601" pitchFamily="82" charset="0"/>
              <a:cs typeface="Arial" panose="020B0604020202020204" pitchFamily="34" charset="0"/>
            </a:endParaRPr>
          </a:p>
          <a:p>
            <a:endParaRPr lang="es-MX" b="1" dirty="0">
              <a:latin typeface="Modern Love" panose="04090805081005020601" pitchFamily="82" charset="0"/>
              <a:cs typeface="Arial" panose="020B0604020202020204" pitchFamily="34" charset="0"/>
            </a:endParaRPr>
          </a:p>
          <a:p>
            <a:pPr algn="ctr"/>
            <a:r>
              <a:rPr lang="es-MX" sz="2400" b="1" dirty="0">
                <a:latin typeface="Modern Love" panose="04090805081005020601" pitchFamily="82" charset="0"/>
                <a:cs typeface="Arial" panose="020B0604020202020204" pitchFamily="34" charset="0"/>
              </a:rPr>
              <a:t>Practicante: </a:t>
            </a:r>
          </a:p>
          <a:p>
            <a:pPr algn="ctr"/>
            <a:r>
              <a:rPr lang="es-MX" sz="2400" b="1" dirty="0">
                <a:latin typeface="Comic Sans MS" panose="030F0702030302020204" pitchFamily="66" charset="0"/>
                <a:cs typeface="Arial" panose="020B0604020202020204" pitchFamily="34" charset="0"/>
              </a:rPr>
              <a:t>Paola Arisbeth Gutiérrez Cisneros</a:t>
            </a:r>
          </a:p>
          <a:p>
            <a:endParaRPr lang="es-MX" sz="2400" b="1" dirty="0"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algn="ctr"/>
            <a:r>
              <a:rPr lang="es-MX" sz="2400" b="1" dirty="0">
                <a:latin typeface="Modern Love" panose="04090805081005020601" pitchFamily="82" charset="0"/>
                <a:cs typeface="Arial" panose="020B0604020202020204" pitchFamily="34" charset="0"/>
              </a:rPr>
              <a:t>Núm.. Lista. 9 </a:t>
            </a:r>
            <a:endParaRPr lang="es-MX" sz="2800" dirty="0">
              <a:latin typeface="Modern Love" panose="04090805081005020601" pitchFamily="82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0459C1C2-7A78-40AC-86B2-69B759A83650}"/>
              </a:ext>
            </a:extLst>
          </p:cNvPr>
          <p:cNvSpPr txBox="1"/>
          <p:nvPr/>
        </p:nvSpPr>
        <p:spPr>
          <a:xfrm>
            <a:off x="2983757" y="587716"/>
            <a:ext cx="637688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2400" b="1" dirty="0">
                <a:latin typeface="Modern Love" panose="04090805081005020601" pitchFamily="82" charset="0"/>
                <a:cs typeface="Arial" panose="020B0604020202020204" pitchFamily="34" charset="0"/>
              </a:rPr>
              <a:t>Nombre de Institución:</a:t>
            </a:r>
          </a:p>
          <a:p>
            <a:pPr algn="ctr"/>
            <a:r>
              <a:rPr lang="es-MX" sz="2400" b="1" dirty="0">
                <a:latin typeface="Comic Sans MS" panose="030F0702030302020204" pitchFamily="66" charset="0"/>
                <a:cs typeface="Arial" panose="020B0604020202020204" pitchFamily="34" charset="0"/>
              </a:rPr>
              <a:t>Jardín de Niños Héroes de la libertad</a:t>
            </a:r>
          </a:p>
          <a:p>
            <a:pPr algn="ctr"/>
            <a:r>
              <a:rPr lang="es-MX" sz="2400" b="1" dirty="0">
                <a:latin typeface="Modern Love" panose="04090805081005020601" pitchFamily="82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s-MX" sz="2400" b="1" dirty="0">
                <a:latin typeface="Modern Love" panose="04090805081005020601" pitchFamily="82" charset="0"/>
                <a:cs typeface="Arial" panose="020B0604020202020204" pitchFamily="34" charset="0"/>
              </a:rPr>
              <a:t>Grado: 2     Sección: B</a:t>
            </a:r>
          </a:p>
        </p:txBody>
      </p:sp>
      <p:pic>
        <p:nvPicPr>
          <p:cNvPr id="16" name="Picture 4" descr="36 ideas de Crayolas | decoracion de aulas, etiquetas preescolares,  actividades escolares">
            <a:extLst>
              <a:ext uri="{FF2B5EF4-FFF2-40B4-BE49-F238E27FC236}">
                <a16:creationId xmlns:a16="http://schemas.microsoft.com/office/drawing/2014/main" id="{054A23A9-4CFD-4A4B-BC2A-7D40A7D164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12" r="15736" b="62451"/>
          <a:stretch/>
        </p:blipFill>
        <p:spPr bwMode="auto">
          <a:xfrm flipH="1">
            <a:off x="-2" y="5909804"/>
            <a:ext cx="6056045" cy="1032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36 ideas de Crayolas | decoracion de aulas, etiquetas preescolares,  actividades escolares">
            <a:extLst>
              <a:ext uri="{FF2B5EF4-FFF2-40B4-BE49-F238E27FC236}">
                <a16:creationId xmlns:a16="http://schemas.microsoft.com/office/drawing/2014/main" id="{641AE159-6024-4EFF-8AAD-B1684AFB03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13" b="66157"/>
          <a:stretch/>
        </p:blipFill>
        <p:spPr bwMode="auto">
          <a:xfrm>
            <a:off x="4641634" y="5940302"/>
            <a:ext cx="7550366" cy="893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52528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>
            <a:extLst>
              <a:ext uri="{FF2B5EF4-FFF2-40B4-BE49-F238E27FC236}">
                <a16:creationId xmlns:a16="http://schemas.microsoft.com/office/drawing/2014/main" id="{989EB659-6081-478F-97B7-A962B1A68F2E}"/>
              </a:ext>
            </a:extLst>
          </p:cNvPr>
          <p:cNvGrpSpPr/>
          <p:nvPr/>
        </p:nvGrpSpPr>
        <p:grpSpPr>
          <a:xfrm>
            <a:off x="6096000" y="0"/>
            <a:ext cx="6096000" cy="6858000"/>
            <a:chOff x="0" y="1"/>
            <a:chExt cx="6858000" cy="10281571"/>
          </a:xfrm>
        </p:grpSpPr>
        <p:pic>
          <p:nvPicPr>
            <p:cNvPr id="13" name="Picture 2" descr="11 ideas de Vale 3años | fiesta de toy story, decoración toy story, cumple  toy story">
              <a:extLst>
                <a:ext uri="{FF2B5EF4-FFF2-40B4-BE49-F238E27FC236}">
                  <a16:creationId xmlns:a16="http://schemas.microsoft.com/office/drawing/2014/main" id="{BD3C61CA-8AFB-450F-8413-50A4371C40C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8727"/>
            <a:stretch/>
          </p:blipFill>
          <p:spPr bwMode="auto">
            <a:xfrm>
              <a:off x="0" y="1990725"/>
              <a:ext cx="6858000" cy="82908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2" descr="11 ideas de Vale 3años | fiesta de toy story, decoración toy story, cumple  toy story">
              <a:extLst>
                <a:ext uri="{FF2B5EF4-FFF2-40B4-BE49-F238E27FC236}">
                  <a16:creationId xmlns:a16="http://schemas.microsoft.com/office/drawing/2014/main" id="{3D1D7BC6-6D3F-4CCB-B0CF-B9999261C7F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0486"/>
            <a:stretch/>
          </p:blipFill>
          <p:spPr bwMode="auto">
            <a:xfrm>
              <a:off x="0" y="1"/>
              <a:ext cx="6858000" cy="23774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" name="Grupo 8">
            <a:extLst>
              <a:ext uri="{FF2B5EF4-FFF2-40B4-BE49-F238E27FC236}">
                <a16:creationId xmlns:a16="http://schemas.microsoft.com/office/drawing/2014/main" id="{13C0A20A-78FF-4192-969B-70482ADECBB6}"/>
              </a:ext>
            </a:extLst>
          </p:cNvPr>
          <p:cNvGrpSpPr/>
          <p:nvPr/>
        </p:nvGrpSpPr>
        <p:grpSpPr>
          <a:xfrm>
            <a:off x="0" y="0"/>
            <a:ext cx="6224486" cy="6858000"/>
            <a:chOff x="0" y="1"/>
            <a:chExt cx="6858000" cy="10281571"/>
          </a:xfrm>
        </p:grpSpPr>
        <p:pic>
          <p:nvPicPr>
            <p:cNvPr id="10" name="Picture 2" descr="11 ideas de Vale 3años | fiesta de toy story, decoración toy story, cumple  toy story">
              <a:extLst>
                <a:ext uri="{FF2B5EF4-FFF2-40B4-BE49-F238E27FC236}">
                  <a16:creationId xmlns:a16="http://schemas.microsoft.com/office/drawing/2014/main" id="{4F6FB076-EF12-4E3B-9AAD-F4A82414FD9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8727"/>
            <a:stretch/>
          </p:blipFill>
          <p:spPr bwMode="auto">
            <a:xfrm>
              <a:off x="0" y="1990725"/>
              <a:ext cx="6858000" cy="82908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 descr="11 ideas de Vale 3años | fiesta de toy story, decoración toy story, cumple  toy story">
              <a:extLst>
                <a:ext uri="{FF2B5EF4-FFF2-40B4-BE49-F238E27FC236}">
                  <a16:creationId xmlns:a16="http://schemas.microsoft.com/office/drawing/2014/main" id="{D0850B90-1543-48DF-8ED5-B17DEFF4CBF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0486"/>
            <a:stretch/>
          </p:blipFill>
          <p:spPr bwMode="auto">
            <a:xfrm>
              <a:off x="0" y="1"/>
              <a:ext cx="6858000" cy="23774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" name="Rectángulo: esquinas redondeadas 14">
            <a:extLst>
              <a:ext uri="{FF2B5EF4-FFF2-40B4-BE49-F238E27FC236}">
                <a16:creationId xmlns:a16="http://schemas.microsoft.com/office/drawing/2014/main" id="{B33406F1-4A9E-4881-86BC-A47414B90A17}"/>
              </a:ext>
            </a:extLst>
          </p:cNvPr>
          <p:cNvSpPr/>
          <p:nvPr/>
        </p:nvSpPr>
        <p:spPr>
          <a:xfrm>
            <a:off x="281814" y="4600758"/>
            <a:ext cx="11533197" cy="2016609"/>
          </a:xfrm>
          <a:prstGeom prst="roundRect">
            <a:avLst>
              <a:gd name="adj" fmla="val 8456"/>
            </a:avLst>
          </a:prstGeom>
          <a:solidFill>
            <a:schemeClr val="bg1">
              <a:alpha val="64000"/>
            </a:schemeClr>
          </a:solidFill>
          <a:ln>
            <a:solidFill>
              <a:srgbClr val="70C7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73541F95-2DB8-48FC-8CE4-E70D8E61E841}"/>
              </a:ext>
            </a:extLst>
          </p:cNvPr>
          <p:cNvSpPr txBox="1"/>
          <p:nvPr/>
        </p:nvSpPr>
        <p:spPr>
          <a:xfrm>
            <a:off x="-44391" y="269073"/>
            <a:ext cx="125377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9600" b="1" dirty="0">
                <a:solidFill>
                  <a:schemeClr val="bg1"/>
                </a:solidFill>
                <a:latin typeface="Modern Love" panose="04090805081005020601" pitchFamily="82" charset="0"/>
                <a:cs typeface="Arial" panose="020B0604020202020204" pitchFamily="34" charset="0"/>
              </a:rPr>
              <a:t>CRONOGRAMA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D6A11AD3-CB7B-4B39-B496-B91139C9B1E2}"/>
              </a:ext>
            </a:extLst>
          </p:cNvPr>
          <p:cNvSpPr txBox="1"/>
          <p:nvPr/>
        </p:nvSpPr>
        <p:spPr>
          <a:xfrm>
            <a:off x="-172877" y="269073"/>
            <a:ext cx="125377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9600" b="1" dirty="0">
                <a:latin typeface="Modern Love" panose="04090805081005020601" pitchFamily="82" charset="0"/>
                <a:cs typeface="Arial" panose="020B0604020202020204" pitchFamily="34" charset="0"/>
              </a:rPr>
              <a:t>CRONOGRAMA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D3CFE70F-60FA-4E19-B4D4-CE37827646FF}"/>
              </a:ext>
            </a:extLst>
          </p:cNvPr>
          <p:cNvSpPr txBox="1"/>
          <p:nvPr/>
        </p:nvSpPr>
        <p:spPr>
          <a:xfrm>
            <a:off x="126866" y="4685392"/>
            <a:ext cx="11843091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2000" b="1" dirty="0">
                <a:latin typeface="Comic Sans MS" panose="030F0702030302020204" pitchFamily="66" charset="0"/>
                <a:cs typeface="Arial" panose="020B0604020202020204" pitchFamily="34" charset="0"/>
              </a:rPr>
              <a:t>Se realizaron adecuaciones a la  jornadas, por lo cual los días de sesión se pasaron a Martes y Miércoles con el mismo horario. </a:t>
            </a:r>
          </a:p>
          <a:p>
            <a:pPr algn="ctr"/>
            <a:r>
              <a:rPr lang="es-MX" sz="2000" b="1" dirty="0">
                <a:latin typeface="Comic Sans MS" panose="030F0702030302020204" pitchFamily="66" charset="0"/>
                <a:cs typeface="Arial" panose="020B0604020202020204" pitchFamily="34" charset="0"/>
              </a:rPr>
              <a:t>De 9 a 9:30 y de 9:40 a 10:10 </a:t>
            </a:r>
          </a:p>
          <a:p>
            <a:pPr algn="ctr"/>
            <a:r>
              <a:rPr lang="es-MX" sz="2000" b="1" dirty="0">
                <a:latin typeface="Comic Sans MS" panose="030F0702030302020204" pitchFamily="66" charset="0"/>
                <a:cs typeface="Arial" panose="020B0604020202020204" pitchFamily="34" charset="0"/>
              </a:rPr>
              <a:t>Las actividades a trabajar durante las sesiones virtuales son aquellas marcadas con la estrella roja. </a:t>
            </a:r>
          </a:p>
          <a:p>
            <a:pPr algn="ctr"/>
            <a:r>
              <a:rPr lang="es-MX" sz="2000" b="1" dirty="0">
                <a:latin typeface="Comic Sans MS" panose="030F0702030302020204" pitchFamily="66" charset="0"/>
                <a:cs typeface="Arial" panose="020B0604020202020204" pitchFamily="34" charset="0"/>
              </a:rPr>
              <a:t>- ACTIVIDADES REFERENTES A EDUCACIÓN FÍSICA ESTRELLA VERDE -</a:t>
            </a:r>
          </a:p>
        </p:txBody>
      </p:sp>
      <p:sp>
        <p:nvSpPr>
          <p:cNvPr id="20" name="Estrella: 5 puntas 19">
            <a:extLst>
              <a:ext uri="{FF2B5EF4-FFF2-40B4-BE49-F238E27FC236}">
                <a16:creationId xmlns:a16="http://schemas.microsoft.com/office/drawing/2014/main" id="{262AFDDA-0EC3-4C3D-B0C1-E2C26C772440}"/>
              </a:ext>
            </a:extLst>
          </p:cNvPr>
          <p:cNvSpPr/>
          <p:nvPr/>
        </p:nvSpPr>
        <p:spPr>
          <a:xfrm>
            <a:off x="7608501" y="3032278"/>
            <a:ext cx="510418" cy="509703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F0BBE95E-663F-4BA7-855E-CF7E65782B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6210632"/>
              </p:ext>
            </p:extLst>
          </p:nvPr>
        </p:nvGraphicFramePr>
        <p:xfrm>
          <a:off x="505473" y="1688543"/>
          <a:ext cx="11438023" cy="2687469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1864433">
                  <a:extLst>
                    <a:ext uri="{9D8B030D-6E8A-4147-A177-3AD203B41FA5}">
                      <a16:colId xmlns:a16="http://schemas.microsoft.com/office/drawing/2014/main" val="4021061626"/>
                    </a:ext>
                  </a:extLst>
                </a:gridCol>
                <a:gridCol w="1640918">
                  <a:extLst>
                    <a:ext uri="{9D8B030D-6E8A-4147-A177-3AD203B41FA5}">
                      <a16:colId xmlns:a16="http://schemas.microsoft.com/office/drawing/2014/main" val="764408112"/>
                    </a:ext>
                  </a:extLst>
                </a:gridCol>
                <a:gridCol w="2306108">
                  <a:extLst>
                    <a:ext uri="{9D8B030D-6E8A-4147-A177-3AD203B41FA5}">
                      <a16:colId xmlns:a16="http://schemas.microsoft.com/office/drawing/2014/main" val="2547661637"/>
                    </a:ext>
                  </a:extLst>
                </a:gridCol>
                <a:gridCol w="1864433">
                  <a:extLst>
                    <a:ext uri="{9D8B030D-6E8A-4147-A177-3AD203B41FA5}">
                      <a16:colId xmlns:a16="http://schemas.microsoft.com/office/drawing/2014/main" val="2597735126"/>
                    </a:ext>
                  </a:extLst>
                </a:gridCol>
                <a:gridCol w="1864433">
                  <a:extLst>
                    <a:ext uri="{9D8B030D-6E8A-4147-A177-3AD203B41FA5}">
                      <a16:colId xmlns:a16="http://schemas.microsoft.com/office/drawing/2014/main" val="1979875949"/>
                    </a:ext>
                  </a:extLst>
                </a:gridCol>
                <a:gridCol w="1897698">
                  <a:extLst>
                    <a:ext uri="{9D8B030D-6E8A-4147-A177-3AD203B41FA5}">
                      <a16:colId xmlns:a16="http://schemas.microsoft.com/office/drawing/2014/main" val="253504550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HORA</a:t>
                      </a:r>
                      <a:endParaRPr lang="es-MX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LUNES</a:t>
                      </a:r>
                      <a:endParaRPr lang="es-MX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MARTES</a:t>
                      </a:r>
                      <a:endParaRPr lang="es-MX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MIERCOLES</a:t>
                      </a:r>
                      <a:endParaRPr lang="es-MX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JUEVES </a:t>
                      </a:r>
                      <a:endParaRPr lang="es-MX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VIERNES </a:t>
                      </a:r>
                      <a:endParaRPr lang="es-MX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92104612"/>
                  </a:ext>
                </a:extLst>
              </a:tr>
              <a:tr h="707670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9:00 a 9:30 am</a:t>
                      </a:r>
                      <a:endParaRPr lang="es-MX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</a:t>
                      </a:r>
                      <a:endParaRPr lang="es-MX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9:40 a 10:10 am</a:t>
                      </a:r>
                      <a:endParaRPr lang="es-MX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Los Oficios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Todos son importantes</a:t>
                      </a:r>
                      <a:endParaRPr lang="es-MX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 hora de recordar….</a:t>
                      </a:r>
                      <a:endParaRPr lang="es-MX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¡Rally! </a:t>
                      </a:r>
                      <a:endParaRPr lang="es-MX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Suspensión de labores escolares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CTE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30891774"/>
                  </a:ext>
                </a:extLst>
              </a:tr>
              <a:tr h="1352825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ARTES</a:t>
                      </a:r>
                      <a:endParaRPr lang="es-MX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¡Seamos doctores!</a:t>
                      </a:r>
                      <a:endParaRPr lang="es-MX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 pertenece a…</a:t>
                      </a:r>
                      <a:endParaRPr lang="es-MX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 bombero es…</a:t>
                      </a:r>
                      <a:endParaRPr lang="es-MX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7191413"/>
                  </a:ext>
                </a:extLst>
              </a:tr>
            </a:tbl>
          </a:graphicData>
        </a:graphic>
      </p:graphicFrame>
      <p:sp>
        <p:nvSpPr>
          <p:cNvPr id="5" name="Estrella: 5 puntas 4">
            <a:extLst>
              <a:ext uri="{FF2B5EF4-FFF2-40B4-BE49-F238E27FC236}">
                <a16:creationId xmlns:a16="http://schemas.microsoft.com/office/drawing/2014/main" id="{7C60C658-C1FC-40F4-B5C5-EEB2E8025AAC}"/>
              </a:ext>
            </a:extLst>
          </p:cNvPr>
          <p:cNvSpPr/>
          <p:nvPr/>
        </p:nvSpPr>
        <p:spPr>
          <a:xfrm>
            <a:off x="4086937" y="2037141"/>
            <a:ext cx="466013" cy="391954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1" name="Estrella: 5 puntas 20">
            <a:extLst>
              <a:ext uri="{FF2B5EF4-FFF2-40B4-BE49-F238E27FC236}">
                <a16:creationId xmlns:a16="http://schemas.microsoft.com/office/drawing/2014/main" id="{D422BE61-4EC5-4435-BFCC-5D506F143482}"/>
              </a:ext>
            </a:extLst>
          </p:cNvPr>
          <p:cNvSpPr/>
          <p:nvPr/>
        </p:nvSpPr>
        <p:spPr>
          <a:xfrm>
            <a:off x="7630703" y="3875393"/>
            <a:ext cx="466013" cy="391954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2" name="Estrella: 5 puntas 21">
            <a:extLst>
              <a:ext uri="{FF2B5EF4-FFF2-40B4-BE49-F238E27FC236}">
                <a16:creationId xmlns:a16="http://schemas.microsoft.com/office/drawing/2014/main" id="{0EAE9BD3-AB6B-416A-A8E3-30AA5F60FA78}"/>
              </a:ext>
            </a:extLst>
          </p:cNvPr>
          <p:cNvSpPr/>
          <p:nvPr/>
        </p:nvSpPr>
        <p:spPr>
          <a:xfrm>
            <a:off x="4926878" y="3824389"/>
            <a:ext cx="466013" cy="391954"/>
          </a:xfrm>
          <a:prstGeom prst="star5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3" name="Estrella: 5 puntas 22">
            <a:extLst>
              <a:ext uri="{FF2B5EF4-FFF2-40B4-BE49-F238E27FC236}">
                <a16:creationId xmlns:a16="http://schemas.microsoft.com/office/drawing/2014/main" id="{86DEEE37-56F7-418A-9359-8B5459137831}"/>
              </a:ext>
            </a:extLst>
          </p:cNvPr>
          <p:cNvSpPr/>
          <p:nvPr/>
        </p:nvSpPr>
        <p:spPr>
          <a:xfrm>
            <a:off x="8873740" y="2589498"/>
            <a:ext cx="466013" cy="391954"/>
          </a:xfrm>
          <a:prstGeom prst="star5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813393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>
            <a:extLst>
              <a:ext uri="{FF2B5EF4-FFF2-40B4-BE49-F238E27FC236}">
                <a16:creationId xmlns:a16="http://schemas.microsoft.com/office/drawing/2014/main" id="{989EB659-6081-478F-97B7-A962B1A68F2E}"/>
              </a:ext>
            </a:extLst>
          </p:cNvPr>
          <p:cNvGrpSpPr/>
          <p:nvPr/>
        </p:nvGrpSpPr>
        <p:grpSpPr>
          <a:xfrm>
            <a:off x="6096000" y="0"/>
            <a:ext cx="6096000" cy="6858000"/>
            <a:chOff x="0" y="1"/>
            <a:chExt cx="6858000" cy="10281571"/>
          </a:xfrm>
        </p:grpSpPr>
        <p:pic>
          <p:nvPicPr>
            <p:cNvPr id="13" name="Picture 2" descr="11 ideas de Vale 3años | fiesta de toy story, decoración toy story, cumple  toy story">
              <a:extLst>
                <a:ext uri="{FF2B5EF4-FFF2-40B4-BE49-F238E27FC236}">
                  <a16:creationId xmlns:a16="http://schemas.microsoft.com/office/drawing/2014/main" id="{BD3C61CA-8AFB-450F-8413-50A4371C40C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8727"/>
            <a:stretch/>
          </p:blipFill>
          <p:spPr bwMode="auto">
            <a:xfrm>
              <a:off x="0" y="1990725"/>
              <a:ext cx="6858000" cy="82908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2" descr="11 ideas de Vale 3años | fiesta de toy story, decoración toy story, cumple  toy story">
              <a:extLst>
                <a:ext uri="{FF2B5EF4-FFF2-40B4-BE49-F238E27FC236}">
                  <a16:creationId xmlns:a16="http://schemas.microsoft.com/office/drawing/2014/main" id="{3D1D7BC6-6D3F-4CCB-B0CF-B9999261C7F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0486"/>
            <a:stretch/>
          </p:blipFill>
          <p:spPr bwMode="auto">
            <a:xfrm>
              <a:off x="0" y="1"/>
              <a:ext cx="6858000" cy="23774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" name="Grupo 8">
            <a:extLst>
              <a:ext uri="{FF2B5EF4-FFF2-40B4-BE49-F238E27FC236}">
                <a16:creationId xmlns:a16="http://schemas.microsoft.com/office/drawing/2014/main" id="{13C0A20A-78FF-4192-969B-70482ADECBB6}"/>
              </a:ext>
            </a:extLst>
          </p:cNvPr>
          <p:cNvGrpSpPr/>
          <p:nvPr/>
        </p:nvGrpSpPr>
        <p:grpSpPr>
          <a:xfrm>
            <a:off x="0" y="0"/>
            <a:ext cx="6224486" cy="6858000"/>
            <a:chOff x="0" y="1"/>
            <a:chExt cx="6858000" cy="10281571"/>
          </a:xfrm>
        </p:grpSpPr>
        <p:pic>
          <p:nvPicPr>
            <p:cNvPr id="10" name="Picture 2" descr="11 ideas de Vale 3años | fiesta de toy story, decoración toy story, cumple  toy story">
              <a:extLst>
                <a:ext uri="{FF2B5EF4-FFF2-40B4-BE49-F238E27FC236}">
                  <a16:creationId xmlns:a16="http://schemas.microsoft.com/office/drawing/2014/main" id="{4F6FB076-EF12-4E3B-9AAD-F4A82414FD9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8727"/>
            <a:stretch/>
          </p:blipFill>
          <p:spPr bwMode="auto">
            <a:xfrm>
              <a:off x="0" y="1990725"/>
              <a:ext cx="6858000" cy="82908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 descr="11 ideas de Vale 3años | fiesta de toy story, decoración toy story, cumple  toy story">
              <a:extLst>
                <a:ext uri="{FF2B5EF4-FFF2-40B4-BE49-F238E27FC236}">
                  <a16:creationId xmlns:a16="http://schemas.microsoft.com/office/drawing/2014/main" id="{D0850B90-1543-48DF-8ED5-B17DEFF4CBF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0486"/>
            <a:stretch/>
          </p:blipFill>
          <p:spPr bwMode="auto">
            <a:xfrm>
              <a:off x="0" y="1"/>
              <a:ext cx="6858000" cy="23774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3A499F55-EFD5-4634-8DCF-91A5284555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8602152"/>
              </p:ext>
            </p:extLst>
          </p:nvPr>
        </p:nvGraphicFramePr>
        <p:xfrm>
          <a:off x="384734" y="519847"/>
          <a:ext cx="11422531" cy="60301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1305">
                  <a:extLst>
                    <a:ext uri="{9D8B030D-6E8A-4147-A177-3AD203B41FA5}">
                      <a16:colId xmlns:a16="http://schemas.microsoft.com/office/drawing/2014/main" val="461785288"/>
                    </a:ext>
                  </a:extLst>
                </a:gridCol>
                <a:gridCol w="4764505">
                  <a:extLst>
                    <a:ext uri="{9D8B030D-6E8A-4147-A177-3AD203B41FA5}">
                      <a16:colId xmlns:a16="http://schemas.microsoft.com/office/drawing/2014/main" val="3247438999"/>
                    </a:ext>
                  </a:extLst>
                </a:gridCol>
                <a:gridCol w="2152171">
                  <a:extLst>
                    <a:ext uri="{9D8B030D-6E8A-4147-A177-3AD203B41FA5}">
                      <a16:colId xmlns:a16="http://schemas.microsoft.com/office/drawing/2014/main" val="1346841127"/>
                    </a:ext>
                  </a:extLst>
                </a:gridCol>
                <a:gridCol w="1197828">
                  <a:extLst>
                    <a:ext uri="{9D8B030D-6E8A-4147-A177-3AD203B41FA5}">
                      <a16:colId xmlns:a16="http://schemas.microsoft.com/office/drawing/2014/main" val="157738747"/>
                    </a:ext>
                  </a:extLst>
                </a:gridCol>
                <a:gridCol w="1286722">
                  <a:extLst>
                    <a:ext uri="{9D8B030D-6E8A-4147-A177-3AD203B41FA5}">
                      <a16:colId xmlns:a16="http://schemas.microsoft.com/office/drawing/2014/main" val="4003802428"/>
                    </a:ext>
                  </a:extLst>
                </a:gridCol>
              </a:tblGrid>
              <a:tr h="315708"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ACTIVIDAD: Los oficios</a:t>
                      </a:r>
                      <a:endParaRPr lang="es-MX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020" marR="37020" marT="18510" marB="1851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4767507"/>
                  </a:ext>
                </a:extLst>
              </a:tr>
              <a:tr h="3028300">
                <a:tc gridSpan="5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INICIO</a:t>
                      </a:r>
                    </a:p>
                    <a:p>
                      <a:pPr marL="4572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 hora de investigar. Con apoyo de su tutor, investiga información referente a que oficios existen y que actividades hacen.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DESARROLLO</a:t>
                      </a:r>
                    </a:p>
                    <a:p>
                      <a:pPr marL="4572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Analiza y reflexiona. Socializa la información que investigo con sus familiares, una vez que conversa con su familia, reflexiona sobre cuáles son los oficios más importantes.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CIERRE</a:t>
                      </a:r>
                    </a:p>
                    <a:p>
                      <a:pPr marL="4572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 grande me gustaría ser…  Identifica el oficio que más llama su atención y se dibuja con la vestimenta o las herramientas que requiere para llevar a cabo ese oficio.  </a:t>
                      </a:r>
                      <a:endParaRPr lang="es-MX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020" marR="37020" marT="18510" marB="1851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6372299"/>
                  </a:ext>
                </a:extLst>
              </a:tr>
              <a:tr h="7451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TIEMPO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FECHA</a:t>
                      </a:r>
                      <a:endParaRPr lang="es-MX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020" marR="37020" marT="18510" marB="1851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RECURSOS MATERIALES</a:t>
                      </a:r>
                      <a:endParaRPr lang="es-MX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020" marR="37020" marT="18510" marB="1851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RASGOS A OBSERVAR</a:t>
                      </a:r>
                      <a:endParaRPr lang="es-MX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020" marR="37020" marT="18510" marB="1851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MÉTODO DE ALICACIÓN</a:t>
                      </a:r>
                      <a:endParaRPr lang="es-MX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020" marR="37020" marT="18510" marB="1851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EVIDENCIA</a:t>
                      </a:r>
                      <a:endParaRPr lang="es-MX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020" marR="37020" marT="18510" marB="18510"/>
                </a:tc>
                <a:extLst>
                  <a:ext uri="{0D108BD9-81ED-4DB2-BD59-A6C34878D82A}">
                    <a16:rowId xmlns:a16="http://schemas.microsoft.com/office/drawing/2014/main" val="826492029"/>
                  </a:ext>
                </a:extLst>
              </a:tr>
              <a:tr h="383653"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Lunes 22/ 11/ 21</a:t>
                      </a:r>
                      <a:endParaRPr lang="es-MX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020" marR="37020" marT="18510" marB="1851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Celular/ Computadora/ Tablet/ Conexión a internet/ Datos/</a:t>
                      </a:r>
                      <a:endParaRPr lang="es-MX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020" marR="37020" marT="18510" marB="18510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Expresa con eficacia sus ideas acerca de diversos temas y a tiende lo que se dice en interacciones con otras personas.</a:t>
                      </a:r>
                      <a:endParaRPr lang="es-MX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020" marR="37020" marT="18510" marB="18510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Envío de evidencia</a:t>
                      </a:r>
                      <a:endParaRPr lang="es-MX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020" marR="37020" marT="18510" marB="18510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Fotografía del dibujo.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Anexar nombre y fecha. </a:t>
                      </a:r>
                      <a:endParaRPr lang="es-MX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020" marR="37020" marT="18510" marB="18510"/>
                </a:tc>
                <a:extLst>
                  <a:ext uri="{0D108BD9-81ED-4DB2-BD59-A6C34878D82A}">
                    <a16:rowId xmlns:a16="http://schemas.microsoft.com/office/drawing/2014/main" val="1836252819"/>
                  </a:ext>
                </a:extLst>
              </a:tr>
              <a:tr h="317633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CONSIGNAS/ PREGUNTAS</a:t>
                      </a:r>
                      <a:endParaRPr lang="es-MX" sz="2400"/>
                    </a:p>
                  </a:txBody>
                  <a:tcPr marL="37020" marR="37020" marT="18510" marB="18510"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7552305"/>
                  </a:ext>
                </a:extLst>
              </a:tr>
              <a:tr h="1027860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buFont typeface="Arial" panose="020B0604020202020204" pitchFamily="34" charset="0"/>
                        <a:buChar char="-"/>
                      </a:pPr>
                      <a:r>
                        <a:rPr lang="es-MX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¿Sabes que es un oficio?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Arial" panose="020B0604020202020204" pitchFamily="34" charset="0"/>
                        <a:buChar char="-"/>
                      </a:pPr>
                      <a:r>
                        <a:rPr lang="es-MX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¿Cuáles conoces?</a:t>
                      </a:r>
                    </a:p>
                    <a:p>
                      <a:pPr marL="4572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¿Qué te gustaría ser de grande?</a:t>
                      </a:r>
                      <a:endParaRPr lang="es-MX" sz="2400" dirty="0"/>
                    </a:p>
                  </a:txBody>
                  <a:tcPr marL="37020" marR="37020" marT="18510" marB="18510"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44212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33706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>
            <a:extLst>
              <a:ext uri="{FF2B5EF4-FFF2-40B4-BE49-F238E27FC236}">
                <a16:creationId xmlns:a16="http://schemas.microsoft.com/office/drawing/2014/main" id="{989EB659-6081-478F-97B7-A962B1A68F2E}"/>
              </a:ext>
            </a:extLst>
          </p:cNvPr>
          <p:cNvGrpSpPr/>
          <p:nvPr/>
        </p:nvGrpSpPr>
        <p:grpSpPr>
          <a:xfrm>
            <a:off x="6096000" y="0"/>
            <a:ext cx="6096000" cy="6858000"/>
            <a:chOff x="0" y="1"/>
            <a:chExt cx="6858000" cy="10281571"/>
          </a:xfrm>
        </p:grpSpPr>
        <p:pic>
          <p:nvPicPr>
            <p:cNvPr id="13" name="Picture 2" descr="11 ideas de Vale 3años | fiesta de toy story, decoración toy story, cumple  toy story">
              <a:extLst>
                <a:ext uri="{FF2B5EF4-FFF2-40B4-BE49-F238E27FC236}">
                  <a16:creationId xmlns:a16="http://schemas.microsoft.com/office/drawing/2014/main" id="{BD3C61CA-8AFB-450F-8413-50A4371C40C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8727"/>
            <a:stretch/>
          </p:blipFill>
          <p:spPr bwMode="auto">
            <a:xfrm>
              <a:off x="0" y="1990725"/>
              <a:ext cx="6858000" cy="82908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2" descr="11 ideas de Vale 3años | fiesta de toy story, decoración toy story, cumple  toy story">
              <a:extLst>
                <a:ext uri="{FF2B5EF4-FFF2-40B4-BE49-F238E27FC236}">
                  <a16:creationId xmlns:a16="http://schemas.microsoft.com/office/drawing/2014/main" id="{3D1D7BC6-6D3F-4CCB-B0CF-B9999261C7F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0486"/>
            <a:stretch/>
          </p:blipFill>
          <p:spPr bwMode="auto">
            <a:xfrm>
              <a:off x="0" y="1"/>
              <a:ext cx="6858000" cy="23774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" name="Grupo 8">
            <a:extLst>
              <a:ext uri="{FF2B5EF4-FFF2-40B4-BE49-F238E27FC236}">
                <a16:creationId xmlns:a16="http://schemas.microsoft.com/office/drawing/2014/main" id="{13C0A20A-78FF-4192-969B-70482ADECBB6}"/>
              </a:ext>
            </a:extLst>
          </p:cNvPr>
          <p:cNvGrpSpPr/>
          <p:nvPr/>
        </p:nvGrpSpPr>
        <p:grpSpPr>
          <a:xfrm>
            <a:off x="0" y="0"/>
            <a:ext cx="6224486" cy="6858000"/>
            <a:chOff x="0" y="1"/>
            <a:chExt cx="6858000" cy="10281571"/>
          </a:xfrm>
        </p:grpSpPr>
        <p:pic>
          <p:nvPicPr>
            <p:cNvPr id="10" name="Picture 2" descr="11 ideas de Vale 3años | fiesta de toy story, decoración toy story, cumple  toy story">
              <a:extLst>
                <a:ext uri="{FF2B5EF4-FFF2-40B4-BE49-F238E27FC236}">
                  <a16:creationId xmlns:a16="http://schemas.microsoft.com/office/drawing/2014/main" id="{4F6FB076-EF12-4E3B-9AAD-F4A82414FD9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8727"/>
            <a:stretch/>
          </p:blipFill>
          <p:spPr bwMode="auto">
            <a:xfrm>
              <a:off x="0" y="1990725"/>
              <a:ext cx="6858000" cy="82908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 descr="11 ideas de Vale 3años | fiesta de toy story, decoración toy story, cumple  toy story">
              <a:extLst>
                <a:ext uri="{FF2B5EF4-FFF2-40B4-BE49-F238E27FC236}">
                  <a16:creationId xmlns:a16="http://schemas.microsoft.com/office/drawing/2014/main" id="{D0850B90-1543-48DF-8ED5-B17DEFF4CBF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0486"/>
            <a:stretch/>
          </p:blipFill>
          <p:spPr bwMode="auto">
            <a:xfrm>
              <a:off x="0" y="1"/>
              <a:ext cx="6858000" cy="23774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0AF950DD-B0C1-49BC-92CF-41C7215144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9660866"/>
              </p:ext>
            </p:extLst>
          </p:nvPr>
        </p:nvGraphicFramePr>
        <p:xfrm>
          <a:off x="172451" y="377416"/>
          <a:ext cx="11847097" cy="55301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51965">
                  <a:extLst>
                    <a:ext uri="{9D8B030D-6E8A-4147-A177-3AD203B41FA5}">
                      <a16:colId xmlns:a16="http://schemas.microsoft.com/office/drawing/2014/main" val="4015177060"/>
                    </a:ext>
                  </a:extLst>
                </a:gridCol>
                <a:gridCol w="4287756">
                  <a:extLst>
                    <a:ext uri="{9D8B030D-6E8A-4147-A177-3AD203B41FA5}">
                      <a16:colId xmlns:a16="http://schemas.microsoft.com/office/drawing/2014/main" val="1480888387"/>
                    </a:ext>
                  </a:extLst>
                </a:gridCol>
                <a:gridCol w="1883438">
                  <a:extLst>
                    <a:ext uri="{9D8B030D-6E8A-4147-A177-3AD203B41FA5}">
                      <a16:colId xmlns:a16="http://schemas.microsoft.com/office/drawing/2014/main" val="3575419202"/>
                    </a:ext>
                  </a:extLst>
                </a:gridCol>
                <a:gridCol w="1689389">
                  <a:extLst>
                    <a:ext uri="{9D8B030D-6E8A-4147-A177-3AD203B41FA5}">
                      <a16:colId xmlns:a16="http://schemas.microsoft.com/office/drawing/2014/main" val="3033845658"/>
                    </a:ext>
                  </a:extLst>
                </a:gridCol>
                <a:gridCol w="1334549">
                  <a:extLst>
                    <a:ext uri="{9D8B030D-6E8A-4147-A177-3AD203B41FA5}">
                      <a16:colId xmlns:a16="http://schemas.microsoft.com/office/drawing/2014/main" val="2054278191"/>
                    </a:ext>
                  </a:extLst>
                </a:gridCol>
              </a:tblGrid>
              <a:tr h="294991"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ACTIVIDAD: Todos somos importantes </a:t>
                      </a:r>
                      <a:endParaRPr lang="es-MX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020" marR="37020" marT="18510" marB="1851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6574515"/>
                  </a:ext>
                </a:extLst>
              </a:tr>
              <a:tr h="2301309">
                <a:tc gridSpan="5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INICIO</a:t>
                      </a:r>
                    </a:p>
                    <a:p>
                      <a:pPr marL="4572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Aprendizajes previos. Rescata la información investigada y socializa sobre lo que recuerda acerca del tema a partir de la diapositiva a presentar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DESARROLLO</a:t>
                      </a:r>
                    </a:p>
                    <a:p>
                      <a:pPr marL="4572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Ideas y Críticas. Complementa la información a partir de la resolución de diversos juegos, los cuales se abordarán a lo largo de las diapositivas,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CIERRE</a:t>
                      </a:r>
                    </a:p>
                    <a:p>
                      <a:pPr marL="4572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 ayuda de tu tutor utiliza su creatividad para realizar un breve disfraz para simular el uniforme de un doctor (Puede utilizar ropa para evitar gastos extra) .  </a:t>
                      </a:r>
                      <a:endParaRPr lang="es-MX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020" marR="37020" marT="18510" marB="1851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9422336"/>
                  </a:ext>
                </a:extLst>
              </a:tr>
              <a:tr h="5809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TIEMPO/ FECHA</a:t>
                      </a:r>
                      <a:endParaRPr lang="es-MX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020" marR="37020" marT="18510" marB="1851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RECURSOS/ MATERIALES</a:t>
                      </a:r>
                      <a:endParaRPr lang="es-MX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020" marR="37020" marT="18510" marB="1851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RASGOS A OBSERVAR</a:t>
                      </a:r>
                      <a:endParaRPr lang="es-MX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020" marR="37020" marT="18510" marB="1851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MÉTODO DE APLICACIÓN</a:t>
                      </a:r>
                      <a:endParaRPr lang="es-MX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020" marR="37020" marT="18510" marB="1851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EVIDENCIA</a:t>
                      </a:r>
                      <a:endParaRPr lang="es-MX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020" marR="37020" marT="18510" marB="18510"/>
                </a:tc>
                <a:extLst>
                  <a:ext uri="{0D108BD9-81ED-4DB2-BD59-A6C34878D82A}">
                    <a16:rowId xmlns:a16="http://schemas.microsoft.com/office/drawing/2014/main" val="622593976"/>
                  </a:ext>
                </a:extLst>
              </a:tr>
              <a:tr h="960393"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Martes 23/ 11/ 2021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minutos aproximadamente, con cada equipo</a:t>
                      </a:r>
                      <a:endParaRPr lang="es-MX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020" marR="37020" marT="18510" marB="1851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Celular/ Computadora/ Tablet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Conexión a internet/ Datos/ Video/ Hojas/ Tijeras/, Regla, Colores.  </a:t>
                      </a:r>
                      <a:endParaRPr lang="es-MX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020" marR="37020" marT="18510" marB="18510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Expresa con eficacia sus ideas acerca de diversos temas y a tiende lo que se dice en interacciones con otras personas.</a:t>
                      </a:r>
                      <a:endParaRPr lang="es-MX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020" marR="37020" marT="18510" marB="18510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Clase virtual/ Sala</a:t>
                      </a:r>
                      <a:endParaRPr lang="es-MX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020" marR="37020" marT="18510" marB="18510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Fotografía del trabajo realizado durante clase. </a:t>
                      </a:r>
                      <a:endParaRPr lang="es-MX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020" marR="37020" marT="18510" marB="18510"/>
                </a:tc>
                <a:extLst>
                  <a:ext uri="{0D108BD9-81ED-4DB2-BD59-A6C34878D82A}">
                    <a16:rowId xmlns:a16="http://schemas.microsoft.com/office/drawing/2014/main" val="17897846"/>
                  </a:ext>
                </a:extLst>
              </a:tr>
              <a:tr h="294991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CONSIGNAS/ PREGUNTAS</a:t>
                      </a:r>
                      <a:endParaRPr lang="es-MX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020" marR="37020" marT="18510" marB="18510"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9626250"/>
                  </a:ext>
                </a:extLst>
              </a:tr>
              <a:tr h="1097518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-"/>
                        <a:tabLst>
                          <a:tab pos="457200" algn="l"/>
                        </a:tabLst>
                      </a:pPr>
                      <a:r>
                        <a:rPr lang="es-MX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¿Sabes que son los textos informativos?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-"/>
                        <a:tabLst>
                          <a:tab pos="457200" algn="l"/>
                        </a:tabLst>
                      </a:pPr>
                      <a:r>
                        <a:rPr lang="es-MX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¿Dónde podemos encontrarlos?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-"/>
                        <a:tabLst>
                          <a:tab pos="457200" algn="l"/>
                        </a:tabLst>
                      </a:pPr>
                      <a:r>
                        <a:rPr lang="es-MX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¿De qué pueden hablar?</a:t>
                      </a:r>
                      <a:endParaRPr lang="es-MX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020" marR="37020" marT="18510" marB="18510"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2757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74086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o 8">
            <a:extLst>
              <a:ext uri="{FF2B5EF4-FFF2-40B4-BE49-F238E27FC236}">
                <a16:creationId xmlns:a16="http://schemas.microsoft.com/office/drawing/2014/main" id="{13C0A20A-78FF-4192-969B-70482ADECBB6}"/>
              </a:ext>
            </a:extLst>
          </p:cNvPr>
          <p:cNvGrpSpPr/>
          <p:nvPr/>
        </p:nvGrpSpPr>
        <p:grpSpPr>
          <a:xfrm>
            <a:off x="0" y="0"/>
            <a:ext cx="6224486" cy="6858000"/>
            <a:chOff x="0" y="1"/>
            <a:chExt cx="6858000" cy="10281571"/>
          </a:xfrm>
        </p:grpSpPr>
        <p:pic>
          <p:nvPicPr>
            <p:cNvPr id="10" name="Picture 2" descr="11 ideas de Vale 3años | fiesta de toy story, decoración toy story, cumple  toy story">
              <a:extLst>
                <a:ext uri="{FF2B5EF4-FFF2-40B4-BE49-F238E27FC236}">
                  <a16:creationId xmlns:a16="http://schemas.microsoft.com/office/drawing/2014/main" id="{4F6FB076-EF12-4E3B-9AAD-F4A82414FD9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8727"/>
            <a:stretch/>
          </p:blipFill>
          <p:spPr bwMode="auto">
            <a:xfrm>
              <a:off x="0" y="1990725"/>
              <a:ext cx="6858000" cy="82908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 descr="11 ideas de Vale 3años | fiesta de toy story, decoración toy story, cumple  toy story">
              <a:extLst>
                <a:ext uri="{FF2B5EF4-FFF2-40B4-BE49-F238E27FC236}">
                  <a16:creationId xmlns:a16="http://schemas.microsoft.com/office/drawing/2014/main" id="{D0850B90-1543-48DF-8ED5-B17DEFF4CBF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0486"/>
            <a:stretch/>
          </p:blipFill>
          <p:spPr bwMode="auto">
            <a:xfrm>
              <a:off x="0" y="1"/>
              <a:ext cx="6858000" cy="23774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2" name="Grupo 21">
            <a:extLst>
              <a:ext uri="{FF2B5EF4-FFF2-40B4-BE49-F238E27FC236}">
                <a16:creationId xmlns:a16="http://schemas.microsoft.com/office/drawing/2014/main" id="{4570FD71-7C43-4D03-90DF-5C87891D5C11}"/>
              </a:ext>
            </a:extLst>
          </p:cNvPr>
          <p:cNvGrpSpPr/>
          <p:nvPr/>
        </p:nvGrpSpPr>
        <p:grpSpPr>
          <a:xfrm>
            <a:off x="6224486" y="0"/>
            <a:ext cx="5967514" cy="6858000"/>
            <a:chOff x="0" y="1"/>
            <a:chExt cx="6858000" cy="10281571"/>
          </a:xfrm>
        </p:grpSpPr>
        <p:pic>
          <p:nvPicPr>
            <p:cNvPr id="31" name="Picture 2" descr="11 ideas de Vale 3años | fiesta de toy story, decoración toy story, cumple  toy story">
              <a:extLst>
                <a:ext uri="{FF2B5EF4-FFF2-40B4-BE49-F238E27FC236}">
                  <a16:creationId xmlns:a16="http://schemas.microsoft.com/office/drawing/2014/main" id="{C81178DE-F248-48F5-9A16-49222058E24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8727"/>
            <a:stretch/>
          </p:blipFill>
          <p:spPr bwMode="auto">
            <a:xfrm>
              <a:off x="0" y="1990725"/>
              <a:ext cx="6858000" cy="82908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2" descr="11 ideas de Vale 3años | fiesta de toy story, decoración toy story, cumple  toy story">
              <a:extLst>
                <a:ext uri="{FF2B5EF4-FFF2-40B4-BE49-F238E27FC236}">
                  <a16:creationId xmlns:a16="http://schemas.microsoft.com/office/drawing/2014/main" id="{8033DF56-584A-49C2-BAAE-0303CF1501F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0486"/>
            <a:stretch/>
          </p:blipFill>
          <p:spPr bwMode="auto">
            <a:xfrm>
              <a:off x="0" y="1"/>
              <a:ext cx="6858000" cy="23774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3" name="Imagen 32">
            <a:extLst>
              <a:ext uri="{FF2B5EF4-FFF2-40B4-BE49-F238E27FC236}">
                <a16:creationId xmlns:a16="http://schemas.microsoft.com/office/drawing/2014/main" id="{8F727CC0-FA5A-4025-860B-FBB591FF1C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662" y="909475"/>
            <a:ext cx="4043534" cy="4893147"/>
          </a:xfrm>
          <a:prstGeom prst="rect">
            <a:avLst/>
          </a:prstGeom>
        </p:spPr>
      </p:pic>
      <p:pic>
        <p:nvPicPr>
          <p:cNvPr id="4" name="Imagen 3" descr="Interfaz de usuario gráfica, Texto&#10;&#10;Descripción generada automáticamente con confianza media">
            <a:extLst>
              <a:ext uri="{FF2B5EF4-FFF2-40B4-BE49-F238E27FC236}">
                <a16:creationId xmlns:a16="http://schemas.microsoft.com/office/drawing/2014/main" id="{582615AC-B955-46C9-B8C6-4776FC04EB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371" y="292829"/>
            <a:ext cx="3367257" cy="6272341"/>
          </a:xfrm>
          <a:prstGeom prst="rect">
            <a:avLst/>
          </a:prstGeom>
        </p:spPr>
      </p:pic>
      <p:pic>
        <p:nvPicPr>
          <p:cNvPr id="7" name="Imagen 6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07EE2D08-8070-4628-B1C0-B057B9D4C09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9803" y="939872"/>
            <a:ext cx="4163631" cy="497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2236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>
            <a:extLst>
              <a:ext uri="{FF2B5EF4-FFF2-40B4-BE49-F238E27FC236}">
                <a16:creationId xmlns:a16="http://schemas.microsoft.com/office/drawing/2014/main" id="{989EB659-6081-478F-97B7-A962B1A68F2E}"/>
              </a:ext>
            </a:extLst>
          </p:cNvPr>
          <p:cNvGrpSpPr/>
          <p:nvPr/>
        </p:nvGrpSpPr>
        <p:grpSpPr>
          <a:xfrm>
            <a:off x="6096000" y="0"/>
            <a:ext cx="6096000" cy="6858000"/>
            <a:chOff x="0" y="1"/>
            <a:chExt cx="6858000" cy="10281571"/>
          </a:xfrm>
        </p:grpSpPr>
        <p:pic>
          <p:nvPicPr>
            <p:cNvPr id="13" name="Picture 2" descr="11 ideas de Vale 3años | fiesta de toy story, decoración toy story, cumple  toy story">
              <a:extLst>
                <a:ext uri="{FF2B5EF4-FFF2-40B4-BE49-F238E27FC236}">
                  <a16:creationId xmlns:a16="http://schemas.microsoft.com/office/drawing/2014/main" id="{BD3C61CA-8AFB-450F-8413-50A4371C40C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8727"/>
            <a:stretch/>
          </p:blipFill>
          <p:spPr bwMode="auto">
            <a:xfrm>
              <a:off x="0" y="1990725"/>
              <a:ext cx="6858000" cy="82908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2" descr="11 ideas de Vale 3años | fiesta de toy story, decoración toy story, cumple  toy story">
              <a:extLst>
                <a:ext uri="{FF2B5EF4-FFF2-40B4-BE49-F238E27FC236}">
                  <a16:creationId xmlns:a16="http://schemas.microsoft.com/office/drawing/2014/main" id="{3D1D7BC6-6D3F-4CCB-B0CF-B9999261C7F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0486"/>
            <a:stretch/>
          </p:blipFill>
          <p:spPr bwMode="auto">
            <a:xfrm>
              <a:off x="0" y="1"/>
              <a:ext cx="6858000" cy="23774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" name="Grupo 8">
            <a:extLst>
              <a:ext uri="{FF2B5EF4-FFF2-40B4-BE49-F238E27FC236}">
                <a16:creationId xmlns:a16="http://schemas.microsoft.com/office/drawing/2014/main" id="{13C0A20A-78FF-4192-969B-70482ADECBB6}"/>
              </a:ext>
            </a:extLst>
          </p:cNvPr>
          <p:cNvGrpSpPr/>
          <p:nvPr/>
        </p:nvGrpSpPr>
        <p:grpSpPr>
          <a:xfrm>
            <a:off x="0" y="0"/>
            <a:ext cx="6224486" cy="6858000"/>
            <a:chOff x="0" y="1"/>
            <a:chExt cx="6858000" cy="10281571"/>
          </a:xfrm>
        </p:grpSpPr>
        <p:pic>
          <p:nvPicPr>
            <p:cNvPr id="10" name="Picture 2" descr="11 ideas de Vale 3años | fiesta de toy story, decoración toy story, cumple  toy story">
              <a:extLst>
                <a:ext uri="{FF2B5EF4-FFF2-40B4-BE49-F238E27FC236}">
                  <a16:creationId xmlns:a16="http://schemas.microsoft.com/office/drawing/2014/main" id="{4F6FB076-EF12-4E3B-9AAD-F4A82414FD9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8727"/>
            <a:stretch/>
          </p:blipFill>
          <p:spPr bwMode="auto">
            <a:xfrm>
              <a:off x="0" y="1990725"/>
              <a:ext cx="6858000" cy="82908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 descr="11 ideas de Vale 3años | fiesta de toy story, decoración toy story, cumple  toy story">
              <a:extLst>
                <a:ext uri="{FF2B5EF4-FFF2-40B4-BE49-F238E27FC236}">
                  <a16:creationId xmlns:a16="http://schemas.microsoft.com/office/drawing/2014/main" id="{D0850B90-1543-48DF-8ED5-B17DEFF4CBF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0486"/>
            <a:stretch/>
          </p:blipFill>
          <p:spPr bwMode="auto">
            <a:xfrm>
              <a:off x="0" y="1"/>
              <a:ext cx="6858000" cy="23774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" name="Rectángulo: esquinas redondeadas 14">
            <a:extLst>
              <a:ext uri="{FF2B5EF4-FFF2-40B4-BE49-F238E27FC236}">
                <a16:creationId xmlns:a16="http://schemas.microsoft.com/office/drawing/2014/main" id="{B85FA79E-2F21-48E8-B0F8-016EE4419BE9}"/>
              </a:ext>
            </a:extLst>
          </p:cNvPr>
          <p:cNvSpPr/>
          <p:nvPr/>
        </p:nvSpPr>
        <p:spPr>
          <a:xfrm>
            <a:off x="500781" y="368069"/>
            <a:ext cx="4532409" cy="909560"/>
          </a:xfrm>
          <a:prstGeom prst="roundRect">
            <a:avLst>
              <a:gd name="adj" fmla="val 8456"/>
            </a:avLst>
          </a:prstGeom>
          <a:solidFill>
            <a:srgbClr val="FFFF00">
              <a:alpha val="64000"/>
            </a:srgbClr>
          </a:solidFill>
          <a:ln>
            <a:solidFill>
              <a:srgbClr val="70C7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0" dirty="0"/>
          </a:p>
        </p:txBody>
      </p:sp>
      <p:sp>
        <p:nvSpPr>
          <p:cNvPr id="17" name="Rectángulo: esquinas redondeadas 16">
            <a:extLst>
              <a:ext uri="{FF2B5EF4-FFF2-40B4-BE49-F238E27FC236}">
                <a16:creationId xmlns:a16="http://schemas.microsoft.com/office/drawing/2014/main" id="{9AC128C7-528B-4DFA-8B06-B38426805DA3}"/>
              </a:ext>
            </a:extLst>
          </p:cNvPr>
          <p:cNvSpPr/>
          <p:nvPr/>
        </p:nvSpPr>
        <p:spPr>
          <a:xfrm>
            <a:off x="657238" y="1463130"/>
            <a:ext cx="4409172" cy="1875378"/>
          </a:xfrm>
          <a:prstGeom prst="roundRect">
            <a:avLst>
              <a:gd name="adj" fmla="val 8456"/>
            </a:avLst>
          </a:prstGeom>
          <a:solidFill>
            <a:srgbClr val="FFC000">
              <a:alpha val="64000"/>
            </a:srgbClr>
          </a:solidFill>
          <a:ln>
            <a:solidFill>
              <a:srgbClr val="70C7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0"/>
          </a:p>
        </p:txBody>
      </p:sp>
      <p:pic>
        <p:nvPicPr>
          <p:cNvPr id="2" name="Picture 2" descr="35 ideas de PROYECTO LOS MÉDICOS | medicos, palabras de vocabulario,  profesiones para niños">
            <a:extLst>
              <a:ext uri="{FF2B5EF4-FFF2-40B4-BE49-F238E27FC236}">
                <a16:creationId xmlns:a16="http://schemas.microsoft.com/office/drawing/2014/main" id="{1DBFB577-480D-4C6A-AF32-2626CB271A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266"/>
          <a:stretch/>
        </p:blipFill>
        <p:spPr bwMode="auto">
          <a:xfrm>
            <a:off x="5611481" y="375560"/>
            <a:ext cx="6276834" cy="3298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CuadroTexto 20">
            <a:extLst>
              <a:ext uri="{FF2B5EF4-FFF2-40B4-BE49-F238E27FC236}">
                <a16:creationId xmlns:a16="http://schemas.microsoft.com/office/drawing/2014/main" id="{A08B8794-B562-489C-ADA6-C3A0F5587D44}"/>
              </a:ext>
            </a:extLst>
          </p:cNvPr>
          <p:cNvSpPr txBox="1"/>
          <p:nvPr/>
        </p:nvSpPr>
        <p:spPr>
          <a:xfrm>
            <a:off x="867736" y="440488"/>
            <a:ext cx="416545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2400" b="1" dirty="0">
                <a:latin typeface="Comic Sans MS" panose="030F0702030302020204" pitchFamily="66" charset="0"/>
                <a:cs typeface="Arial" panose="020B0604020202020204" pitchFamily="34" charset="0"/>
              </a:rPr>
              <a:t>Elabora un dibujo similar al que esta en pantalla</a:t>
            </a:r>
          </a:p>
        </p:txBody>
      </p:sp>
      <p:sp>
        <p:nvSpPr>
          <p:cNvPr id="23" name="Rectángulo: esquinas redondeadas 22">
            <a:extLst>
              <a:ext uri="{FF2B5EF4-FFF2-40B4-BE49-F238E27FC236}">
                <a16:creationId xmlns:a16="http://schemas.microsoft.com/office/drawing/2014/main" id="{0CC7B158-FD91-45C9-9C4A-3470E80C243E}"/>
              </a:ext>
            </a:extLst>
          </p:cNvPr>
          <p:cNvSpPr/>
          <p:nvPr/>
        </p:nvSpPr>
        <p:spPr>
          <a:xfrm>
            <a:off x="970949" y="3553429"/>
            <a:ext cx="4409172" cy="1598639"/>
          </a:xfrm>
          <a:prstGeom prst="roundRect">
            <a:avLst>
              <a:gd name="adj" fmla="val 8456"/>
            </a:avLst>
          </a:prstGeom>
          <a:solidFill>
            <a:srgbClr val="FF0000">
              <a:alpha val="64000"/>
            </a:srgbClr>
          </a:solidFill>
          <a:ln>
            <a:solidFill>
              <a:srgbClr val="70C7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0" dirty="0"/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839F7311-346B-4AEF-BA41-026EC5ADD8DF}"/>
              </a:ext>
            </a:extLst>
          </p:cNvPr>
          <p:cNvSpPr txBox="1"/>
          <p:nvPr/>
        </p:nvSpPr>
        <p:spPr>
          <a:xfrm>
            <a:off x="1519780" y="3582408"/>
            <a:ext cx="379354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2400" b="1" dirty="0">
                <a:latin typeface="Comic Sans MS" panose="030F0702030302020204" pitchFamily="66" charset="0"/>
                <a:cs typeface="Arial" panose="020B0604020202020204" pitchFamily="34" charset="0"/>
              </a:rPr>
              <a:t>Una vez dibujado utiliza tu creatividad para ¡colorearlo y decorarlo a tu gusto! </a:t>
            </a:r>
            <a:endParaRPr lang="es-MX" sz="2400" dirty="0"/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099FF0A9-6921-4C68-80B2-9CC98F49A4E2}"/>
              </a:ext>
            </a:extLst>
          </p:cNvPr>
          <p:cNvSpPr txBox="1"/>
          <p:nvPr/>
        </p:nvSpPr>
        <p:spPr>
          <a:xfrm>
            <a:off x="1057070" y="1629436"/>
            <a:ext cx="409154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2400" b="1" dirty="0">
                <a:latin typeface="Comic Sans MS" panose="030F0702030302020204" pitchFamily="66" charset="0"/>
                <a:cs typeface="Arial" panose="020B0604020202020204" pitchFamily="34" charset="0"/>
              </a:rPr>
              <a:t>Mide el contorno de tu cabeza y realiza una tira de papel para utilizarla para atorar tu sombrero</a:t>
            </a:r>
            <a:endParaRPr lang="es-MX" sz="2400" dirty="0"/>
          </a:p>
        </p:txBody>
      </p:sp>
      <p:sp>
        <p:nvSpPr>
          <p:cNvPr id="26" name="Rectángulo: esquinas redondeadas 25">
            <a:extLst>
              <a:ext uri="{FF2B5EF4-FFF2-40B4-BE49-F238E27FC236}">
                <a16:creationId xmlns:a16="http://schemas.microsoft.com/office/drawing/2014/main" id="{60054D62-D755-47B3-9C3A-06600BBA2F16}"/>
              </a:ext>
            </a:extLst>
          </p:cNvPr>
          <p:cNvSpPr/>
          <p:nvPr/>
        </p:nvSpPr>
        <p:spPr>
          <a:xfrm>
            <a:off x="1744332" y="5191668"/>
            <a:ext cx="4490490" cy="1441767"/>
          </a:xfrm>
          <a:prstGeom prst="roundRect">
            <a:avLst>
              <a:gd name="adj" fmla="val 8456"/>
            </a:avLst>
          </a:prstGeom>
          <a:solidFill>
            <a:srgbClr val="00B050">
              <a:alpha val="64000"/>
            </a:srgbClr>
          </a:solidFill>
          <a:ln>
            <a:solidFill>
              <a:srgbClr val="70C7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0" dirty="0"/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3651C82F-F98A-4CA3-AC67-EBF9977E00A6}"/>
              </a:ext>
            </a:extLst>
          </p:cNvPr>
          <p:cNvSpPr txBox="1"/>
          <p:nvPr/>
        </p:nvSpPr>
        <p:spPr>
          <a:xfrm>
            <a:off x="2108378" y="5401921"/>
            <a:ext cx="399811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2400" b="1" dirty="0">
                <a:latin typeface="Comic Sans MS" panose="030F0702030302020204" pitchFamily="66" charset="0"/>
                <a:cs typeface="Arial" panose="020B0604020202020204" pitchFamily="34" charset="0"/>
              </a:rPr>
              <a:t>Por ultimo, recorta cada una de las piezas y pégalas </a:t>
            </a:r>
            <a:endParaRPr lang="es-MX" sz="2400" dirty="0"/>
          </a:p>
        </p:txBody>
      </p:sp>
      <p:pic>
        <p:nvPicPr>
          <p:cNvPr id="8196" name="Picture 4" descr="Doctor en medicina médico, ver al doctor, niño, mano, humano png | PNGWing">
            <a:extLst>
              <a:ext uri="{FF2B5EF4-FFF2-40B4-BE49-F238E27FC236}">
                <a16:creationId xmlns:a16="http://schemas.microsoft.com/office/drawing/2014/main" id="{56B2AE76-D941-46D0-837B-9E21D6A2BB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750" b="90000" l="10000" r="90000">
                        <a14:foregroundMark x1="45326" y1="2750" x2="47174" y2="43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2268" b="43479"/>
          <a:stretch/>
        </p:blipFill>
        <p:spPr bwMode="auto">
          <a:xfrm>
            <a:off x="5786415" y="3479221"/>
            <a:ext cx="4725522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lipse 4">
            <a:extLst>
              <a:ext uri="{FF2B5EF4-FFF2-40B4-BE49-F238E27FC236}">
                <a16:creationId xmlns:a16="http://schemas.microsoft.com/office/drawing/2014/main" id="{D26BD331-8E83-47E0-8514-0F2BCFD249B0}"/>
              </a:ext>
            </a:extLst>
          </p:cNvPr>
          <p:cNvSpPr/>
          <p:nvPr/>
        </p:nvSpPr>
        <p:spPr>
          <a:xfrm>
            <a:off x="161651" y="412505"/>
            <a:ext cx="778010" cy="751803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4400" dirty="0">
                <a:solidFill>
                  <a:schemeClr val="tx1"/>
                </a:solidFill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28" name="Elipse 27">
            <a:extLst>
              <a:ext uri="{FF2B5EF4-FFF2-40B4-BE49-F238E27FC236}">
                <a16:creationId xmlns:a16="http://schemas.microsoft.com/office/drawing/2014/main" id="{E17963AB-479E-47D9-8B9E-50BF54747723}"/>
              </a:ext>
            </a:extLst>
          </p:cNvPr>
          <p:cNvSpPr/>
          <p:nvPr/>
        </p:nvSpPr>
        <p:spPr>
          <a:xfrm>
            <a:off x="367093" y="1976478"/>
            <a:ext cx="778010" cy="751803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4400" dirty="0">
                <a:solidFill>
                  <a:schemeClr val="tx1"/>
                </a:solidFill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29" name="Elipse 28">
            <a:extLst>
              <a:ext uri="{FF2B5EF4-FFF2-40B4-BE49-F238E27FC236}">
                <a16:creationId xmlns:a16="http://schemas.microsoft.com/office/drawing/2014/main" id="{BB42DCC8-239F-46F4-B09A-65443ADC6814}"/>
              </a:ext>
            </a:extLst>
          </p:cNvPr>
          <p:cNvSpPr/>
          <p:nvPr/>
        </p:nvSpPr>
        <p:spPr>
          <a:xfrm>
            <a:off x="741770" y="3943493"/>
            <a:ext cx="778010" cy="751803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4400" dirty="0">
                <a:solidFill>
                  <a:schemeClr val="tx1"/>
                </a:solidFill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30" name="Elipse 29">
            <a:extLst>
              <a:ext uri="{FF2B5EF4-FFF2-40B4-BE49-F238E27FC236}">
                <a16:creationId xmlns:a16="http://schemas.microsoft.com/office/drawing/2014/main" id="{1B9C76D2-AF03-4240-BBF6-87D0F3DBE9CB}"/>
              </a:ext>
            </a:extLst>
          </p:cNvPr>
          <p:cNvSpPr/>
          <p:nvPr/>
        </p:nvSpPr>
        <p:spPr>
          <a:xfrm>
            <a:off x="1448362" y="5678736"/>
            <a:ext cx="778010" cy="751803"/>
          </a:xfrm>
          <a:prstGeom prst="ellipse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4400" dirty="0">
                <a:solidFill>
                  <a:schemeClr val="tx1"/>
                </a:solidFill>
                <a:latin typeface="Comic Sans MS" panose="030F0702030302020204" pitchFamily="66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4640158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>
            <a:extLst>
              <a:ext uri="{FF2B5EF4-FFF2-40B4-BE49-F238E27FC236}">
                <a16:creationId xmlns:a16="http://schemas.microsoft.com/office/drawing/2014/main" id="{989EB659-6081-478F-97B7-A962B1A68F2E}"/>
              </a:ext>
            </a:extLst>
          </p:cNvPr>
          <p:cNvGrpSpPr/>
          <p:nvPr/>
        </p:nvGrpSpPr>
        <p:grpSpPr>
          <a:xfrm>
            <a:off x="6096000" y="0"/>
            <a:ext cx="6096000" cy="6858000"/>
            <a:chOff x="0" y="1"/>
            <a:chExt cx="6858000" cy="10281571"/>
          </a:xfrm>
        </p:grpSpPr>
        <p:pic>
          <p:nvPicPr>
            <p:cNvPr id="13" name="Picture 2" descr="11 ideas de Vale 3años | fiesta de toy story, decoración toy story, cumple  toy story">
              <a:extLst>
                <a:ext uri="{FF2B5EF4-FFF2-40B4-BE49-F238E27FC236}">
                  <a16:creationId xmlns:a16="http://schemas.microsoft.com/office/drawing/2014/main" id="{BD3C61CA-8AFB-450F-8413-50A4371C40C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8727"/>
            <a:stretch/>
          </p:blipFill>
          <p:spPr bwMode="auto">
            <a:xfrm>
              <a:off x="0" y="1990725"/>
              <a:ext cx="6858000" cy="82908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2" descr="11 ideas de Vale 3años | fiesta de toy story, decoración toy story, cumple  toy story">
              <a:extLst>
                <a:ext uri="{FF2B5EF4-FFF2-40B4-BE49-F238E27FC236}">
                  <a16:creationId xmlns:a16="http://schemas.microsoft.com/office/drawing/2014/main" id="{3D1D7BC6-6D3F-4CCB-B0CF-B9999261C7F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0486"/>
            <a:stretch/>
          </p:blipFill>
          <p:spPr bwMode="auto">
            <a:xfrm>
              <a:off x="0" y="1"/>
              <a:ext cx="6858000" cy="23774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" name="Grupo 8">
            <a:extLst>
              <a:ext uri="{FF2B5EF4-FFF2-40B4-BE49-F238E27FC236}">
                <a16:creationId xmlns:a16="http://schemas.microsoft.com/office/drawing/2014/main" id="{13C0A20A-78FF-4192-969B-70482ADECBB6}"/>
              </a:ext>
            </a:extLst>
          </p:cNvPr>
          <p:cNvGrpSpPr/>
          <p:nvPr/>
        </p:nvGrpSpPr>
        <p:grpSpPr>
          <a:xfrm>
            <a:off x="0" y="0"/>
            <a:ext cx="6224486" cy="6858000"/>
            <a:chOff x="0" y="1"/>
            <a:chExt cx="6858000" cy="10281571"/>
          </a:xfrm>
        </p:grpSpPr>
        <p:pic>
          <p:nvPicPr>
            <p:cNvPr id="10" name="Picture 2" descr="11 ideas de Vale 3años | fiesta de toy story, decoración toy story, cumple  toy story">
              <a:extLst>
                <a:ext uri="{FF2B5EF4-FFF2-40B4-BE49-F238E27FC236}">
                  <a16:creationId xmlns:a16="http://schemas.microsoft.com/office/drawing/2014/main" id="{4F6FB076-EF12-4E3B-9AAD-F4A82414FD9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8727"/>
            <a:stretch/>
          </p:blipFill>
          <p:spPr bwMode="auto">
            <a:xfrm>
              <a:off x="0" y="1990725"/>
              <a:ext cx="6858000" cy="82908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 descr="11 ideas de Vale 3años | fiesta de toy story, decoración toy story, cumple  toy story">
              <a:extLst>
                <a:ext uri="{FF2B5EF4-FFF2-40B4-BE49-F238E27FC236}">
                  <a16:creationId xmlns:a16="http://schemas.microsoft.com/office/drawing/2014/main" id="{D0850B90-1543-48DF-8ED5-B17DEFF4CBF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0486"/>
            <a:stretch/>
          </p:blipFill>
          <p:spPr bwMode="auto">
            <a:xfrm>
              <a:off x="0" y="1"/>
              <a:ext cx="6858000" cy="23774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3BCF374D-749B-4C3C-9808-F7267C4F23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8210483"/>
              </p:ext>
            </p:extLst>
          </p:nvPr>
        </p:nvGraphicFramePr>
        <p:xfrm>
          <a:off x="176462" y="256674"/>
          <a:ext cx="11678653" cy="64810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0661">
                  <a:extLst>
                    <a:ext uri="{9D8B030D-6E8A-4147-A177-3AD203B41FA5}">
                      <a16:colId xmlns:a16="http://schemas.microsoft.com/office/drawing/2014/main" val="2735676256"/>
                    </a:ext>
                  </a:extLst>
                </a:gridCol>
                <a:gridCol w="4235622">
                  <a:extLst>
                    <a:ext uri="{9D8B030D-6E8A-4147-A177-3AD203B41FA5}">
                      <a16:colId xmlns:a16="http://schemas.microsoft.com/office/drawing/2014/main" val="3089930031"/>
                    </a:ext>
                  </a:extLst>
                </a:gridCol>
                <a:gridCol w="1936884">
                  <a:extLst>
                    <a:ext uri="{9D8B030D-6E8A-4147-A177-3AD203B41FA5}">
                      <a16:colId xmlns:a16="http://schemas.microsoft.com/office/drawing/2014/main" val="1801078626"/>
                    </a:ext>
                  </a:extLst>
                </a:gridCol>
                <a:gridCol w="1590377">
                  <a:extLst>
                    <a:ext uri="{9D8B030D-6E8A-4147-A177-3AD203B41FA5}">
                      <a16:colId xmlns:a16="http://schemas.microsoft.com/office/drawing/2014/main" val="3077908389"/>
                    </a:ext>
                  </a:extLst>
                </a:gridCol>
                <a:gridCol w="1625109">
                  <a:extLst>
                    <a:ext uri="{9D8B030D-6E8A-4147-A177-3AD203B41FA5}">
                      <a16:colId xmlns:a16="http://schemas.microsoft.com/office/drawing/2014/main" val="900313393"/>
                    </a:ext>
                  </a:extLst>
                </a:gridCol>
              </a:tblGrid>
              <a:tr h="461239"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ACTIVIDAD: ¡Seamos doctores!</a:t>
                      </a:r>
                      <a:endParaRPr lang="es-MX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7878456"/>
                  </a:ext>
                </a:extLst>
              </a:tr>
              <a:tr h="3140234">
                <a:tc gridSpan="5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INICIO</a:t>
                      </a:r>
                      <a:endParaRPr lang="es-MX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Realiza una lluvia de ideas de las actividades que realiza un doctor, su vestimenta y lugar de trabajo.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DESARROLLO</a:t>
                      </a:r>
                      <a:endParaRPr lang="es-MX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286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Escucha la explicación de la importancia del trabajo de los doctores. En conjunto observan e identifican los instrumentos que utiliza un doctor para consultar a sus pacientes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CIERRE</a:t>
                      </a:r>
                      <a:endParaRPr lang="es-MX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Se caracteriza de doctor. Y a partir de las hojas de trabajo, se apoya para que pueda Jugar con su tutor a ser doctor, haciendo una revisión / consulta y llena una receta médica de la forma que crea prudente</a:t>
                      </a:r>
                      <a:endParaRPr lang="es-MX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5959777"/>
                  </a:ext>
                </a:extLst>
              </a:tr>
              <a:tr h="7853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TIEMPO/ FECHA</a:t>
                      </a:r>
                      <a:endParaRPr lang="es-MX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RECURSOS/ MATERIALES</a:t>
                      </a:r>
                      <a:endParaRPr lang="es-MX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RASGOS A OBSERVAR</a:t>
                      </a:r>
                      <a:endParaRPr lang="es-MX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MÉTODO DE ALICACIÓN</a:t>
                      </a:r>
                      <a:endParaRPr lang="es-MX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EVIDENCIA</a:t>
                      </a:r>
                      <a:endParaRPr lang="es-MX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1672460"/>
                  </a:ext>
                </a:extLst>
              </a:tr>
              <a:tr h="20941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Martes 23/ 11/ 2021</a:t>
                      </a:r>
                      <a:endParaRPr lang="es-MX" sz="1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minutos aproximadamente, con cada equipo</a:t>
                      </a:r>
                      <a:endParaRPr lang="es-MX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Celular/ Computadora/ Tablet</a:t>
                      </a:r>
                      <a:endParaRPr lang="es-MX" sz="1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Conexión a internet/ Datos/ Video/ Disfraz realizado.</a:t>
                      </a:r>
                      <a:endParaRPr lang="es-MX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Expresa sus ideas acerca de diversos temas y a tiende lo que se dice en interacciones con otras personas</a:t>
                      </a:r>
                      <a:endParaRPr lang="es-MX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Clase virtual/ Sala</a:t>
                      </a:r>
                      <a:endParaRPr lang="es-MX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Video de la consulta</a:t>
                      </a:r>
                      <a:endParaRPr lang="es-MX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54047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18980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>
            <a:extLst>
              <a:ext uri="{FF2B5EF4-FFF2-40B4-BE49-F238E27FC236}">
                <a16:creationId xmlns:a16="http://schemas.microsoft.com/office/drawing/2014/main" id="{989EB659-6081-478F-97B7-A962B1A68F2E}"/>
              </a:ext>
            </a:extLst>
          </p:cNvPr>
          <p:cNvGrpSpPr/>
          <p:nvPr/>
        </p:nvGrpSpPr>
        <p:grpSpPr>
          <a:xfrm>
            <a:off x="6096000" y="0"/>
            <a:ext cx="6096000" cy="6858000"/>
            <a:chOff x="0" y="1"/>
            <a:chExt cx="6858000" cy="10281571"/>
          </a:xfrm>
        </p:grpSpPr>
        <p:pic>
          <p:nvPicPr>
            <p:cNvPr id="13" name="Picture 2" descr="11 ideas de Vale 3años | fiesta de toy story, decoración toy story, cumple  toy story">
              <a:extLst>
                <a:ext uri="{FF2B5EF4-FFF2-40B4-BE49-F238E27FC236}">
                  <a16:creationId xmlns:a16="http://schemas.microsoft.com/office/drawing/2014/main" id="{BD3C61CA-8AFB-450F-8413-50A4371C40C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8727"/>
            <a:stretch/>
          </p:blipFill>
          <p:spPr bwMode="auto">
            <a:xfrm>
              <a:off x="0" y="1990725"/>
              <a:ext cx="6858000" cy="82908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2" descr="11 ideas de Vale 3años | fiesta de toy story, decoración toy story, cumple  toy story">
              <a:extLst>
                <a:ext uri="{FF2B5EF4-FFF2-40B4-BE49-F238E27FC236}">
                  <a16:creationId xmlns:a16="http://schemas.microsoft.com/office/drawing/2014/main" id="{3D1D7BC6-6D3F-4CCB-B0CF-B9999261C7F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0486"/>
            <a:stretch/>
          </p:blipFill>
          <p:spPr bwMode="auto">
            <a:xfrm>
              <a:off x="0" y="1"/>
              <a:ext cx="6858000" cy="23774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" name="Grupo 8">
            <a:extLst>
              <a:ext uri="{FF2B5EF4-FFF2-40B4-BE49-F238E27FC236}">
                <a16:creationId xmlns:a16="http://schemas.microsoft.com/office/drawing/2014/main" id="{13C0A20A-78FF-4192-969B-70482ADECBB6}"/>
              </a:ext>
            </a:extLst>
          </p:cNvPr>
          <p:cNvGrpSpPr/>
          <p:nvPr/>
        </p:nvGrpSpPr>
        <p:grpSpPr>
          <a:xfrm>
            <a:off x="0" y="0"/>
            <a:ext cx="6224486" cy="6858000"/>
            <a:chOff x="0" y="1"/>
            <a:chExt cx="6858000" cy="10281571"/>
          </a:xfrm>
        </p:grpSpPr>
        <p:pic>
          <p:nvPicPr>
            <p:cNvPr id="10" name="Picture 2" descr="11 ideas de Vale 3años | fiesta de toy story, decoración toy story, cumple  toy story">
              <a:extLst>
                <a:ext uri="{FF2B5EF4-FFF2-40B4-BE49-F238E27FC236}">
                  <a16:creationId xmlns:a16="http://schemas.microsoft.com/office/drawing/2014/main" id="{4F6FB076-EF12-4E3B-9AAD-F4A82414FD9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8727"/>
            <a:stretch/>
          </p:blipFill>
          <p:spPr bwMode="auto">
            <a:xfrm>
              <a:off x="0" y="1990725"/>
              <a:ext cx="6858000" cy="82908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 descr="11 ideas de Vale 3años | fiesta de toy story, decoración toy story, cumple  toy story">
              <a:extLst>
                <a:ext uri="{FF2B5EF4-FFF2-40B4-BE49-F238E27FC236}">
                  <a16:creationId xmlns:a16="http://schemas.microsoft.com/office/drawing/2014/main" id="{D0850B90-1543-48DF-8ED5-B17DEFF4CBF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0486"/>
            <a:stretch/>
          </p:blipFill>
          <p:spPr bwMode="auto">
            <a:xfrm>
              <a:off x="0" y="1"/>
              <a:ext cx="6858000" cy="23774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Rectángulo 1">
            <a:extLst>
              <a:ext uri="{FF2B5EF4-FFF2-40B4-BE49-F238E27FC236}">
                <a16:creationId xmlns:a16="http://schemas.microsoft.com/office/drawing/2014/main" id="{8193A0E9-BABD-4018-ADEA-6696A1B518D6}"/>
              </a:ext>
            </a:extLst>
          </p:cNvPr>
          <p:cNvSpPr/>
          <p:nvPr/>
        </p:nvSpPr>
        <p:spPr>
          <a:xfrm>
            <a:off x="256673" y="160421"/>
            <a:ext cx="11742821" cy="6577263"/>
          </a:xfrm>
          <a:prstGeom prst="rect">
            <a:avLst/>
          </a:prstGeom>
          <a:solidFill>
            <a:schemeClr val="bg1"/>
          </a:solidFill>
          <a:ln w="76200">
            <a:solidFill>
              <a:srgbClr val="F8C3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3800049-7BEA-48D2-B807-576FD6E9A438}"/>
              </a:ext>
            </a:extLst>
          </p:cNvPr>
          <p:cNvSpPr txBox="1"/>
          <p:nvPr/>
        </p:nvSpPr>
        <p:spPr>
          <a:xfrm rot="16200000">
            <a:off x="602205" y="4638644"/>
            <a:ext cx="38501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>
                <a:latin typeface="Comic Sans MS" panose="030F0702030302020204" pitchFamily="66" charset="0"/>
              </a:rPr>
              <a:t>Mi paciente es una…          o un</a:t>
            </a:r>
          </a:p>
        </p:txBody>
      </p:sp>
      <p:pic>
        <p:nvPicPr>
          <p:cNvPr id="3074" name="Picture 2" descr="Baño Hombres Icono – mytimeplus.net">
            <a:extLst>
              <a:ext uri="{FF2B5EF4-FFF2-40B4-BE49-F238E27FC236}">
                <a16:creationId xmlns:a16="http://schemas.microsoft.com/office/drawing/2014/main" id="{637BFBCC-1A58-4452-A052-B03731D747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581"/>
          <a:stretch/>
        </p:blipFill>
        <p:spPr bwMode="auto">
          <a:xfrm rot="16200000">
            <a:off x="2007585" y="3478112"/>
            <a:ext cx="519543" cy="910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4A4448A8-5D74-4507-A4F6-56D0BB500D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39650" y="4985998"/>
            <a:ext cx="1629147" cy="1629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Baño Hombres Icono – mytimeplus.net">
            <a:extLst>
              <a:ext uri="{FF2B5EF4-FFF2-40B4-BE49-F238E27FC236}">
                <a16:creationId xmlns:a16="http://schemas.microsoft.com/office/drawing/2014/main" id="{FB350806-202F-4298-8781-3FD73B6A99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-1" b="-12863"/>
          <a:stretch/>
        </p:blipFill>
        <p:spPr bwMode="auto">
          <a:xfrm rot="16200000">
            <a:off x="2078105" y="2284381"/>
            <a:ext cx="495563" cy="1027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96135776-C981-46BC-92B9-223DF72B5D63}"/>
              </a:ext>
            </a:extLst>
          </p:cNvPr>
          <p:cNvSpPr txBox="1"/>
          <p:nvPr/>
        </p:nvSpPr>
        <p:spPr>
          <a:xfrm rot="16200000">
            <a:off x="-141369" y="3172312"/>
            <a:ext cx="64749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>
                <a:latin typeface="Comic Sans MS" panose="030F0702030302020204" pitchFamily="66" charset="0"/>
              </a:rPr>
              <a:t>Su nombre es: _______________________________________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500C0B43-515A-4E6D-9612-77FDFDE07376}"/>
              </a:ext>
            </a:extLst>
          </p:cNvPr>
          <p:cNvSpPr txBox="1"/>
          <p:nvPr/>
        </p:nvSpPr>
        <p:spPr>
          <a:xfrm rot="16200000">
            <a:off x="735278" y="2952250"/>
            <a:ext cx="64749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>
                <a:latin typeface="Comic Sans MS" panose="030F0702030302020204" pitchFamily="66" charset="0"/>
              </a:rPr>
              <a:t>Tiene ____ años          Pesa _____</a:t>
            </a:r>
          </a:p>
          <a:p>
            <a:endParaRPr lang="es-MX" dirty="0">
              <a:latin typeface="Comic Sans MS" panose="030F0702030302020204" pitchFamily="66" charset="0"/>
            </a:endParaRPr>
          </a:p>
          <a:p>
            <a:r>
              <a:rPr lang="es-MX" sz="2000" dirty="0">
                <a:latin typeface="Comic Sans MS" panose="030F0702030302020204" pitchFamily="66" charset="0"/>
              </a:rPr>
              <a:t>Es alérgico a….____________________________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5210929B-805B-44B6-A7B4-878B6E692775}"/>
              </a:ext>
            </a:extLst>
          </p:cNvPr>
          <p:cNvSpPr txBox="1"/>
          <p:nvPr/>
        </p:nvSpPr>
        <p:spPr>
          <a:xfrm rot="16200000">
            <a:off x="-1445750" y="2080062"/>
            <a:ext cx="41606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>
                <a:latin typeface="Comic Sans MS" panose="030F0702030302020204" pitchFamily="66" charset="0"/>
              </a:rPr>
              <a:t>FECHA___________________</a:t>
            </a:r>
          </a:p>
        </p:txBody>
      </p:sp>
      <p:pic>
        <p:nvPicPr>
          <p:cNvPr id="6" name="Imagen 5" descr="Imagen que contiene Diagrama&#10;&#10;Descripción generada automáticamente">
            <a:extLst>
              <a:ext uri="{FF2B5EF4-FFF2-40B4-BE49-F238E27FC236}">
                <a16:creationId xmlns:a16="http://schemas.microsoft.com/office/drawing/2014/main" id="{2914393F-BE47-49C7-8791-F16008A1EA4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4" t="38275" r="50000" b="29591"/>
          <a:stretch/>
        </p:blipFill>
        <p:spPr>
          <a:xfrm rot="16200000">
            <a:off x="4659181" y="3544521"/>
            <a:ext cx="3174621" cy="2983160"/>
          </a:xfrm>
          <a:prstGeom prst="rect">
            <a:avLst/>
          </a:prstGeom>
        </p:spPr>
      </p:pic>
      <p:pic>
        <p:nvPicPr>
          <p:cNvPr id="21" name="Imagen 20" descr="Imagen que contiene Diagrama&#10;&#10;Descripción generada automáticamente">
            <a:extLst>
              <a:ext uri="{FF2B5EF4-FFF2-40B4-BE49-F238E27FC236}">
                <a16:creationId xmlns:a16="http://schemas.microsoft.com/office/drawing/2014/main" id="{871AC6D4-BD83-4B8E-B1DC-1E2E6A25246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25" t="37647" r="7542" b="37409"/>
          <a:stretch/>
        </p:blipFill>
        <p:spPr>
          <a:xfrm rot="16200000">
            <a:off x="4622500" y="515901"/>
            <a:ext cx="2724092" cy="2460633"/>
          </a:xfrm>
          <a:prstGeom prst="rect">
            <a:avLst/>
          </a:prstGeom>
        </p:spPr>
      </p:pic>
      <p:pic>
        <p:nvPicPr>
          <p:cNvPr id="8" name="Imagen 7" descr="Interfaz de usuario gráfica, Aplicación&#10;&#10;Descripción generada automáticamente con confianza media">
            <a:extLst>
              <a:ext uri="{FF2B5EF4-FFF2-40B4-BE49-F238E27FC236}">
                <a16:creationId xmlns:a16="http://schemas.microsoft.com/office/drawing/2014/main" id="{318A03A5-FBE2-4AB7-8A71-EE377A27B11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46" t="67340" r="6666" b="9708"/>
          <a:stretch/>
        </p:blipFill>
        <p:spPr>
          <a:xfrm rot="16200000">
            <a:off x="6511696" y="2371541"/>
            <a:ext cx="6130361" cy="2460634"/>
          </a:xfrm>
          <a:prstGeom prst="rect">
            <a:avLst/>
          </a:prstGeom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6AEF34AD-03D5-4A51-9202-CE91E40A47F9}"/>
              </a:ext>
            </a:extLst>
          </p:cNvPr>
          <p:cNvSpPr txBox="1"/>
          <p:nvPr/>
        </p:nvSpPr>
        <p:spPr>
          <a:xfrm rot="16200000">
            <a:off x="7115831" y="3228945"/>
            <a:ext cx="1973327" cy="400110"/>
          </a:xfrm>
          <a:prstGeom prst="rect">
            <a:avLst/>
          </a:prstGeom>
          <a:solidFill>
            <a:srgbClr val="F8C32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>
                <a:solidFill>
                  <a:schemeClr val="bg1"/>
                </a:solidFill>
              </a:rPr>
              <a:t>TRATAMIENTO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59337B23-21B7-442C-81A8-45857732610D}"/>
              </a:ext>
            </a:extLst>
          </p:cNvPr>
          <p:cNvSpPr txBox="1"/>
          <p:nvPr/>
        </p:nvSpPr>
        <p:spPr>
          <a:xfrm rot="16200000">
            <a:off x="-1142420" y="2461042"/>
            <a:ext cx="48980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>
                <a:latin typeface="Modern Love" panose="04090805081005020601" pitchFamily="82" charset="0"/>
              </a:rPr>
              <a:t>Clínica HEROES DE LA LIBERTAD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34B05359-4C35-40F8-8456-BD0D9A40BEA7}"/>
              </a:ext>
            </a:extLst>
          </p:cNvPr>
          <p:cNvSpPr txBox="1"/>
          <p:nvPr/>
        </p:nvSpPr>
        <p:spPr>
          <a:xfrm rot="16200000">
            <a:off x="10043892" y="1440246"/>
            <a:ext cx="2503083" cy="707886"/>
          </a:xfrm>
          <a:prstGeom prst="rect">
            <a:avLst/>
          </a:prstGeom>
          <a:noFill/>
          <a:ln w="76200">
            <a:solidFill>
              <a:srgbClr val="F8C32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>
                <a:solidFill>
                  <a:schemeClr val="bg1"/>
                </a:solidFill>
              </a:rPr>
              <a:t>TRATAMIE</a:t>
            </a:r>
          </a:p>
          <a:p>
            <a:pPr algn="ctr"/>
            <a:r>
              <a:rPr lang="es-MX" sz="2000" b="1" dirty="0">
                <a:solidFill>
                  <a:schemeClr val="bg1"/>
                </a:solidFill>
              </a:rPr>
              <a:t>NTO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88C77280-53E2-403E-9D10-AB9615287BA3}"/>
              </a:ext>
            </a:extLst>
          </p:cNvPr>
          <p:cNvSpPr txBox="1"/>
          <p:nvPr/>
        </p:nvSpPr>
        <p:spPr>
          <a:xfrm rot="16200000">
            <a:off x="10434950" y="3871735"/>
            <a:ext cx="2503083" cy="707886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/>
              <a:t>Firma del Doctor….</a:t>
            </a:r>
          </a:p>
          <a:p>
            <a:pPr algn="ctr"/>
            <a:r>
              <a:rPr lang="es-MX" sz="2000" b="1" dirty="0">
                <a:solidFill>
                  <a:schemeClr val="bg1"/>
                </a:solidFill>
              </a:rPr>
              <a:t>NTO</a:t>
            </a:r>
          </a:p>
        </p:txBody>
      </p:sp>
    </p:spTree>
    <p:extLst>
      <p:ext uri="{BB962C8B-B14F-4D97-AF65-F5344CB8AC3E}">
        <p14:creationId xmlns:p14="http://schemas.microsoft.com/office/powerpoint/2010/main" val="154883603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1096</TotalTime>
  <Words>1838</Words>
  <Application>Microsoft Office PowerPoint</Application>
  <PresentationFormat>Panorámica</PresentationFormat>
  <Paragraphs>246</Paragraphs>
  <Slides>16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Comic Sans MS</vt:lpstr>
      <vt:lpstr>Modern Love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Paola Gutiérez</dc:creator>
  <cp:lastModifiedBy>Paola Gutiérez</cp:lastModifiedBy>
  <cp:revision>24</cp:revision>
  <dcterms:created xsi:type="dcterms:W3CDTF">2021-11-08T23:37:42Z</dcterms:created>
  <dcterms:modified xsi:type="dcterms:W3CDTF">2021-11-23T06:53:08Z</dcterms:modified>
</cp:coreProperties>
</file>