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
  </p:notesMasterIdLst>
  <p:handoutMasterIdLst>
    <p:handoutMasterId r:id="rId9"/>
  </p:handoutMasterIdLst>
  <p:sldIdLst>
    <p:sldId id="257" r:id="rId5"/>
    <p:sldId id="317" r:id="rId6"/>
    <p:sldId id="318" r:id="rId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5" autoAdjust="0"/>
  </p:normalViewPr>
  <p:slideViewPr>
    <p:cSldViewPr snapToGrid="0">
      <p:cViewPr varScale="1">
        <p:scale>
          <a:sx n="72" d="100"/>
          <a:sy n="72" d="100"/>
        </p:scale>
        <p:origin x="660" y="7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22/11/2021</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22/11/2021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22/11/2021</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2</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22/11/2021</a:t>
            </a:fld>
            <a:endParaRPr lang="es-E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a:bodyPr>
          <a:lstStyle/>
          <a:p>
            <a:pPr rtl="0"/>
            <a:r>
              <a:rPr lang="es-ES" dirty="0"/>
              <a:t>Material para trabajar. </a:t>
            </a:r>
          </a:p>
        </p:txBody>
      </p:sp>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ítulo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rtl="0"/>
            <a:r>
              <a:rPr lang="es-ES" dirty="0"/>
              <a:t>Mariana Marcela Quezada Villagómez #12</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2</a:t>
            </a:fld>
            <a:endParaRPr lang="es-ES"/>
          </a:p>
        </p:txBody>
      </p:sp>
      <p:pic>
        <p:nvPicPr>
          <p:cNvPr id="6" name="Imagen 5">
            <a:extLst>
              <a:ext uri="{FF2B5EF4-FFF2-40B4-BE49-F238E27FC236}">
                <a16:creationId xmlns:a16="http://schemas.microsoft.com/office/drawing/2014/main" id="{CD2BFCA6-6CB3-450E-ACC5-205B70B1BCF5}"/>
              </a:ext>
            </a:extLst>
          </p:cNvPr>
          <p:cNvPicPr>
            <a:picLocks noChangeAspect="1"/>
          </p:cNvPicPr>
          <p:nvPr/>
        </p:nvPicPr>
        <p:blipFill>
          <a:blip r:embed="rId4"/>
          <a:stretch>
            <a:fillRect/>
          </a:stretch>
        </p:blipFill>
        <p:spPr>
          <a:xfrm>
            <a:off x="1092951" y="3303409"/>
            <a:ext cx="2482967" cy="2352054"/>
          </a:xfrm>
          <a:prstGeom prst="rect">
            <a:avLst/>
          </a:prstGeom>
        </p:spPr>
      </p:pic>
      <p:pic>
        <p:nvPicPr>
          <p:cNvPr id="14" name="Imagen 13">
            <a:extLst>
              <a:ext uri="{FF2B5EF4-FFF2-40B4-BE49-F238E27FC236}">
                <a16:creationId xmlns:a16="http://schemas.microsoft.com/office/drawing/2014/main" id="{A5486A40-ACFF-45FB-9567-5648F46C80D6}"/>
              </a:ext>
            </a:extLst>
          </p:cNvPr>
          <p:cNvPicPr>
            <a:picLocks noChangeAspect="1"/>
          </p:cNvPicPr>
          <p:nvPr/>
        </p:nvPicPr>
        <p:blipFill>
          <a:blip r:embed="rId5"/>
          <a:stretch>
            <a:fillRect/>
          </a:stretch>
        </p:blipFill>
        <p:spPr>
          <a:xfrm>
            <a:off x="4415137" y="4143786"/>
            <a:ext cx="2659040" cy="2352054"/>
          </a:xfrm>
          <a:prstGeom prst="rect">
            <a:avLst/>
          </a:prstGeom>
        </p:spPr>
      </p:pic>
      <p:pic>
        <p:nvPicPr>
          <p:cNvPr id="17" name="Imagen 16">
            <a:extLst>
              <a:ext uri="{FF2B5EF4-FFF2-40B4-BE49-F238E27FC236}">
                <a16:creationId xmlns:a16="http://schemas.microsoft.com/office/drawing/2014/main" id="{9EB3579C-A9BF-4CE8-A4EE-E0F85E0DF807}"/>
              </a:ext>
            </a:extLst>
          </p:cNvPr>
          <p:cNvPicPr>
            <a:picLocks noChangeAspect="1"/>
          </p:cNvPicPr>
          <p:nvPr/>
        </p:nvPicPr>
        <p:blipFill>
          <a:blip r:embed="rId6"/>
          <a:stretch>
            <a:fillRect/>
          </a:stretch>
        </p:blipFill>
        <p:spPr>
          <a:xfrm>
            <a:off x="5020790" y="773329"/>
            <a:ext cx="2674407" cy="2636064"/>
          </a:xfrm>
          <a:prstGeom prst="rect">
            <a:avLst/>
          </a:prstGeom>
        </p:spPr>
      </p:pic>
      <p:pic>
        <p:nvPicPr>
          <p:cNvPr id="18" name="Imagen 17">
            <a:extLst>
              <a:ext uri="{FF2B5EF4-FFF2-40B4-BE49-F238E27FC236}">
                <a16:creationId xmlns:a16="http://schemas.microsoft.com/office/drawing/2014/main" id="{A814D514-7DE8-454B-BD1C-C1E0E6A27F4D}"/>
              </a:ext>
            </a:extLst>
          </p:cNvPr>
          <p:cNvPicPr>
            <a:picLocks noChangeAspect="1"/>
          </p:cNvPicPr>
          <p:nvPr/>
        </p:nvPicPr>
        <p:blipFill rotWithShape="1">
          <a:blip r:embed="rId7"/>
          <a:srcRect l="1914" t="26004" r="732" b="27033"/>
          <a:stretch/>
        </p:blipFill>
        <p:spPr>
          <a:xfrm>
            <a:off x="8555418" y="1007164"/>
            <a:ext cx="2417463" cy="1166193"/>
          </a:xfrm>
          <a:prstGeom prst="rect">
            <a:avLst/>
          </a:prstGeom>
        </p:spPr>
      </p:pic>
      <p:pic>
        <p:nvPicPr>
          <p:cNvPr id="19" name="Imagen 18">
            <a:extLst>
              <a:ext uri="{FF2B5EF4-FFF2-40B4-BE49-F238E27FC236}">
                <a16:creationId xmlns:a16="http://schemas.microsoft.com/office/drawing/2014/main" id="{90A6BEEF-88C8-4319-9368-57F3400FAB04}"/>
              </a:ext>
            </a:extLst>
          </p:cNvPr>
          <p:cNvPicPr>
            <a:picLocks noChangeAspect="1"/>
          </p:cNvPicPr>
          <p:nvPr/>
        </p:nvPicPr>
        <p:blipFill rotWithShape="1">
          <a:blip r:embed="rId8"/>
          <a:srcRect l="5251" t="23186" r="6267" b="27756"/>
          <a:stretch/>
        </p:blipFill>
        <p:spPr>
          <a:xfrm>
            <a:off x="8546091" y="4577927"/>
            <a:ext cx="2483178" cy="1376770"/>
          </a:xfrm>
          <a:prstGeom prst="rect">
            <a:avLst/>
          </a:prstGeom>
        </p:spPr>
      </p:pic>
      <p:sp>
        <p:nvSpPr>
          <p:cNvPr id="20" name="CuadroTexto 19">
            <a:extLst>
              <a:ext uri="{FF2B5EF4-FFF2-40B4-BE49-F238E27FC236}">
                <a16:creationId xmlns:a16="http://schemas.microsoft.com/office/drawing/2014/main" id="{3D0A6EBD-2710-4867-B9E6-D47BCEB09D6E}"/>
              </a:ext>
            </a:extLst>
          </p:cNvPr>
          <p:cNvSpPr txBox="1"/>
          <p:nvPr/>
        </p:nvSpPr>
        <p:spPr>
          <a:xfrm>
            <a:off x="522318" y="706041"/>
            <a:ext cx="3987271" cy="1754326"/>
          </a:xfrm>
          <a:prstGeom prst="rect">
            <a:avLst/>
          </a:prstGeom>
          <a:noFill/>
        </p:spPr>
        <p:txBody>
          <a:bodyPr wrap="square" rtlCol="0">
            <a:spAutoFit/>
          </a:bodyPr>
          <a:lstStyle/>
          <a:p>
            <a:r>
              <a:rPr lang="es-MX" sz="3600" dirty="0">
                <a:latin typeface="Aharoni" panose="02010803020104030203" pitchFamily="2" charset="-79"/>
                <a:cs typeface="Aharoni" panose="02010803020104030203" pitchFamily="2" charset="-79"/>
              </a:rPr>
              <a:t>Tema: La Granja, serán granjeros.</a:t>
            </a:r>
          </a:p>
          <a:p>
            <a:r>
              <a:rPr lang="es-MX" sz="3600" dirty="0">
                <a:latin typeface="Aharoni" panose="02010803020104030203" pitchFamily="2" charset="-79"/>
                <a:cs typeface="Aharoni" panose="02010803020104030203" pitchFamily="2" charset="-79"/>
              </a:rPr>
              <a:t>Materiales </a:t>
            </a:r>
          </a:p>
        </p:txBody>
      </p:sp>
      <p:sp>
        <p:nvSpPr>
          <p:cNvPr id="21" name="CuadroTexto 20">
            <a:extLst>
              <a:ext uri="{FF2B5EF4-FFF2-40B4-BE49-F238E27FC236}">
                <a16:creationId xmlns:a16="http://schemas.microsoft.com/office/drawing/2014/main" id="{14E968A4-8EF9-4D0C-B7DF-CFE98CB55337}"/>
              </a:ext>
            </a:extLst>
          </p:cNvPr>
          <p:cNvSpPr txBox="1"/>
          <p:nvPr/>
        </p:nvSpPr>
        <p:spPr>
          <a:xfrm>
            <a:off x="1292492" y="5776143"/>
            <a:ext cx="1966433" cy="646331"/>
          </a:xfrm>
          <a:prstGeom prst="rect">
            <a:avLst/>
          </a:prstGeom>
          <a:noFill/>
        </p:spPr>
        <p:txBody>
          <a:bodyPr wrap="square" rtlCol="0">
            <a:spAutoFit/>
          </a:bodyPr>
          <a:lstStyle/>
          <a:p>
            <a:r>
              <a:rPr lang="es-MX" dirty="0"/>
              <a:t>Pelotas simulando, huevos de gallina </a:t>
            </a:r>
          </a:p>
        </p:txBody>
      </p:sp>
      <p:sp>
        <p:nvSpPr>
          <p:cNvPr id="22" name="CuadroTexto 21">
            <a:extLst>
              <a:ext uri="{FF2B5EF4-FFF2-40B4-BE49-F238E27FC236}">
                <a16:creationId xmlns:a16="http://schemas.microsoft.com/office/drawing/2014/main" id="{19301850-B23F-4F88-A267-D22A80170AF0}"/>
              </a:ext>
            </a:extLst>
          </p:cNvPr>
          <p:cNvSpPr txBox="1"/>
          <p:nvPr/>
        </p:nvSpPr>
        <p:spPr>
          <a:xfrm>
            <a:off x="4160569" y="3715321"/>
            <a:ext cx="2930995" cy="369332"/>
          </a:xfrm>
          <a:prstGeom prst="rect">
            <a:avLst/>
          </a:prstGeom>
          <a:noFill/>
        </p:spPr>
        <p:txBody>
          <a:bodyPr wrap="none" rtlCol="0">
            <a:spAutoFit/>
          </a:bodyPr>
          <a:lstStyle/>
          <a:p>
            <a:r>
              <a:rPr lang="es-MX" dirty="0"/>
              <a:t>Tela para transportar huevos </a:t>
            </a:r>
          </a:p>
        </p:txBody>
      </p:sp>
      <p:sp>
        <p:nvSpPr>
          <p:cNvPr id="23" name="CuadroTexto 22">
            <a:extLst>
              <a:ext uri="{FF2B5EF4-FFF2-40B4-BE49-F238E27FC236}">
                <a16:creationId xmlns:a16="http://schemas.microsoft.com/office/drawing/2014/main" id="{1B1DFF77-0570-47D7-8D09-8C3C42565E90}"/>
              </a:ext>
            </a:extLst>
          </p:cNvPr>
          <p:cNvSpPr txBox="1"/>
          <p:nvPr/>
        </p:nvSpPr>
        <p:spPr>
          <a:xfrm>
            <a:off x="4723360" y="285004"/>
            <a:ext cx="3209533" cy="369332"/>
          </a:xfrm>
          <a:prstGeom prst="rect">
            <a:avLst/>
          </a:prstGeom>
          <a:noFill/>
        </p:spPr>
        <p:txBody>
          <a:bodyPr wrap="none" rtlCol="0">
            <a:spAutoFit/>
          </a:bodyPr>
          <a:lstStyle/>
          <a:p>
            <a:r>
              <a:rPr lang="es-MX" dirty="0"/>
              <a:t>Fichas para conteo de animales  </a:t>
            </a:r>
          </a:p>
        </p:txBody>
      </p:sp>
      <p:sp>
        <p:nvSpPr>
          <p:cNvPr id="24" name="CuadroTexto 23">
            <a:extLst>
              <a:ext uri="{FF2B5EF4-FFF2-40B4-BE49-F238E27FC236}">
                <a16:creationId xmlns:a16="http://schemas.microsoft.com/office/drawing/2014/main" id="{ADD0C833-8759-424B-A3E4-2EE3A62220D2}"/>
              </a:ext>
            </a:extLst>
          </p:cNvPr>
          <p:cNvSpPr txBox="1"/>
          <p:nvPr/>
        </p:nvSpPr>
        <p:spPr>
          <a:xfrm>
            <a:off x="8289537" y="3444923"/>
            <a:ext cx="3312447" cy="646331"/>
          </a:xfrm>
          <a:prstGeom prst="rect">
            <a:avLst/>
          </a:prstGeom>
          <a:noFill/>
        </p:spPr>
        <p:txBody>
          <a:bodyPr wrap="square" rtlCol="0">
            <a:spAutoFit/>
          </a:bodyPr>
          <a:lstStyle/>
          <a:p>
            <a:r>
              <a:rPr lang="es-MX" dirty="0"/>
              <a:t>Cazuelas de plástico para poner las pelotas </a:t>
            </a:r>
          </a:p>
        </p:txBody>
      </p:sp>
    </p:spTree>
    <p:extLst>
      <p:ext uri="{BB962C8B-B14F-4D97-AF65-F5344CB8AC3E}">
        <p14:creationId xmlns:p14="http://schemas.microsoft.com/office/powerpoint/2010/main" val="56002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B03B1D1-E33D-4FA5-AAFF-FEBD233E8FA4}"/>
              </a:ext>
            </a:extLst>
          </p:cNvPr>
          <p:cNvSpPr>
            <a:spLocks noGrp="1"/>
          </p:cNvSpPr>
          <p:nvPr>
            <p:ph type="sldNum" sz="quarter" idx="12"/>
          </p:nvPr>
        </p:nvSpPr>
        <p:spPr/>
        <p:txBody>
          <a:bodyPr/>
          <a:lstStyle/>
          <a:p>
            <a:pPr rtl="0"/>
            <a:fld id="{DBA1B0FB-D917-4C8C-928F-313BD683BF39}" type="slidenum">
              <a:rPr lang="es-ES" smtClean="0"/>
              <a:t>3</a:t>
            </a:fld>
            <a:endParaRPr lang="es-ES"/>
          </a:p>
        </p:txBody>
      </p:sp>
      <p:graphicFrame>
        <p:nvGraphicFramePr>
          <p:cNvPr id="8" name="Marcador de posición de imagen 7">
            <a:extLst>
              <a:ext uri="{FF2B5EF4-FFF2-40B4-BE49-F238E27FC236}">
                <a16:creationId xmlns:a16="http://schemas.microsoft.com/office/drawing/2014/main" id="{C99113D5-5BBB-4ABF-B052-04A26385B131}"/>
              </a:ext>
            </a:extLst>
          </p:cNvPr>
          <p:cNvGraphicFramePr>
            <a:graphicFrameLocks noGrp="1"/>
          </p:cNvGraphicFramePr>
          <p:nvPr>
            <p:ph type="pic" sz="quarter" idx="13"/>
            <p:extLst>
              <p:ext uri="{D42A27DB-BD31-4B8C-83A1-F6EECF244321}">
                <p14:modId xmlns:p14="http://schemas.microsoft.com/office/powerpoint/2010/main" val="3286804542"/>
              </p:ext>
            </p:extLst>
          </p:nvPr>
        </p:nvGraphicFramePr>
        <p:xfrm>
          <a:off x="1" y="0"/>
          <a:ext cx="12191999" cy="3292296"/>
        </p:xfrm>
        <a:graphic>
          <a:graphicData uri="http://schemas.openxmlformats.org/drawingml/2006/table">
            <a:tbl>
              <a:tblPr firstRow="1" bandRow="1">
                <a:tableStyleId>{5940675A-B579-460E-94D1-54222C63F5DA}</a:tableStyleId>
              </a:tblPr>
              <a:tblGrid>
                <a:gridCol w="3704720">
                  <a:extLst>
                    <a:ext uri="{9D8B030D-6E8A-4147-A177-3AD203B41FA5}">
                      <a16:colId xmlns:a16="http://schemas.microsoft.com/office/drawing/2014/main" val="2888967557"/>
                    </a:ext>
                  </a:extLst>
                </a:gridCol>
                <a:gridCol w="8487279">
                  <a:extLst>
                    <a:ext uri="{9D8B030D-6E8A-4147-A177-3AD203B41FA5}">
                      <a16:colId xmlns:a16="http://schemas.microsoft.com/office/drawing/2014/main" val="3991594399"/>
                    </a:ext>
                  </a:extLst>
                </a:gridCol>
              </a:tblGrid>
              <a:tr h="632592">
                <a:tc gridSpan="2">
                  <a:txBody>
                    <a:bodyPr/>
                    <a:lstStyle/>
                    <a:p>
                      <a:pPr algn="ctr"/>
                      <a:r>
                        <a:rPr lang="es-MX" sz="3600" b="1" dirty="0">
                          <a:latin typeface="Century Gothic" panose="020B0502020202020204" pitchFamily="34" charset="0"/>
                          <a:cs typeface="Arial" panose="020B0604020202020204" pitchFamily="34" charset="0"/>
                        </a:rPr>
                        <a:t>ACTIVIDAD 5: Recolectando huevos </a:t>
                      </a:r>
                    </a:p>
                  </a:txBody>
                  <a:tcPr>
                    <a:solidFill>
                      <a:srgbClr val="00FF00"/>
                    </a:solidFill>
                  </a:tcPr>
                </a:tc>
                <a:tc hMerge="1">
                  <a:txBody>
                    <a:bodyPr/>
                    <a:lstStyle/>
                    <a:p>
                      <a:pPr algn="ct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0348400"/>
                  </a:ext>
                </a:extLst>
              </a:tr>
              <a:tr h="1970598">
                <a:tc gridSpan="2">
                  <a:txBody>
                    <a:bodyPr/>
                    <a:lstStyle/>
                    <a:p>
                      <a:pPr algn="l"/>
                      <a:r>
                        <a:rPr lang="es-MX" sz="1400" b="1" dirty="0">
                          <a:latin typeface="Century Gothic" panose="020B0502020202020204" pitchFamily="34" charset="0"/>
                          <a:cs typeface="Arial" panose="020B0604020202020204" pitchFamily="34" charset="0"/>
                        </a:rPr>
                        <a:t>Inicio:  </a:t>
                      </a:r>
                      <a:r>
                        <a:rPr lang="es-MX" sz="1400" b="0" dirty="0">
                          <a:latin typeface="Century Gothic" panose="020B0502020202020204" pitchFamily="34" charset="0"/>
                          <a:cs typeface="Arial" panose="020B0604020202020204" pitchFamily="34" charset="0"/>
                        </a:rPr>
                        <a:t>Comentar que es lo que hace un granjero dentro de la granja, que es lo que hace con los animales, como los trata, que le pueden dar los animalitos como las gallinas, etc. </a:t>
                      </a:r>
                      <a:r>
                        <a:rPr lang="es-MX" sz="1400" kern="1200" dirty="0">
                          <a:solidFill>
                            <a:schemeClr val="tx1"/>
                          </a:solidFill>
                          <a:effectLst/>
                          <a:latin typeface="Century Gothic" panose="020B0502020202020204" pitchFamily="34" charset="0"/>
                          <a:ea typeface="+mn-ea"/>
                          <a:cs typeface="+mn-cs"/>
                        </a:rPr>
                        <a:t>formar dos equipos de 3 o 4 integrantes según el total de alumnos que hay, se elegirá a un alumno que será el capitán y seleccionara a los compañeros que formarán parte de su equipo, se reunirán y pondrán de acuerdo para dar un nombre al equipo. </a:t>
                      </a:r>
                      <a:endParaRPr lang="es-MX" sz="1400" b="1" dirty="0">
                        <a:latin typeface="Century Gothic" panose="020B0502020202020204" pitchFamily="34" charset="0"/>
                        <a:cs typeface="Arial" panose="020B0604020202020204" pitchFamily="34" charset="0"/>
                      </a:endParaRPr>
                    </a:p>
                    <a:p>
                      <a:pPr algn="l"/>
                      <a:r>
                        <a:rPr lang="es-MX" sz="1400" b="1" dirty="0">
                          <a:latin typeface="Century Gothic" panose="020B0502020202020204" pitchFamily="34" charset="0"/>
                          <a:cs typeface="Arial" panose="020B0604020202020204" pitchFamily="34" charset="0"/>
                        </a:rPr>
                        <a:t>Desarrollo: </a:t>
                      </a:r>
                      <a:r>
                        <a:rPr lang="es-MX" sz="1400" b="0" dirty="0">
                          <a:latin typeface="Century Gothic" panose="020B0502020202020204" pitchFamily="34" charset="0"/>
                          <a:cs typeface="Arial" panose="020B0604020202020204" pitchFamily="34" charset="0"/>
                        </a:rPr>
                        <a:t> </a:t>
                      </a:r>
                      <a:r>
                        <a:rPr lang="es-MX" sz="1400" b="0" kern="1200" dirty="0">
                          <a:solidFill>
                            <a:schemeClr val="tx1"/>
                          </a:solidFill>
                          <a:effectLst/>
                          <a:latin typeface="Century Gothic" panose="020B0502020202020204" pitchFamily="34" charset="0"/>
                          <a:ea typeface="+mn-ea"/>
                          <a:cs typeface="+mn-cs"/>
                        </a:rPr>
                        <a:t>S</a:t>
                      </a:r>
                      <a:r>
                        <a:rPr lang="es-MX" sz="1400" kern="1200" dirty="0">
                          <a:solidFill>
                            <a:schemeClr val="tx1"/>
                          </a:solidFill>
                          <a:effectLst/>
                          <a:latin typeface="Century Gothic" panose="020B0502020202020204" pitchFamily="34" charset="0"/>
                          <a:ea typeface="+mn-ea"/>
                          <a:cs typeface="+mn-cs"/>
                        </a:rPr>
                        <a:t>alir al patio y cada equipo elegirá un color de huevos, posteriormente y con ayuda de una manta en equipo pondrán un huevo en la manta y tratarán de llevarlo hasta la canasta que esta del lado contrario al nido en el que están los huevos. </a:t>
                      </a:r>
                      <a:endParaRPr lang="es-MX" sz="1400" b="0" dirty="0">
                        <a:latin typeface="Century Gothic" panose="020B0502020202020204" pitchFamily="34" charset="0"/>
                        <a:cs typeface="Arial" panose="020B0604020202020204" pitchFamily="34" charset="0"/>
                      </a:endParaRPr>
                    </a:p>
                    <a:p>
                      <a:pPr algn="l"/>
                      <a:endParaRPr lang="es-MX" sz="500" b="1" dirty="0">
                        <a:latin typeface="Century Gothic" panose="020B0502020202020204" pitchFamily="34" charset="0"/>
                        <a:cs typeface="Arial" panose="020B0604020202020204" pitchFamily="34" charset="0"/>
                      </a:endParaRPr>
                    </a:p>
                    <a:p>
                      <a:pPr algn="l"/>
                      <a:r>
                        <a:rPr lang="es-MX" sz="1400" b="1" dirty="0">
                          <a:latin typeface="Century Gothic" panose="020B0502020202020204" pitchFamily="34" charset="0"/>
                          <a:cs typeface="Arial" panose="020B0604020202020204" pitchFamily="34" charset="0"/>
                        </a:rPr>
                        <a:t>Cierre: </a:t>
                      </a:r>
                      <a:r>
                        <a:rPr lang="es-MX" sz="1400" b="0" dirty="0">
                          <a:latin typeface="Century Gothic" panose="020B0502020202020204" pitchFamily="34" charset="0"/>
                          <a:cs typeface="Arial" panose="020B0604020202020204" pitchFamily="34" charset="0"/>
                        </a:rPr>
                        <a:t>Contar cuantos huevos tienen en total en cada equipo y después empezar a agregar huevos de un equipo a otro  para que ellos vayan diciendo cuantos huevos hay después de moverlos. </a:t>
                      </a:r>
                    </a:p>
                  </a:txBody>
                  <a:tcPr/>
                </a:tc>
                <a:tc hMerge="1">
                  <a:txBody>
                    <a:bodyPr/>
                    <a:lstStyle/>
                    <a:p>
                      <a:endParaRPr lang="es-MX"/>
                    </a:p>
                  </a:txBody>
                  <a:tcPr/>
                </a:tc>
                <a:extLst>
                  <a:ext uri="{0D108BD9-81ED-4DB2-BD59-A6C34878D82A}">
                    <a16:rowId xmlns:a16="http://schemas.microsoft.com/office/drawing/2014/main" val="1676005995"/>
                  </a:ext>
                </a:extLst>
              </a:tr>
              <a:tr h="681618">
                <a:tc>
                  <a:txBody>
                    <a:bodyPr/>
                    <a:lstStyle/>
                    <a:p>
                      <a:pPr algn="ctr"/>
                      <a:r>
                        <a:rPr lang="es-MX" sz="1800" dirty="0">
                          <a:latin typeface="Century Gothic" panose="020B0502020202020204" pitchFamily="34" charset="0"/>
                          <a:cs typeface="Arial" panose="020B0604020202020204" pitchFamily="34" charset="0"/>
                        </a:rPr>
                        <a:t>Materiales:</a:t>
                      </a:r>
                    </a:p>
                  </a:txBody>
                  <a:tcPr/>
                </a:tc>
                <a:tc>
                  <a:txBody>
                    <a:bodyPr/>
                    <a:lstStyle/>
                    <a:p>
                      <a:pPr marL="0" indent="0" algn="ctr">
                        <a:buFont typeface="Arial" panose="020B0604020202020204" pitchFamily="34" charset="0"/>
                        <a:buNone/>
                      </a:pPr>
                      <a:r>
                        <a:rPr lang="es-MX" sz="1800" dirty="0">
                          <a:latin typeface="Century Gothic" panose="020B0502020202020204" pitchFamily="34" charset="0"/>
                        </a:rPr>
                        <a:t>Huevos de colores, mantas o tela, canasta o una caja.</a:t>
                      </a:r>
                    </a:p>
                  </a:txBody>
                  <a:tcPr/>
                </a:tc>
                <a:extLst>
                  <a:ext uri="{0D108BD9-81ED-4DB2-BD59-A6C34878D82A}">
                    <a16:rowId xmlns:a16="http://schemas.microsoft.com/office/drawing/2014/main" val="1059003443"/>
                  </a:ext>
                </a:extLst>
              </a:tr>
            </a:tbl>
          </a:graphicData>
        </a:graphic>
      </p:graphicFrame>
      <p:graphicFrame>
        <p:nvGraphicFramePr>
          <p:cNvPr id="9" name="Tabla 8">
            <a:extLst>
              <a:ext uri="{FF2B5EF4-FFF2-40B4-BE49-F238E27FC236}">
                <a16:creationId xmlns:a16="http://schemas.microsoft.com/office/drawing/2014/main" id="{6E5B2A41-BF47-47F4-BC81-D1287F22DFB1}"/>
              </a:ext>
            </a:extLst>
          </p:cNvPr>
          <p:cNvGraphicFramePr>
            <a:graphicFrameLocks noGrp="1"/>
          </p:cNvGraphicFramePr>
          <p:nvPr>
            <p:extLst>
              <p:ext uri="{D42A27DB-BD31-4B8C-83A1-F6EECF244321}">
                <p14:modId xmlns:p14="http://schemas.microsoft.com/office/powerpoint/2010/main" val="3792175097"/>
              </p:ext>
            </p:extLst>
          </p:nvPr>
        </p:nvGraphicFramePr>
        <p:xfrm>
          <a:off x="0" y="3292296"/>
          <a:ext cx="12191999" cy="3219411"/>
        </p:xfrm>
        <a:graphic>
          <a:graphicData uri="http://schemas.openxmlformats.org/drawingml/2006/table">
            <a:tbl>
              <a:tblPr firstRow="1" bandRow="1">
                <a:tableStyleId>{5940675A-B579-460E-94D1-54222C63F5DA}</a:tableStyleId>
              </a:tblPr>
              <a:tblGrid>
                <a:gridCol w="3704720">
                  <a:extLst>
                    <a:ext uri="{9D8B030D-6E8A-4147-A177-3AD203B41FA5}">
                      <a16:colId xmlns:a16="http://schemas.microsoft.com/office/drawing/2014/main" val="2888967557"/>
                    </a:ext>
                  </a:extLst>
                </a:gridCol>
                <a:gridCol w="8487279">
                  <a:extLst>
                    <a:ext uri="{9D8B030D-6E8A-4147-A177-3AD203B41FA5}">
                      <a16:colId xmlns:a16="http://schemas.microsoft.com/office/drawing/2014/main" val="3991594399"/>
                    </a:ext>
                  </a:extLst>
                </a:gridCol>
              </a:tblGrid>
              <a:tr h="716860">
                <a:tc gridSpan="2">
                  <a:txBody>
                    <a:bodyPr/>
                    <a:lstStyle/>
                    <a:p>
                      <a:pPr algn="ctr"/>
                      <a:r>
                        <a:rPr lang="es-MX" sz="3200" b="1" dirty="0">
                          <a:latin typeface="Century Gothic" panose="020B0502020202020204" pitchFamily="34" charset="0"/>
                          <a:cs typeface="Arial" panose="020B0604020202020204" pitchFamily="34" charset="0"/>
                        </a:rPr>
                        <a:t>ACTIVIDAD 6: ¿Cuántos tengo?</a:t>
                      </a:r>
                    </a:p>
                  </a:txBody>
                  <a:tcPr>
                    <a:solidFill>
                      <a:srgbClr val="00FF00"/>
                    </a:solidFill>
                  </a:tcPr>
                </a:tc>
                <a:tc hMerge="1">
                  <a:txBody>
                    <a:bodyPr/>
                    <a:lstStyle/>
                    <a:p>
                      <a:pPr algn="ct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0348400"/>
                  </a:ext>
                </a:extLst>
              </a:tr>
              <a:tr h="2033835">
                <a:tc gridSpan="2">
                  <a:txBody>
                    <a:bodyPr/>
                    <a:lstStyle/>
                    <a:p>
                      <a:pPr algn="l"/>
                      <a:r>
                        <a:rPr lang="es-MX" sz="1600" b="1" dirty="0">
                          <a:latin typeface="Century Gothic" panose="020B0502020202020204" pitchFamily="34" charset="0"/>
                          <a:cs typeface="Arial" panose="020B0604020202020204" pitchFamily="34" charset="0"/>
                        </a:rPr>
                        <a:t>Inicio: </a:t>
                      </a:r>
                      <a:r>
                        <a:rPr lang="es-MX" sz="1600" b="0" dirty="0">
                          <a:latin typeface="Century Gothic" panose="020B0502020202020204" pitchFamily="34" charset="0"/>
                          <a:cs typeface="Arial" panose="020B0604020202020204" pitchFamily="34" charset="0"/>
                        </a:rPr>
                        <a:t>con los mismos equipos formados poner atención a las siguientes instrucciones. </a:t>
                      </a:r>
                      <a:endParaRPr lang="es-MX" sz="1600" b="1" dirty="0">
                        <a:latin typeface="Century Gothic" panose="020B0502020202020204" pitchFamily="34" charset="0"/>
                        <a:cs typeface="Arial" panose="020B0604020202020204" pitchFamily="34" charset="0"/>
                      </a:endParaRPr>
                    </a:p>
                    <a:p>
                      <a:pPr algn="l"/>
                      <a:r>
                        <a:rPr lang="es-MX" sz="1600" b="1" dirty="0">
                          <a:latin typeface="Century Gothic" panose="020B0502020202020204" pitchFamily="34" charset="0"/>
                          <a:cs typeface="Arial" panose="020B0604020202020204" pitchFamily="34" charset="0"/>
                        </a:rPr>
                        <a:t>Desarrollo: </a:t>
                      </a:r>
                      <a:r>
                        <a:rPr lang="es-MX" sz="1600" b="0" dirty="0">
                          <a:latin typeface="Century Gothic" panose="020B0502020202020204" pitchFamily="34" charset="0"/>
                          <a:cs typeface="Arial" panose="020B0604020202020204" pitchFamily="34" charset="0"/>
                        </a:rPr>
                        <a:t> escucha con atención los siguientes problemas, si tengo 10 caballos y me regalan 7 ¿Cuántos tengo ahora?, si recolecte 20 huevos el lunes y junte 9 hoy ¿Cuántos tengo ahora?, si tengo 5 cerditos y me regalan 9 ¿Cuántos tengo ahora?, etc. lo que tienen que hacer es escuchar muy bien y juntar ambas cantidades para saber cual es el resultado, tan rápido como lo tengan irán corriendo a pegar el resultado. </a:t>
                      </a:r>
                    </a:p>
                    <a:p>
                      <a:pPr algn="l"/>
                      <a:endParaRPr lang="es-MX" sz="400" b="1" dirty="0">
                        <a:latin typeface="Century Gothic" panose="020B0502020202020204" pitchFamily="34" charset="0"/>
                        <a:cs typeface="Arial" panose="020B0604020202020204" pitchFamily="34" charset="0"/>
                      </a:endParaRPr>
                    </a:p>
                    <a:p>
                      <a:pPr algn="l"/>
                      <a:r>
                        <a:rPr lang="es-MX" sz="1600" b="1" dirty="0">
                          <a:latin typeface="Century Gothic" panose="020B0502020202020204" pitchFamily="34" charset="0"/>
                          <a:cs typeface="Arial" panose="020B0604020202020204" pitchFamily="34" charset="0"/>
                        </a:rPr>
                        <a:t>Cierre: </a:t>
                      </a:r>
                      <a:r>
                        <a:rPr lang="es-MX" sz="1600" b="0" dirty="0">
                          <a:latin typeface="Century Gothic" panose="020B0502020202020204" pitchFamily="34" charset="0"/>
                          <a:cs typeface="Arial" panose="020B0604020202020204" pitchFamily="34" charset="0"/>
                        </a:rPr>
                        <a:t>concluir en que equipo tuvo más aciertos y cual tuvo menos, comentar si te gusto la actividad, si estaba facil o difícil, entre otras. </a:t>
                      </a:r>
                    </a:p>
                  </a:txBody>
                  <a:tcPr/>
                </a:tc>
                <a:tc hMerge="1">
                  <a:txBody>
                    <a:bodyPr/>
                    <a:lstStyle/>
                    <a:p>
                      <a:endParaRPr lang="es-MX"/>
                    </a:p>
                  </a:txBody>
                  <a:tcPr/>
                </a:tc>
                <a:extLst>
                  <a:ext uri="{0D108BD9-81ED-4DB2-BD59-A6C34878D82A}">
                    <a16:rowId xmlns:a16="http://schemas.microsoft.com/office/drawing/2014/main" val="1676005995"/>
                  </a:ext>
                </a:extLst>
              </a:tr>
              <a:tr h="468716">
                <a:tc>
                  <a:txBody>
                    <a:bodyPr/>
                    <a:lstStyle/>
                    <a:p>
                      <a:pPr algn="ctr"/>
                      <a:r>
                        <a:rPr lang="es-MX" sz="1600" dirty="0">
                          <a:latin typeface="Century Gothic" panose="020B0502020202020204" pitchFamily="34" charset="0"/>
                          <a:cs typeface="Arial" panose="020B0604020202020204" pitchFamily="34" charset="0"/>
                        </a:rPr>
                        <a:t>Materiales:</a:t>
                      </a:r>
                    </a:p>
                  </a:txBody>
                  <a:tcPr/>
                </a:tc>
                <a:tc>
                  <a:txBody>
                    <a:bodyPr/>
                    <a:lstStyle/>
                    <a:p>
                      <a:pPr marL="0" indent="0" algn="ctr">
                        <a:buFont typeface="Arial" panose="020B0604020202020204" pitchFamily="34" charset="0"/>
                        <a:buNone/>
                      </a:pPr>
                      <a:r>
                        <a:rPr lang="es-MX" sz="1600" dirty="0">
                          <a:latin typeface="Century Gothic" panose="020B0502020202020204" pitchFamily="34" charset="0"/>
                        </a:rPr>
                        <a:t>Fichas para simular que son  de cerditos, huevos, caballos.</a:t>
                      </a:r>
                    </a:p>
                  </a:txBody>
                  <a:tcPr/>
                </a:tc>
                <a:extLst>
                  <a:ext uri="{0D108BD9-81ED-4DB2-BD59-A6C34878D82A}">
                    <a16:rowId xmlns:a16="http://schemas.microsoft.com/office/drawing/2014/main" val="1059003443"/>
                  </a:ext>
                </a:extLst>
              </a:tr>
            </a:tbl>
          </a:graphicData>
        </a:graphic>
      </p:graphicFrame>
    </p:spTree>
    <p:extLst>
      <p:ext uri="{BB962C8B-B14F-4D97-AF65-F5344CB8AC3E}">
        <p14:creationId xmlns:p14="http://schemas.microsoft.com/office/powerpoint/2010/main" val="384592169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Diseño flotante 3D</Template>
  <TotalTime>8</TotalTime>
  <Words>390</Words>
  <Application>Microsoft Office PowerPoint</Application>
  <PresentationFormat>Panorámica</PresentationFormat>
  <Paragraphs>28</Paragraphs>
  <Slides>3</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Aharoni</vt:lpstr>
      <vt:lpstr>Arial</vt:lpstr>
      <vt:lpstr>Calibri</vt:lpstr>
      <vt:lpstr>Century Gothic</vt:lpstr>
      <vt:lpstr>Gill Sans MT</vt:lpstr>
      <vt:lpstr>Walbaum Display</vt:lpstr>
      <vt:lpstr>3DFloatVTI</vt:lpstr>
      <vt:lpstr>Material para trabajar.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para trabajar. </dc:title>
  <dc:creator>MARIANA MARCELA QUEZADA VILLAGOMEZ</dc:creator>
  <cp:lastModifiedBy>MARIANA MARCELA QUEZADA VILLAGOMEZ</cp:lastModifiedBy>
  <cp:revision>2</cp:revision>
  <dcterms:created xsi:type="dcterms:W3CDTF">2021-11-23T04:07:33Z</dcterms:created>
  <dcterms:modified xsi:type="dcterms:W3CDTF">2021-11-23T04:16:05Z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