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59" r:id="rId5"/>
    <p:sldId id="264" r:id="rId6"/>
    <p:sldId id="266" r:id="rId7"/>
    <p:sldId id="265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va ramirez treviño" initials="drt" lastIdx="1" clrIdx="0">
    <p:extLst>
      <p:ext uri="{19B8F6BF-5375-455C-9EA6-DF929625EA0E}">
        <p15:presenceInfo xmlns:p15="http://schemas.microsoft.com/office/powerpoint/2012/main" userId="e26ec6b9990cdb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00F"/>
    <a:srgbClr val="EDE4D5"/>
    <a:srgbClr val="FDFDF3"/>
    <a:srgbClr val="97775A"/>
    <a:srgbClr val="663300"/>
    <a:srgbClr val="F4E5D2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>
        <p:scale>
          <a:sx n="78" d="100"/>
          <a:sy n="78" d="100"/>
        </p:scale>
        <p:origin x="69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2T23:08:15.759" idx="1">
    <p:pos x="6487" y="768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65312-7E53-4E4E-9C22-410A237EC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420485-E414-4372-A622-FBD2D9EFB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270734-84EF-4855-8FD7-2C0B72D6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C53C4-837A-4038-A9A3-56ED4B95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45349-C115-44A5-AF34-D4E2B5E8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78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EB5D7-EB3D-4896-819D-A48E4415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34FF74-F935-48A7-B049-C14FF00D2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6A6256-21CE-4FF7-9F42-D8263451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45088-00E2-42CE-9076-9E527A5D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529DD5-2584-4F02-BF0A-7EEC00B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93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A5C146-F884-4D3E-89ED-46906139B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205103-60B2-424E-8376-EF1F882B3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0AE130-C2A7-4C44-9ABB-7AF57A1E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5E861B-E40F-4F3A-8EB7-4197CDBB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043898-62B1-4EA2-A593-00C721CA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14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5CB42-B05A-4CE4-AF00-D8BEA885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30C3F-E442-4FD4-A954-840BF361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6CB27A-A768-4EAD-8AD9-1E5BD6FA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92591-135B-4E00-9ECF-95EDCEB0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7B34B-FED8-4305-BBBE-6051725D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48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4DC88-4C7E-491F-87E4-C3B3368D7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3E0FF6-ECB8-4C1A-8E23-18C00438E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CC48F-FD00-4CB0-B6DF-4E404F74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4E907-DD47-43FE-A1D4-DE046FF4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B69D6F-2177-499A-AAF1-AA42EF08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81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07A3D-041B-4A94-8D45-5AE46E9D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28955-C21E-452F-96DD-53CFC73E7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08E4C4-08E7-4DAB-BFD8-FC1A09DB2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6D47CB-7E82-4782-9DDE-E51932C5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4BC07E-42FA-4A6A-AE87-F76DCD12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294812-E11F-4641-8FD8-7B5585E9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51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467CB-A1F6-4AB8-81EF-1737BDA7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4EF83-BC04-4443-A1E4-858717D8A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181450-A1F2-4DFC-B7E8-D32C2C1A5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649D03-BF91-451E-B218-A021F5B2F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7BE8A9-13A5-41C7-BEB0-E25B2E1D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E973A8-04AC-4909-AD86-DED49368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F46F46-5E5B-42C1-B68E-CB6F5709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5394F6-42ED-4B83-A48C-3F5A9ED8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8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EEA89-CFA4-40D3-AFC6-AE779997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04202B-EFFC-4B7E-88C8-BEE61F58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4244DD-5667-49F0-B260-EACEB5F3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CDC6E5-D45E-4FB2-8BCE-8C951893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78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F68C53-73CE-40C8-8E6C-96EEDC79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3AEE94-2236-44A5-A14E-7982B865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C5AF26-CE3C-4940-86DB-268A3E5C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25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F5655-8DE1-4127-BF04-0F9235C0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F4A985-12DB-4939-A934-976F5B0B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E8475-9FF3-4036-AE41-618AC58F2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2204D2-1435-44A0-BF1F-C58553EF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EC5B1E-CB67-4766-B125-F7FB460B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D9603C-2B28-4B6A-B2C3-260CBB3F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76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AD1B6-C838-4FAD-8DA3-01AA1FDB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19A1CB-ECCC-4A4B-8D7E-37BC8D78B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2D116D-143F-4A1E-AF74-ED8983FB9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527A2C-56F7-46CC-8A59-32964C92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AC07FD-410F-4C82-8EC2-0B1EC869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27A6D2-B6ED-49B7-B9AE-57C89AD8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B99C73-DFC0-4B87-9A50-A479C01A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A15317-FCC5-49FF-A33B-2259924B7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08FE9-8D32-4DED-8F8D-A0490EC49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DFF2-3796-4881-83AA-B7FDF59BCED8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9F5E7B-A6C3-4F08-9FB1-619EF5FCE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315723-C821-49C6-A57F-F56551A9B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79BC-FB47-49A6-97C8-6CD3A2164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41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z78yn5EGB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gz78yn5EGB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image" Target="../media/image7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27F682C-6870-4727-B679-C052A17E7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" b="11784"/>
          <a:stretch/>
        </p:blipFill>
        <p:spPr bwMode="auto">
          <a:xfrm>
            <a:off x="478972" y="296845"/>
            <a:ext cx="11435938" cy="66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AD649B2-7372-4264-B160-1E002B8B71C3}"/>
              </a:ext>
            </a:extLst>
          </p:cNvPr>
          <p:cNvSpPr/>
          <p:nvPr/>
        </p:nvSpPr>
        <p:spPr>
          <a:xfrm>
            <a:off x="0" y="41094"/>
            <a:ext cx="12192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3AE5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JARDÍN DE NIÑOS “HÉROES DE LA LIBERTAD”</a:t>
            </a:r>
          </a:p>
          <a:p>
            <a:pPr algn="ctr"/>
            <a:r>
              <a:rPr lang="es-MX" sz="32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Clave: 05DJN0206U</a:t>
            </a:r>
          </a:p>
          <a:p>
            <a:pPr algn="ctr"/>
            <a:r>
              <a:rPr lang="es-MX" sz="32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Z.E 144</a:t>
            </a:r>
            <a:endParaRPr lang="es-ES" sz="3200" b="1" cap="none" spc="0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13CE9C7-A580-48C8-8E9A-D3D38B2E66DC}"/>
              </a:ext>
            </a:extLst>
          </p:cNvPr>
          <p:cNvSpPr/>
          <p:nvPr/>
        </p:nvSpPr>
        <p:spPr>
          <a:xfrm>
            <a:off x="478972" y="1818064"/>
            <a:ext cx="4666534" cy="830997"/>
          </a:xfrm>
          <a:prstGeom prst="rect">
            <a:avLst/>
          </a:prstGeom>
          <a:solidFill>
            <a:srgbClr val="F3AE5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Mtra. Erika Adamina Flores Barrera</a:t>
            </a:r>
          </a:p>
          <a:p>
            <a:r>
              <a:rPr lang="es-MX" sz="2400" b="1" dirty="0">
                <a:solidFill>
                  <a:srgbClr val="002060"/>
                </a:solidFill>
              </a:rPr>
              <a:t>Practicante: Daiva Ramírez Treviño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99D3CA-5D89-4FCB-9DD5-9C1782AB65B0}"/>
              </a:ext>
            </a:extLst>
          </p:cNvPr>
          <p:cNvSpPr/>
          <p:nvPr/>
        </p:nvSpPr>
        <p:spPr>
          <a:xfrm>
            <a:off x="7490702" y="5971671"/>
            <a:ext cx="4358409" cy="646331"/>
          </a:xfrm>
          <a:prstGeom prst="rect">
            <a:avLst/>
          </a:prstGeom>
          <a:solidFill>
            <a:srgbClr val="DD3F78"/>
          </a:solidFill>
          <a:ln w="38100">
            <a:solidFill>
              <a:srgbClr val="F3AE51"/>
            </a:solidFill>
          </a:ln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E08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Reforzamiento </a:t>
            </a:r>
          </a:p>
          <a:p>
            <a:r>
              <a:rPr lang="es-MX" b="1" dirty="0">
                <a:solidFill>
                  <a:srgbClr val="E08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Semana: 22 AL 26 DE NOVIEMBRE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C9464B9-09A7-4FF9-A897-22B5E88915DF}"/>
              </a:ext>
            </a:extLst>
          </p:cNvPr>
          <p:cNvSpPr/>
          <p:nvPr/>
        </p:nvSpPr>
        <p:spPr>
          <a:xfrm>
            <a:off x="10514501" y="239998"/>
            <a:ext cx="1334610" cy="1171852"/>
          </a:xfrm>
          <a:prstGeom prst="ellipse">
            <a:avLst/>
          </a:prstGeom>
          <a:solidFill>
            <a:srgbClr val="0A9B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3°B</a:t>
            </a:r>
          </a:p>
        </p:txBody>
      </p:sp>
    </p:spTree>
    <p:extLst>
      <p:ext uri="{BB962C8B-B14F-4D97-AF65-F5344CB8AC3E}">
        <p14:creationId xmlns:p14="http://schemas.microsoft.com/office/powerpoint/2010/main" val="154137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D9777-9069-4DE9-8754-FFD19932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" y="-106146"/>
            <a:ext cx="10515600" cy="867930"/>
          </a:xfrm>
        </p:spPr>
        <p:txBody>
          <a:bodyPr>
            <a:normAutofit/>
          </a:bodyPr>
          <a:lstStyle/>
          <a:p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Martes 23 de noviembre del 2021</a:t>
            </a:r>
            <a:b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JARDÍN DE NIÑOS “HÉROES DE LA LIBERTAD” </a:t>
            </a:r>
            <a:b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Clave: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05DJN0206U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29F917-6D02-44B0-BFD1-777CF2001A19}"/>
              </a:ext>
            </a:extLst>
          </p:cNvPr>
          <p:cNvSpPr/>
          <p:nvPr/>
        </p:nvSpPr>
        <p:spPr>
          <a:xfrm>
            <a:off x="6032962" y="106064"/>
            <a:ext cx="5971307" cy="470671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didáctica: Me cuido.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F3D23F-7A44-498E-8A18-2D7DDEE2ED89}"/>
              </a:ext>
            </a:extLst>
          </p:cNvPr>
          <p:cNvSpPr/>
          <p:nvPr/>
        </p:nvSpPr>
        <p:spPr>
          <a:xfrm>
            <a:off x="297873" y="1749211"/>
            <a:ext cx="5146964" cy="47192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Actividad: “Rally de la salud”</a:t>
            </a:r>
            <a:endParaRPr lang="es-MX" sz="1400" b="1" dirty="0"/>
          </a:p>
          <a:p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Inicio:        </a:t>
            </a:r>
          </a:p>
          <a:p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¿Alguna vez haz jugado en un rally?, ¿Qué crees que es un rally?, ¿Quieres realizar un rally?</a:t>
            </a:r>
          </a:p>
          <a:p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 y escucha el vídeo de las indicaciones y reglas de la actividad “Rally de la salud”. Donde se presentan los materiales.</a:t>
            </a:r>
          </a:p>
          <a:p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Desarrollo:  </a:t>
            </a:r>
          </a:p>
          <a:p>
            <a:pPr>
              <a:lnSpc>
                <a:spcPct val="107000"/>
              </a:lnSpc>
            </a:pPr>
            <a:r>
              <a:rPr lang="es-MX" sz="1100" b="1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Estación 1: Saca los gérmenes: </a:t>
            </a:r>
            <a:r>
              <a:rPr lang="es-MX" sz="11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una caja de zapatos mete 5 “pelotas de calcetín”, corta dos orificios en cada extremo, pasa un listón o material similar para amarrarlo a la cintura del alumno(a). Sacude y agita su cuerpo para sacar todas las “pelotas de calcetín” de la caja; simulando que estos son los gérmenes.</a:t>
            </a:r>
          </a:p>
          <a:p>
            <a:pPr>
              <a:lnSpc>
                <a:spcPct val="107000"/>
              </a:lnSpc>
            </a:pPr>
            <a:r>
              <a:rPr lang="es-MX" sz="1100" b="1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Estación 2: Abriguémonos</a:t>
            </a:r>
            <a:r>
              <a:rPr lang="es-MX" sz="11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30 segundos contados en voz alta, Tomaran y se colocaran prendas de vestir para evitar un resfriado.</a:t>
            </a:r>
          </a:p>
          <a:p>
            <a:pPr>
              <a:lnSpc>
                <a:spcPct val="107000"/>
              </a:lnSpc>
            </a:pPr>
            <a:r>
              <a:rPr lang="es-MX" sz="1100" b="1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Estación 3: Evitemos las enfermedades: </a:t>
            </a:r>
            <a:r>
              <a:rPr lang="es-MX" sz="11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 una pista de obstáculos con objetos como sillas, mesas, cobijas, almohadas. Donde tenga que gatear, reptar (pasar pecho tierra) , saltar y agacharse. Para llegar a la cocina por una fruta que ayude a evitar la gripa (naranja, guayaba, limón, etc.)</a:t>
            </a:r>
          </a:p>
          <a:p>
            <a:pPr>
              <a:lnSpc>
                <a:spcPct val="107000"/>
              </a:lnSpc>
            </a:pPr>
            <a:endParaRPr lang="es-MX" sz="1100" dirty="0">
              <a:solidFill>
                <a:schemeClr val="tx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MX" sz="1100" b="1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Cierre: </a:t>
            </a:r>
            <a:r>
              <a:rPr lang="es-MX" sz="11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Contesta los siguientes cuestionamientos:</a:t>
            </a:r>
          </a:p>
          <a:p>
            <a:pPr>
              <a:lnSpc>
                <a:spcPct val="107000"/>
              </a:lnSpc>
            </a:pPr>
            <a:r>
              <a:rPr lang="es-MX" sz="110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actividad te gusto más? ¿Por qué? ¿Qué actividad se te dificulto hacer? ¿Y cuál se te hizo más fácil?, ¿Qué combatimos en las actividades?, ¿De qué trató el rally?</a:t>
            </a:r>
          </a:p>
          <a:p>
            <a:r>
              <a:rPr lang="es-MX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Tarea:</a:t>
            </a:r>
          </a:p>
          <a:p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 fotos y/o pequeños videos del alumno realizando cada estación. </a:t>
            </a:r>
          </a:p>
          <a:p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 la pagina 30 y 31 de “MI álbum 3°”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83FD117-8D84-422A-ACE0-694CEA918FA0}"/>
              </a:ext>
            </a:extLst>
          </p:cNvPr>
          <p:cNvSpPr/>
          <p:nvPr/>
        </p:nvSpPr>
        <p:spPr>
          <a:xfrm>
            <a:off x="5638799" y="1802025"/>
            <a:ext cx="6393180" cy="72350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Preguntas/ Consignas:</a:t>
            </a:r>
          </a:p>
          <a:p>
            <a:pPr>
              <a:lnSpc>
                <a:spcPct val="107000"/>
              </a:lnSpc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actividad te gusto más? ¿Por qué? ¿Qué actividad se te dificulto hacer? ¿Y cuál se te hizo más fácil?, ¿Qué combatimos en las actividades?, ¿De qué trató el rally?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47C5ED5-E613-44BF-A6C5-CA027DADFAD9}"/>
              </a:ext>
            </a:extLst>
          </p:cNvPr>
          <p:cNvSpPr/>
          <p:nvPr/>
        </p:nvSpPr>
        <p:spPr>
          <a:xfrm>
            <a:off x="5618017" y="2682691"/>
            <a:ext cx="6407033" cy="12225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Recursos: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de instrucciones: 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https://www.youtube.com/watch?v=gz78yn5EGBM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pares de calcetines hechos pelotas, Caja de zapatos, Listón, hilo, cinto o algún material similar.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para abrigarse: 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bufanda, gorro, calcetines, calcetones, suéter, chamarra, orejeras, etc.,</a:t>
            </a:r>
            <a:endParaRPr lang="es-MX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Obstáculos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sillas, almohadas, mesas, cobijas, entre otros materiales que se tengan en casa.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Frutas para prevenir enfermedades: 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mandarina, naranja, limón, guayaba, etc. 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8736341-95D0-46DE-8475-1637FEFC62AF}"/>
              </a:ext>
            </a:extLst>
          </p:cNvPr>
          <p:cNvSpPr/>
          <p:nvPr/>
        </p:nvSpPr>
        <p:spPr>
          <a:xfrm>
            <a:off x="5618016" y="4000844"/>
            <a:ext cx="6407033" cy="4119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Modalidad/Tiempo: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Individual / Envío de actividad / 30 min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26769C5-81AA-4BF2-B2A4-A8E24063BC78}"/>
              </a:ext>
            </a:extLst>
          </p:cNvPr>
          <p:cNvSpPr/>
          <p:nvPr/>
        </p:nvSpPr>
        <p:spPr>
          <a:xfrm>
            <a:off x="5631870" y="5591112"/>
            <a:ext cx="6393180" cy="48202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Evaluación: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 de fotos y videos..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4895D72-BF2A-4F62-A8AD-28C903D070A8}"/>
              </a:ext>
            </a:extLst>
          </p:cNvPr>
          <p:cNvSpPr/>
          <p:nvPr/>
        </p:nvSpPr>
        <p:spPr>
          <a:xfrm>
            <a:off x="5638799" y="4543422"/>
            <a:ext cx="6393181" cy="95210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Rasgos a evaluar:</a:t>
            </a:r>
          </a:p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-Realiza movimientos de locomoción (se desplaza para cumplir con el reto de la estación).</a:t>
            </a:r>
          </a:p>
          <a:p>
            <a:pPr marL="171450" indent="-171450" algn="ctr">
              <a:buFontTx/>
              <a:buChar char="-"/>
            </a:pPr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capaz de mantener el equilibrio y esquivar los obstáculos.</a:t>
            </a:r>
          </a:p>
          <a:p>
            <a:pPr marL="285750" indent="-285750" algn="ctr">
              <a:buFontTx/>
              <a:buChar char="-"/>
            </a:pPr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 la vestimenta (abrigos, sombrero, guantes, etc.) para cumplir con la consigna.</a:t>
            </a:r>
          </a:p>
          <a:p>
            <a:pPr marL="285750" indent="-285750" algn="ctr">
              <a:buFontTx/>
              <a:buChar char="-"/>
            </a:pPr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Autonomía.</a:t>
            </a:r>
          </a:p>
          <a:p>
            <a:pPr marL="285750" indent="-285750" algn="ctr">
              <a:buFontTx/>
              <a:buChar char="-"/>
            </a:pPr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y realiza actividades de cuidado personal como: abrigarse y alimentarse sanamente.</a:t>
            </a:r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922DAC9-6702-4C0B-9B79-911263B4B5A2}"/>
              </a:ext>
            </a:extLst>
          </p:cNvPr>
          <p:cNvSpPr/>
          <p:nvPr/>
        </p:nvSpPr>
        <p:spPr>
          <a:xfrm>
            <a:off x="5638799" y="6168727"/>
            <a:ext cx="6393180" cy="68927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Evidencia: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 y fotos de cada estación. </a:t>
            </a:r>
          </a:p>
          <a:p>
            <a:pPr algn="ctr"/>
            <a:r>
              <a:rPr lang="es-MX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Tarea: 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Investigar plantas medicinales.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A5C409D-9DCC-40BE-BD6A-96AD42EB0DA5}"/>
              </a:ext>
            </a:extLst>
          </p:cNvPr>
          <p:cNvSpPr/>
          <p:nvPr/>
        </p:nvSpPr>
        <p:spPr>
          <a:xfrm>
            <a:off x="297873" y="689273"/>
            <a:ext cx="11706396" cy="9880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formativo/ Área: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física</a:t>
            </a:r>
          </a:p>
          <a:p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Socioemocional </a:t>
            </a:r>
          </a:p>
          <a:p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OC1: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 motriz / Iniciativa personal     </a:t>
            </a:r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OC2: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de la motricidad / Autonomía  </a:t>
            </a:r>
          </a:p>
          <a:p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esperados: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 movimientos de locomoción, manipulación y estabilidad por medio de juegos individuales y colectivos.</a:t>
            </a:r>
          </a:p>
          <a:p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Realiza por sí mismo acciones de cuidado personal, se hace cargo de sus pertenencias y respeta las de los demás.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6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B6486-6B48-42E3-92F3-6EB2E607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E0A2A-76A1-4527-9F23-C96C73A6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80132E-BF5B-4961-B6BF-57FEA9160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7" t="15012" r="31102" b="28494"/>
          <a:stretch/>
        </p:blipFill>
        <p:spPr>
          <a:xfrm>
            <a:off x="0" y="0"/>
            <a:ext cx="12229301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2952904-4894-440B-AB81-289A2B0D2782}"/>
              </a:ext>
            </a:extLst>
          </p:cNvPr>
          <p:cNvSpPr/>
          <p:nvPr/>
        </p:nvSpPr>
        <p:spPr>
          <a:xfrm>
            <a:off x="2639151" y="5807631"/>
            <a:ext cx="6359818" cy="369332"/>
          </a:xfrm>
          <a:prstGeom prst="rect">
            <a:avLst/>
          </a:prstGeom>
          <a:solidFill>
            <a:srgbClr val="FF66FF"/>
          </a:solidFill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 INSTRUCCIONES RALLY SALUD - YouTube</a:t>
            </a:r>
            <a:endParaRPr lang="es-MX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3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D9777-9069-4DE9-8754-FFD19932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" y="-106147"/>
            <a:ext cx="10515600" cy="1325563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Jueves 25 de noviembre del 2021</a:t>
            </a:r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JARDÍN DE NIÑOS “HÉROES DE LA LIBERTAD” </a:t>
            </a:r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Clave: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05DJN0206U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29F917-6D02-44B0-BFD1-777CF2001A19}"/>
              </a:ext>
            </a:extLst>
          </p:cNvPr>
          <p:cNvSpPr/>
          <p:nvPr/>
        </p:nvSpPr>
        <p:spPr>
          <a:xfrm>
            <a:off x="5458692" y="247070"/>
            <a:ext cx="5971307" cy="550943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didáctica: Me cuido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F3D23F-7A44-498E-8A18-2D7DDEE2ED89}"/>
              </a:ext>
            </a:extLst>
          </p:cNvPr>
          <p:cNvSpPr/>
          <p:nvPr/>
        </p:nvSpPr>
        <p:spPr>
          <a:xfrm>
            <a:off x="311728" y="2000181"/>
            <a:ext cx="5146964" cy="47192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Actividad: “Taller de jugo sanador”</a:t>
            </a:r>
            <a:endParaRPr lang="es-MX" sz="1400" b="1" dirty="0"/>
          </a:p>
          <a:p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Inicio:        </a:t>
            </a:r>
          </a:p>
          <a:p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 a los cuestionamientos: ¿Alguna vez han hecho una receta?, ¿de qué? y ¿qué elementos tiene la receta?</a:t>
            </a:r>
          </a:p>
          <a:p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los materiales y su cantidad dentro de la receta. En su cuaderno dibuja, escribe y registra la receta a elaborar. </a:t>
            </a:r>
          </a:p>
          <a:p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Desarrollo:  </a:t>
            </a:r>
          </a:p>
          <a:p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 en conjunto con la docente la receta.</a:t>
            </a:r>
          </a:p>
          <a:p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Cierre: </a:t>
            </a:r>
          </a:p>
          <a:p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el jugo “sanador” y repasa la enfermedad que evita, así como los beneficios de cada uno de los ingredientes de la receta.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83FD117-8D84-422A-ACE0-694CEA918FA0}"/>
              </a:ext>
            </a:extLst>
          </p:cNvPr>
          <p:cNvSpPr/>
          <p:nvPr/>
        </p:nvSpPr>
        <p:spPr>
          <a:xfrm>
            <a:off x="5611091" y="2000181"/>
            <a:ext cx="6255328" cy="10240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Preguntas/ Consignas: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¿Qué sigue?. ¿Cuántas naranjas se necesitan?(2), ¿Cuántos limones utilizaremos? (1),¿Cuántas cucharadas de miel debemos poner a la receta?, ¿¡Por ultimo que debemos hacer?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47C5ED5-E613-44BF-A6C5-CA027DADFAD9}"/>
              </a:ext>
            </a:extLst>
          </p:cNvPr>
          <p:cNvSpPr/>
          <p:nvPr/>
        </p:nvSpPr>
        <p:spPr>
          <a:xfrm>
            <a:off x="5624946" y="3144227"/>
            <a:ext cx="6255327" cy="52823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Recursos: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2 naranjas, 1 limón, miel, cuchara, recipiente (vaso), cuaderno, lápices y colores.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8736341-95D0-46DE-8475-1637FEFC62AF}"/>
              </a:ext>
            </a:extLst>
          </p:cNvPr>
          <p:cNvSpPr/>
          <p:nvPr/>
        </p:nvSpPr>
        <p:spPr>
          <a:xfrm>
            <a:off x="5624946" y="3786585"/>
            <a:ext cx="6255328" cy="52823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Modalidad/Tiempo: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Sala/ 30 minutos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26769C5-81AA-4BF2-B2A4-A8E24063BC78}"/>
              </a:ext>
            </a:extLst>
          </p:cNvPr>
          <p:cNvSpPr/>
          <p:nvPr/>
        </p:nvSpPr>
        <p:spPr>
          <a:xfrm>
            <a:off x="5638799" y="5516992"/>
            <a:ext cx="6255328" cy="48202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Evaluación: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 de fotos.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4895D72-BF2A-4F62-A8AD-28C903D070A8}"/>
              </a:ext>
            </a:extLst>
          </p:cNvPr>
          <p:cNvSpPr/>
          <p:nvPr/>
        </p:nvSpPr>
        <p:spPr>
          <a:xfrm>
            <a:off x="5638799" y="4428943"/>
            <a:ext cx="6255327" cy="95210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Rasgos a evaluar:</a:t>
            </a:r>
          </a:p>
          <a:p>
            <a:pPr marL="171450" indent="-171450" algn="ctr">
              <a:buFontTx/>
              <a:buChar char="-"/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los materiales y cantidades.</a:t>
            </a:r>
          </a:p>
          <a:p>
            <a:pPr marL="171450" indent="-171450" algn="ctr">
              <a:buFontTx/>
              <a:buChar char="-"/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 la secuencia de la receta</a:t>
            </a:r>
          </a:p>
          <a:p>
            <a:pPr marL="171450" indent="-171450" algn="ctr">
              <a:buFontTx/>
              <a:buChar char="-"/>
            </a:pP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 la función de la receta. </a:t>
            </a:r>
          </a:p>
          <a:p>
            <a:pPr algn="ctr"/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922DAC9-6702-4C0B-9B79-911263B4B5A2}"/>
              </a:ext>
            </a:extLst>
          </p:cNvPr>
          <p:cNvSpPr/>
          <p:nvPr/>
        </p:nvSpPr>
        <p:spPr>
          <a:xfrm>
            <a:off x="5624944" y="6165273"/>
            <a:ext cx="6255328" cy="7065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Evidencia: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Explicación escrita/dibujada de la función del jugo realizado.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A5C409D-9DCC-40BE-BD6A-96AD42EB0DA5}"/>
              </a:ext>
            </a:extLst>
          </p:cNvPr>
          <p:cNvSpPr/>
          <p:nvPr/>
        </p:nvSpPr>
        <p:spPr>
          <a:xfrm>
            <a:off x="297873" y="1009471"/>
            <a:ext cx="11582400" cy="86792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formativo/ Área: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 y Comprensión del mundo natural y social. </a:t>
            </a:r>
          </a:p>
          <a:p>
            <a:pPr lvl="0">
              <a:defRPr/>
            </a:pP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OC1: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natural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OC2: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 de la salud</a:t>
            </a:r>
          </a:p>
          <a:p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esperados:</a:t>
            </a:r>
            <a:r>
              <a:rPr lang="es-MX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 medidas para evitar enfermedades.</a:t>
            </a:r>
          </a:p>
        </p:txBody>
      </p:sp>
    </p:spTree>
    <p:extLst>
      <p:ext uri="{BB962C8B-B14F-4D97-AF65-F5344CB8AC3E}">
        <p14:creationId xmlns:p14="http://schemas.microsoft.com/office/powerpoint/2010/main" val="69826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0A939-2DE6-44F2-A9D0-393DD900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918178-E0B0-4CEC-AA9B-267642F41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La Página De Libro De Recetas Con El Campo De La Escritura Vacía Y Aisladas  Decorativas Iconos Vajilla De Dibujos Animados De Madera Ilustración De  Fondo Ilustraciones Vectoriales, Clip Art Vectorizado Libre">
            <a:extLst>
              <a:ext uri="{FF2B5EF4-FFF2-40B4-BE49-F238E27FC236}">
                <a16:creationId xmlns:a16="http://schemas.microsoft.com/office/drawing/2014/main" id="{641E5895-4859-4D5C-B2B8-FFA5BFE25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173C614-A4AE-4323-AA64-770861FDD848}"/>
              </a:ext>
            </a:extLst>
          </p:cNvPr>
          <p:cNvSpPr/>
          <p:nvPr/>
        </p:nvSpPr>
        <p:spPr>
          <a:xfrm>
            <a:off x="2072640" y="596053"/>
            <a:ext cx="3698240" cy="1094635"/>
          </a:xfrm>
          <a:prstGeom prst="roundRect">
            <a:avLst/>
          </a:prstGeom>
          <a:solidFill>
            <a:srgbClr val="F4E5D2"/>
          </a:solidFill>
          <a:ln>
            <a:solidFill>
              <a:srgbClr val="F4E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rgbClr val="97775A"/>
                </a:solidFill>
                <a:latin typeface="Bahnschrift Light SemiCondensed" panose="020B0502040204020203" pitchFamily="34" charset="0"/>
              </a:rPr>
              <a:t>RECETA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C702CD9-5F4C-4DBB-83E0-CB523301AFB6}"/>
              </a:ext>
            </a:extLst>
          </p:cNvPr>
          <p:cNvSpPr/>
          <p:nvPr/>
        </p:nvSpPr>
        <p:spPr>
          <a:xfrm>
            <a:off x="1246293" y="2055813"/>
            <a:ext cx="5080000" cy="409680"/>
          </a:xfrm>
          <a:prstGeom prst="roundRect">
            <a:avLst/>
          </a:prstGeom>
          <a:solidFill>
            <a:srgbClr val="97775A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¿Alguna vez han hecho una receta?, ¿de qué?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82674FF-B9D7-4B86-98E8-41C7FF5613BD}"/>
              </a:ext>
            </a:extLst>
          </p:cNvPr>
          <p:cNvSpPr/>
          <p:nvPr/>
        </p:nvSpPr>
        <p:spPr>
          <a:xfrm>
            <a:off x="1246293" y="3383281"/>
            <a:ext cx="5080000" cy="409680"/>
          </a:xfrm>
          <a:prstGeom prst="roundRect">
            <a:avLst/>
          </a:prstGeom>
          <a:solidFill>
            <a:srgbClr val="97775A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elementos tiene la receta?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F0693AA-DC8A-495D-B345-D2AFAD00CE45}"/>
              </a:ext>
            </a:extLst>
          </p:cNvPr>
          <p:cNvSpPr/>
          <p:nvPr/>
        </p:nvSpPr>
        <p:spPr>
          <a:xfrm>
            <a:off x="1246293" y="2727063"/>
            <a:ext cx="5080000" cy="409680"/>
          </a:xfrm>
          <a:prstGeom prst="roundRect">
            <a:avLst/>
          </a:prstGeom>
          <a:solidFill>
            <a:srgbClr val="97775A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¿De qué?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0B0139F-4AC7-405D-8B4B-F3753C75AAC6}"/>
              </a:ext>
            </a:extLst>
          </p:cNvPr>
          <p:cNvSpPr/>
          <p:nvPr/>
        </p:nvSpPr>
        <p:spPr>
          <a:xfrm>
            <a:off x="1246293" y="4039499"/>
            <a:ext cx="5080000" cy="409680"/>
          </a:xfrm>
          <a:prstGeom prst="roundRect">
            <a:avLst/>
          </a:prstGeom>
          <a:solidFill>
            <a:srgbClr val="97775A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¿Te gustaría hacer una receta?</a:t>
            </a:r>
          </a:p>
        </p:txBody>
      </p:sp>
    </p:spTree>
    <p:extLst>
      <p:ext uri="{BB962C8B-B14F-4D97-AF65-F5344CB8AC3E}">
        <p14:creationId xmlns:p14="http://schemas.microsoft.com/office/powerpoint/2010/main" val="1973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4CFDE42-48FF-40DD-8FD3-1554CFC70D47}"/>
              </a:ext>
            </a:extLst>
          </p:cNvPr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66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Partes de la receta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926525-5894-4A81-BA3D-F42E0CC31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16" b="95395" l="2000" r="98111">
                        <a14:foregroundMark x1="19222" y1="71579" x2="14333" y2="47763"/>
                        <a14:foregroundMark x1="14333" y1="47763" x2="15444" y2="18947"/>
                        <a14:foregroundMark x1="15444" y1="18947" x2="25889" y2="23421"/>
                        <a14:foregroundMark x1="25889" y1="23421" x2="36889" y2="45526"/>
                        <a14:foregroundMark x1="36889" y1="45526" x2="44111" y2="45921"/>
                        <a14:foregroundMark x1="44111" y1="45921" x2="48444" y2="32895"/>
                        <a14:foregroundMark x1="48444" y1="32895" x2="57778" y2="33684"/>
                        <a14:foregroundMark x1="57778" y1="33684" x2="65889" y2="51842"/>
                        <a14:foregroundMark x1="65889" y1="51842" x2="70000" y2="28026"/>
                        <a14:foregroundMark x1="70000" y1="28026" x2="84444" y2="26184"/>
                        <a14:foregroundMark x1="84444" y1="26184" x2="93000" y2="28289"/>
                        <a14:foregroundMark x1="13444" y1="6579" x2="34000" y2="12237"/>
                        <a14:foregroundMark x1="34000" y1="12237" x2="49111" y2="17895"/>
                        <a14:foregroundMark x1="49111" y1="17895" x2="57000" y2="18947"/>
                        <a14:foregroundMark x1="57000" y1="18947" x2="62000" y2="18684"/>
                        <a14:foregroundMark x1="6667" y1="13947" x2="5444" y2="69079"/>
                        <a14:foregroundMark x1="5444" y1="69079" x2="9333" y2="75658"/>
                        <a14:foregroundMark x1="9333" y1="75658" x2="16667" y2="77368"/>
                        <a14:foregroundMark x1="16667" y1="77368" x2="22111" y2="56974"/>
                        <a14:foregroundMark x1="22111" y1="56974" x2="32222" y2="60132"/>
                        <a14:foregroundMark x1="32222" y1="60132" x2="40000" y2="75395"/>
                        <a14:foregroundMark x1="40000" y1="75395" x2="47111" y2="74474"/>
                        <a14:foregroundMark x1="47111" y1="74474" x2="52889" y2="70921"/>
                        <a14:foregroundMark x1="52889" y1="70921" x2="57889" y2="55263"/>
                        <a14:foregroundMark x1="57889" y1="55263" x2="59222" y2="46974"/>
                        <a14:foregroundMark x1="59222" y1="46974" x2="68778" y2="54737"/>
                        <a14:foregroundMark x1="68778" y1="54737" x2="72222" y2="61711"/>
                        <a14:foregroundMark x1="72222" y1="61711" x2="73667" y2="70132"/>
                        <a14:foregroundMark x1="73667" y1="70132" x2="82111" y2="61974"/>
                        <a14:foregroundMark x1="82111" y1="61974" x2="72222" y2="28158"/>
                        <a14:foregroundMark x1="72222" y1="28158" x2="54000" y2="29474"/>
                        <a14:foregroundMark x1="54000" y1="29474" x2="48000" y2="27105"/>
                        <a14:foregroundMark x1="48000" y1="27105" x2="51111" y2="20658"/>
                        <a14:foregroundMark x1="51111" y1="20658" x2="63222" y2="20921"/>
                        <a14:foregroundMark x1="63222" y1="20921" x2="57111" y2="15921"/>
                        <a14:foregroundMark x1="57111" y1="15921" x2="66889" y2="16842"/>
                        <a14:foregroundMark x1="66889" y1="16842" x2="72444" y2="22368"/>
                        <a14:foregroundMark x1="72444" y1="22368" x2="76222" y2="15658"/>
                        <a14:foregroundMark x1="76222" y1="15658" x2="78444" y2="14605"/>
                        <a14:foregroundMark x1="9889" y1="58421" x2="9889" y2="58421"/>
                        <a14:foregroundMark x1="6556" y1="60395" x2="6556" y2="60395"/>
                        <a14:foregroundMark x1="3222" y1="41842" x2="3222" y2="41842"/>
                        <a14:foregroundMark x1="2667" y1="21974" x2="2667" y2="21974"/>
                        <a14:foregroundMark x1="2444" y1="29211" x2="5889" y2="81184"/>
                        <a14:foregroundMark x1="2111" y1="17895" x2="2111" y2="17895"/>
                        <a14:foregroundMark x1="1889" y1="15789" x2="1667" y2="8026"/>
                        <a14:foregroundMark x1="1667" y1="8026" x2="3544" y2="4157"/>
                        <a14:foregroundMark x1="19669" y1="2215" x2="31000" y2="3816"/>
                        <a14:foregroundMark x1="39151" y1="10499" x2="41111" y2="12105"/>
                        <a14:foregroundMark x1="31000" y1="3816" x2="36976" y2="8716"/>
                        <a14:foregroundMark x1="41111" y1="12105" x2="47333" y2="12500"/>
                        <a14:foregroundMark x1="47333" y1="12500" x2="54667" y2="11711"/>
                        <a14:foregroundMark x1="54667" y1="11711" x2="60333" y2="8947"/>
                        <a14:foregroundMark x1="60333" y1="8947" x2="60333" y2="8816"/>
                        <a14:foregroundMark x1="23556" y1="73421" x2="23556" y2="73421"/>
                        <a14:foregroundMark x1="6667" y1="81711" x2="12667" y2="82500"/>
                        <a14:foregroundMark x1="12667" y1="82500" x2="24444" y2="81447"/>
                        <a14:foregroundMark x1="24444" y1="81447" x2="24000" y2="73947"/>
                        <a14:foregroundMark x1="24000" y1="73947" x2="29000" y2="70526"/>
                        <a14:foregroundMark x1="29000" y1="70526" x2="27889" y2="77368"/>
                        <a14:foregroundMark x1="27889" y1="77368" x2="33333" y2="81447"/>
                        <a14:foregroundMark x1="33333" y1="81447" x2="44667" y2="80263"/>
                        <a14:foregroundMark x1="52556" y1="95395" x2="52556" y2="95395"/>
                        <a14:foregroundMark x1="67556" y1="74211" x2="67556" y2="74211"/>
                        <a14:foregroundMark x1="67889" y1="76579" x2="73667" y2="78947"/>
                        <a14:foregroundMark x1="73667" y1="78947" x2="80000" y2="78421"/>
                        <a14:foregroundMark x1="80000" y1="78421" x2="85111" y2="74605"/>
                        <a14:foregroundMark x1="85111" y1="74605" x2="85111" y2="74474"/>
                        <a14:foregroundMark x1="85667" y1="74737" x2="81667" y2="12105"/>
                        <a14:foregroundMark x1="81667" y1="12105" x2="76000" y2="8421"/>
                        <a14:foregroundMark x1="76000" y1="8421" x2="61556" y2="9474"/>
                        <a14:foregroundMark x1="61556" y1="9474" x2="61556" y2="9605"/>
                        <a14:foregroundMark x1="98111" y1="17500" x2="98111" y2="17500"/>
                        <a14:backgroundMark x1="4222" y1="1316" x2="10222" y2="1447"/>
                        <a14:backgroundMark x1="10222" y1="1447" x2="20778" y2="0"/>
                        <a14:backgroundMark x1="37444" y1="10132" x2="37444" y2="10132"/>
                        <a14:backgroundMark x1="37556" y1="9605" x2="37556" y2="9605"/>
                        <a14:backgroundMark x1="37778" y1="8158" x2="39111" y2="1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5027" y="47118"/>
            <a:ext cx="1455821" cy="1229360"/>
          </a:xfrm>
          <a:prstGeom prst="rect">
            <a:avLst/>
          </a:prstGeom>
        </p:spPr>
      </p:pic>
      <p:pic>
        <p:nvPicPr>
          <p:cNvPr id="2050" name="Picture 2" descr="Fondo De Dibujos Animados De Receta De Menú, Menú, Libro De Cocina, Cocina  Imagen de fondo para descarga gratuita">
            <a:extLst>
              <a:ext uri="{FF2B5EF4-FFF2-40B4-BE49-F238E27FC236}">
                <a16:creationId xmlns:a16="http://schemas.microsoft.com/office/drawing/2014/main" id="{9C2AA32B-4B59-4E56-B206-3B3BB4D0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1" y="923330"/>
            <a:ext cx="4132474" cy="56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F3F38DC-169D-4040-9F88-2EC3BE8B7A72}"/>
              </a:ext>
            </a:extLst>
          </p:cNvPr>
          <p:cNvSpPr/>
          <p:nvPr/>
        </p:nvSpPr>
        <p:spPr>
          <a:xfrm rot="21100924">
            <a:off x="814231" y="1825912"/>
            <a:ext cx="25042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Título: ¿Qué se </a:t>
            </a:r>
          </a:p>
          <a:p>
            <a:pPr algn="ctr"/>
            <a:r>
              <a:rPr lang="es-E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 a preparar?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7F2023-65C1-4899-B567-4EA3F38F2B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11"/>
          <a:stretch/>
        </p:blipFill>
        <p:spPr>
          <a:xfrm>
            <a:off x="4828646" y="1219723"/>
            <a:ext cx="5469121" cy="51872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C195681-3BC5-4123-8C28-B5EBB54B48BA}"/>
              </a:ext>
            </a:extLst>
          </p:cNvPr>
          <p:cNvSpPr txBox="1"/>
          <p:nvPr/>
        </p:nvSpPr>
        <p:spPr>
          <a:xfrm>
            <a:off x="5054495" y="1534496"/>
            <a:ext cx="2200866" cy="36933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n>
                  <a:solidFill>
                    <a:srgbClr val="F4E5D2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INSTRUCIONES: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05FF19-D0C3-4CA8-8199-4DACD4C742FA}"/>
              </a:ext>
            </a:extLst>
          </p:cNvPr>
          <p:cNvSpPr txBox="1"/>
          <p:nvPr/>
        </p:nvSpPr>
        <p:spPr>
          <a:xfrm>
            <a:off x="704263" y="3429000"/>
            <a:ext cx="2200866" cy="36933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n>
                  <a:solidFill>
                    <a:srgbClr val="F4E5D2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INGREDIENTES: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2F35A61-4C6F-4F02-8C71-72694D11D960}"/>
              </a:ext>
            </a:extLst>
          </p:cNvPr>
          <p:cNvSpPr txBox="1"/>
          <p:nvPr/>
        </p:nvSpPr>
        <p:spPr>
          <a:xfrm>
            <a:off x="5156445" y="2405803"/>
            <a:ext cx="2556045" cy="646331"/>
          </a:xfrm>
          <a:prstGeom prst="rect">
            <a:avLst/>
          </a:prstGeom>
          <a:solidFill>
            <a:srgbClr val="663300">
              <a:alpha val="40000"/>
            </a:srgbClr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n>
                  <a:solidFill>
                    <a:srgbClr val="F4E5D2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Pasos a seguir para hacer la receta.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762CD9-7E50-42C8-A48D-149783013712}"/>
              </a:ext>
            </a:extLst>
          </p:cNvPr>
          <p:cNvSpPr txBox="1"/>
          <p:nvPr/>
        </p:nvSpPr>
        <p:spPr>
          <a:xfrm>
            <a:off x="704263" y="4003865"/>
            <a:ext cx="2556045" cy="923330"/>
          </a:xfrm>
          <a:prstGeom prst="rect">
            <a:avLst/>
          </a:prstGeom>
          <a:solidFill>
            <a:srgbClr val="663300">
              <a:alpha val="40000"/>
            </a:srgbClr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n>
                  <a:solidFill>
                    <a:srgbClr val="F4E5D2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Que material necesitamos para realizar la receta.</a:t>
            </a:r>
          </a:p>
        </p:txBody>
      </p:sp>
    </p:spTree>
    <p:extLst>
      <p:ext uri="{BB962C8B-B14F-4D97-AF65-F5344CB8AC3E}">
        <p14:creationId xmlns:p14="http://schemas.microsoft.com/office/powerpoint/2010/main" val="34354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ondo Para Las Recetas Con La Comida Ilustración del Vector - Ilustración  de arte, pimienta: 33560229">
            <a:extLst>
              <a:ext uri="{FF2B5EF4-FFF2-40B4-BE49-F238E27FC236}">
                <a16:creationId xmlns:a16="http://schemas.microsoft.com/office/drawing/2014/main" id="{E39FCBD0-532D-4F3D-82A1-E21A893E0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6"/>
          <a:stretch/>
        </p:blipFill>
        <p:spPr bwMode="auto">
          <a:xfrm>
            <a:off x="0" y="0"/>
            <a:ext cx="6444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ndo Para Las Recetas Con La Comida Ilustración del Vector - Ilustración  de arte, pimienta: 33560229">
            <a:extLst>
              <a:ext uri="{FF2B5EF4-FFF2-40B4-BE49-F238E27FC236}">
                <a16:creationId xmlns:a16="http://schemas.microsoft.com/office/drawing/2014/main" id="{9BA37EFE-A8D3-488D-ACF3-98807BE5F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7753"/>
          <a:stretch/>
        </p:blipFill>
        <p:spPr bwMode="auto">
          <a:xfrm>
            <a:off x="6444343" y="65314"/>
            <a:ext cx="5747657" cy="67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B1736CB-A3E7-44EE-9535-A12E48675241}"/>
              </a:ext>
            </a:extLst>
          </p:cNvPr>
          <p:cNvSpPr/>
          <p:nvPr/>
        </p:nvSpPr>
        <p:spPr>
          <a:xfrm>
            <a:off x="6444343" y="612321"/>
            <a:ext cx="3679371" cy="1796143"/>
          </a:xfrm>
          <a:prstGeom prst="rect">
            <a:avLst/>
          </a:prstGeom>
          <a:solidFill>
            <a:srgbClr val="FDFDF3"/>
          </a:solidFill>
          <a:ln>
            <a:solidFill>
              <a:srgbClr val="FDFD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3DD61B-E792-45C6-ADF0-964198C44CDF}"/>
              </a:ext>
            </a:extLst>
          </p:cNvPr>
          <p:cNvSpPr txBox="1"/>
          <p:nvPr/>
        </p:nvSpPr>
        <p:spPr>
          <a:xfrm>
            <a:off x="851808" y="171059"/>
            <a:ext cx="5244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n>
                  <a:solidFill>
                    <a:srgbClr val="F4E5D2"/>
                  </a:solidFill>
                </a:ln>
                <a:solidFill>
                  <a:srgbClr val="663300"/>
                </a:solidFill>
                <a:latin typeface="Bahnschrift" panose="020B0502040204020203" pitchFamily="34" charset="0"/>
              </a:rPr>
              <a:t>Título: Jugo sanador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515E4B1-D50F-49C3-9C6F-17770EDF66DC}"/>
              </a:ext>
            </a:extLst>
          </p:cNvPr>
          <p:cNvSpPr/>
          <p:nvPr/>
        </p:nvSpPr>
        <p:spPr>
          <a:xfrm>
            <a:off x="1004207" y="2231817"/>
            <a:ext cx="5091793" cy="4237264"/>
          </a:xfrm>
          <a:prstGeom prst="roundRect">
            <a:avLst/>
          </a:prstGeom>
          <a:solidFill>
            <a:srgbClr val="EDE4D5"/>
          </a:solidFill>
          <a:ln>
            <a:solidFill>
              <a:srgbClr val="EDE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893666-2904-4CB2-9C8C-1C89AE78CE24}"/>
              </a:ext>
            </a:extLst>
          </p:cNvPr>
          <p:cNvSpPr txBox="1"/>
          <p:nvPr/>
        </p:nvSpPr>
        <p:spPr>
          <a:xfrm>
            <a:off x="2319724" y="2268173"/>
            <a:ext cx="2349180" cy="461665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>
                  <a:solidFill>
                    <a:srgbClr val="F4E5D2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INGREDIENTES: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5C3A0C-9E1C-40A6-A61C-927A2B1F535B}"/>
              </a:ext>
            </a:extLst>
          </p:cNvPr>
          <p:cNvSpPr txBox="1"/>
          <p:nvPr/>
        </p:nvSpPr>
        <p:spPr>
          <a:xfrm>
            <a:off x="1673678" y="2760253"/>
            <a:ext cx="36412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naranjas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limón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cuchara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recipiente (vaso</a:t>
            </a:r>
            <a:r>
              <a:rPr lang="es-MX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080" name="Picture 8" descr="Cortar naranjas Gratis Dibujos Animados Imágene｜Illustoon ES">
            <a:extLst>
              <a:ext uri="{FF2B5EF4-FFF2-40B4-BE49-F238E27FC236}">
                <a16:creationId xmlns:a16="http://schemas.microsoft.com/office/drawing/2014/main" id="{1B6E65EA-88E5-4F8C-A55B-58FF985C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5313" r="94375">
                        <a14:foregroundMark x1="9375" y1="43281" x2="9375" y2="43281"/>
                        <a14:foregroundMark x1="5313" y1="41719" x2="5313" y2="41719"/>
                        <a14:foregroundMark x1="59531" y1="87031" x2="67500" y2="91094"/>
                        <a14:foregroundMark x1="67500" y1="91094" x2="76406" y2="91563"/>
                        <a14:foregroundMark x1="76406" y1="91563" x2="84844" y2="85313"/>
                        <a14:foregroundMark x1="84844" y1="85313" x2="90156" y2="77656"/>
                        <a14:foregroundMark x1="90156" y1="77656" x2="92031" y2="60313"/>
                        <a14:foregroundMark x1="92031" y1="60313" x2="91094" y2="52969"/>
                        <a14:foregroundMark x1="94531" y1="63750" x2="92813" y2="62656"/>
                        <a14:foregroundMark x1="65469" y1="94688" x2="65469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94" y="2395337"/>
            <a:ext cx="1442357" cy="14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lustración De Dibujos Animados De Limón Verde, Medio Limón, Limón Agrio,  Limón PNG y PSD para Descargar Gratis | Pngtree">
            <a:extLst>
              <a:ext uri="{FF2B5EF4-FFF2-40B4-BE49-F238E27FC236}">
                <a16:creationId xmlns:a16="http://schemas.microsoft.com/office/drawing/2014/main" id="{D349A218-924A-45EE-BA59-83EAB792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43" y="3417234"/>
            <a:ext cx="840921" cy="8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D60CD29-D9A1-4C89-BF06-455643A1F3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46" b="89935" l="10000" r="90000">
                        <a14:foregroundMark x1="31313" y1="48431" x2="49813" y2="52339"/>
                        <a14:foregroundMark x1="49813" y1="52339" x2="58500" y2="51865"/>
                        <a14:foregroundMark x1="58500" y1="51865" x2="65375" y2="49378"/>
                        <a14:foregroundMark x1="65375" y1="49378" x2="69875" y2="42806"/>
                        <a14:foregroundMark x1="69875" y1="42806" x2="70625" y2="35938"/>
                        <a14:foregroundMark x1="28438" y1="61575" x2="27813" y2="80403"/>
                        <a14:foregroundMark x1="27813" y1="80403" x2="33063" y2="86264"/>
                        <a14:foregroundMark x1="33063" y1="86264" x2="51188" y2="88869"/>
                        <a14:foregroundMark x1="51188" y1="88869" x2="67000" y2="85790"/>
                        <a14:foregroundMark x1="67000" y1="85790" x2="72938" y2="81350"/>
                        <a14:foregroundMark x1="72938" y1="81350" x2="74688" y2="66548"/>
                        <a14:foregroundMark x1="74688" y1="66548" x2="73000" y2="59443"/>
                        <a14:foregroundMark x1="73000" y1="59443" x2="67688" y2="54352"/>
                        <a14:foregroundMark x1="67688" y1="54352" x2="38063" y2="56779"/>
                        <a14:foregroundMark x1="38063" y1="56779" x2="26563" y2="62641"/>
                        <a14:foregroundMark x1="80438" y1="7756" x2="80438" y2="7756"/>
                        <a14:foregroundMark x1="81813" y1="7046" x2="81813" y2="70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5138" y="3442136"/>
            <a:ext cx="1442506" cy="1522745"/>
          </a:xfrm>
          <a:prstGeom prst="rect">
            <a:avLst/>
          </a:prstGeom>
        </p:spPr>
      </p:pic>
      <p:pic>
        <p:nvPicPr>
          <p:cNvPr id="3086" name="Picture 14" descr="17,851 Cuchara Dibujo Vectores, Ilustraciones y Gráficos - 123RF">
            <a:extLst>
              <a:ext uri="{FF2B5EF4-FFF2-40B4-BE49-F238E27FC236}">
                <a16:creationId xmlns:a16="http://schemas.microsoft.com/office/drawing/2014/main" id="{C331BC72-823E-48AF-B4D4-8144DC17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83" b="89943" l="7111" r="92000">
                        <a14:foregroundMark x1="7333" y1="80747" x2="7333" y2="80747"/>
                        <a14:foregroundMark x1="92000" y1="10345" x2="92000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21" y="4366130"/>
            <a:ext cx="1175200" cy="9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ndividual Vacío Vaso De Dibujos Animados Sobre Fondo Blanco Ilustraciones  Vectoriales, Clip Art Vectorizado Libre De Derechos. Image 45853706.">
            <a:extLst>
              <a:ext uri="{FF2B5EF4-FFF2-40B4-BE49-F238E27FC236}">
                <a16:creationId xmlns:a16="http://schemas.microsoft.com/office/drawing/2014/main" id="{81FA8D1F-B2D6-4EA7-BB2A-FAB66782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1556" y1="90000" x2="51556" y2="90000"/>
                        <a14:foregroundMark x1="51111" y1="10000" x2="51111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56" y="5102354"/>
            <a:ext cx="1211692" cy="12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951E3830-8199-49D9-B93C-96D5D28A6FE0}"/>
              </a:ext>
            </a:extLst>
          </p:cNvPr>
          <p:cNvSpPr/>
          <p:nvPr/>
        </p:nvSpPr>
        <p:spPr>
          <a:xfrm>
            <a:off x="8219799" y="375557"/>
            <a:ext cx="3737662" cy="6164035"/>
          </a:xfrm>
          <a:prstGeom prst="roundRect">
            <a:avLst/>
          </a:prstGeom>
          <a:solidFill>
            <a:srgbClr val="FDFDF3"/>
          </a:solidFill>
          <a:ln>
            <a:solidFill>
              <a:srgbClr val="EDE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D5CAC2D-002A-4CE2-BB87-3E166DD257A3}"/>
              </a:ext>
            </a:extLst>
          </p:cNvPr>
          <p:cNvSpPr/>
          <p:nvPr/>
        </p:nvSpPr>
        <p:spPr>
          <a:xfrm>
            <a:off x="6444359" y="427655"/>
            <a:ext cx="4027697" cy="6164035"/>
          </a:xfrm>
          <a:prstGeom prst="roundRect">
            <a:avLst/>
          </a:prstGeom>
          <a:solidFill>
            <a:srgbClr val="EDE4D5"/>
          </a:solidFill>
          <a:ln>
            <a:solidFill>
              <a:srgbClr val="EDE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2772470-993B-4DB4-A96E-C14DBE1A5D98}"/>
              </a:ext>
            </a:extLst>
          </p:cNvPr>
          <p:cNvSpPr txBox="1"/>
          <p:nvPr/>
        </p:nvSpPr>
        <p:spPr>
          <a:xfrm>
            <a:off x="6845274" y="949810"/>
            <a:ext cx="36412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 las naranjas y el limón</a:t>
            </a: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MX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Exprime en el vaso las dos naranjas y el limón.</a:t>
            </a: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MX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 dos cucharadas de miel.</a:t>
            </a: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MX" b="1" dirty="0">
              <a:solidFill>
                <a:srgbClr val="977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MX" b="1" dirty="0">
                <a:solidFill>
                  <a:srgbClr val="977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Mezcla con la cuchara los ingredientes del vaso.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6CD1DB8-A047-4CBE-B36E-3543C0196934}"/>
              </a:ext>
            </a:extLst>
          </p:cNvPr>
          <p:cNvSpPr txBox="1"/>
          <p:nvPr/>
        </p:nvSpPr>
        <p:spPr>
          <a:xfrm>
            <a:off x="7363504" y="427655"/>
            <a:ext cx="2200866" cy="36933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n>
                  <a:solidFill>
                    <a:srgbClr val="F4E5D2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INSTRUCIONES: </a:t>
            </a:r>
          </a:p>
        </p:txBody>
      </p:sp>
      <p:pic>
        <p:nvPicPr>
          <p:cNvPr id="26" name="Picture 10" descr="Ilustración De Dibujos Animados De Limón Verde, Medio Limón, Limón Agrio,  Limón PNG y PSD para Descargar Gratis | Pngtree">
            <a:extLst>
              <a:ext uri="{FF2B5EF4-FFF2-40B4-BE49-F238E27FC236}">
                <a16:creationId xmlns:a16="http://schemas.microsoft.com/office/drawing/2014/main" id="{D2ABB4F6-62E3-40A3-978B-587AB641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275" y="958287"/>
            <a:ext cx="840921" cy="8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Llave de agua vector, gráfico vectorial, imágenes de Llave de agua  vectoriales de stock | Depositphotos®">
            <a:extLst>
              <a:ext uri="{FF2B5EF4-FFF2-40B4-BE49-F238E27FC236}">
                <a16:creationId xmlns:a16="http://schemas.microsoft.com/office/drawing/2014/main" id="{62E86D42-B106-4077-BE17-7A5A2C5D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0" b="95167" l="2454" r="96933">
                        <a14:foregroundMark x1="2454" y1="27333" x2="2454" y2="27333"/>
                        <a14:foregroundMark x1="42945" y1="2500" x2="42945" y2="2500"/>
                        <a14:foregroundMark x1="53988" y1="89667" x2="53988" y2="89667"/>
                        <a14:foregroundMark x1="51738" y1="95333" x2="51738" y2="95333"/>
                        <a14:foregroundMark x1="93252" y1="82500" x2="93252" y2="82500"/>
                        <a14:foregroundMark x1="92434" y1="74500" x2="92434" y2="74500"/>
                        <a14:foregroundMark x1="96933" y1="73167" x2="96933" y2="73167"/>
                        <a14:foregroundMark x1="43558" y1="46833" x2="43558" y2="46833"/>
                        <a14:foregroundMark x1="38241" y1="52000" x2="38241" y2="52000"/>
                        <a14:foregroundMark x1="25562" y1="66500" x2="25562" y2="66500"/>
                        <a14:foregroundMark x1="18814" y1="70833" x2="18814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930" y="349395"/>
            <a:ext cx="899339" cy="11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ortar naranjas Gratis Dibujos Animados Imágene｜Illustoon ES">
            <a:extLst>
              <a:ext uri="{FF2B5EF4-FFF2-40B4-BE49-F238E27FC236}">
                <a16:creationId xmlns:a16="http://schemas.microsoft.com/office/drawing/2014/main" id="{24DA4240-1A01-4248-803F-3BC81D3B8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5313" r="94375">
                        <a14:foregroundMark x1="9375" y1="43281" x2="9375" y2="43281"/>
                        <a14:foregroundMark x1="5313" y1="41719" x2="5313" y2="41719"/>
                        <a14:foregroundMark x1="59531" y1="87031" x2="67500" y2="91094"/>
                        <a14:foregroundMark x1="67500" y1="91094" x2="76406" y2="91563"/>
                        <a14:foregroundMark x1="76406" y1="91563" x2="84844" y2="85313"/>
                        <a14:foregroundMark x1="84844" y1="85313" x2="90156" y2="77656"/>
                        <a14:foregroundMark x1="90156" y1="77656" x2="92031" y2="60313"/>
                        <a14:foregroundMark x1="92031" y1="60313" x2="91094" y2="52969"/>
                        <a14:foregroundMark x1="94531" y1="63750" x2="92813" y2="62656"/>
                        <a14:foregroundMark x1="65469" y1="94688" x2="65469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3854">
            <a:off x="10846674" y="901137"/>
            <a:ext cx="840922" cy="8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Mano Exprime La Naranja Madura Fresca Aislada En El Fondo Blanco,  Ilustración. Ilustraciones Vectoriales, Clip Art Vectorizado Libre De  Derechos. Image 56734721.">
            <a:extLst>
              <a:ext uri="{FF2B5EF4-FFF2-40B4-BE49-F238E27FC236}">
                <a16:creationId xmlns:a16="http://schemas.microsoft.com/office/drawing/2014/main" id="{9CDE6896-51D3-42E7-935C-18466B0F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4692">
                        <a14:foregroundMark x1="94692" y1="58462" x2="94692" y2="5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81" y="1567913"/>
            <a:ext cx="1566735" cy="156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17,851 Cuchara Dibujo Vectores, Ilustraciones y Gráficos - 123RF">
            <a:extLst>
              <a:ext uri="{FF2B5EF4-FFF2-40B4-BE49-F238E27FC236}">
                <a16:creationId xmlns:a16="http://schemas.microsoft.com/office/drawing/2014/main" id="{BF32AAD5-8C99-4F22-8D44-1E9AEA6A8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83" b="89943" l="7111" r="92000">
                        <a14:foregroundMark x1="7333" y1="80747" x2="7333" y2="80747"/>
                        <a14:foregroundMark x1="92000" y1="10345" x2="92000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505" y="4287956"/>
            <a:ext cx="860771" cy="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17,851 Cuchara Dibujo Vectores, Ilustraciones y Gráficos - 123RF">
            <a:extLst>
              <a:ext uri="{FF2B5EF4-FFF2-40B4-BE49-F238E27FC236}">
                <a16:creationId xmlns:a16="http://schemas.microsoft.com/office/drawing/2014/main" id="{92503A92-E485-43CB-8B5F-DE6960C7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83" b="89943" l="7111" r="92000">
                        <a14:foregroundMark x1="7333" y1="80747" x2="7333" y2="80747"/>
                        <a14:foregroundMark x1="92000" y1="10345" x2="92000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159" y="3960194"/>
            <a:ext cx="860771" cy="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Individual Vacío Vaso De Dibujos Animados Sobre Fondo Blanco Ilustraciones  Vectoriales, Clip Art Vectorizado Libre De Derechos. Image 45853706.">
            <a:extLst>
              <a:ext uri="{FF2B5EF4-FFF2-40B4-BE49-F238E27FC236}">
                <a16:creationId xmlns:a16="http://schemas.microsoft.com/office/drawing/2014/main" id="{F76CDE5C-6D30-4FFB-A0CD-C1C91BA8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1556" y1="90000" x2="51556" y2="90000"/>
                        <a14:foregroundMark x1="51111" y1="10000" x2="51111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53" y="5364219"/>
            <a:ext cx="1211692" cy="12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17,851 Cuchara Dibujo Vectores, Ilustraciones y Gráficos - 123RF">
            <a:extLst>
              <a:ext uri="{FF2B5EF4-FFF2-40B4-BE49-F238E27FC236}">
                <a16:creationId xmlns:a16="http://schemas.microsoft.com/office/drawing/2014/main" id="{8B17B4CA-4F0C-4C4C-94BA-64B0E823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83" b="89943" l="7111" r="92000">
                        <a14:foregroundMark x1="7333" y1="80747" x2="7333" y2="80747"/>
                        <a14:foregroundMark x1="92000" y1="10345" x2="92000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2252">
            <a:off x="10496163" y="5214015"/>
            <a:ext cx="860771" cy="6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739D4B1-4045-45E4-A866-F39A66628EC6}"/>
              </a:ext>
            </a:extLst>
          </p:cNvPr>
          <p:cNvSpPr/>
          <p:nvPr/>
        </p:nvSpPr>
        <p:spPr>
          <a:xfrm>
            <a:off x="10544890" y="6065122"/>
            <a:ext cx="509553" cy="403959"/>
          </a:xfrm>
          <a:prstGeom prst="roundRect">
            <a:avLst/>
          </a:prstGeom>
          <a:solidFill>
            <a:srgbClr val="F99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927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1057</Words>
  <Application>Microsoft Office PowerPoint</Application>
  <PresentationFormat>Panorámica</PresentationFormat>
  <Paragraphs>122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Abadi</vt:lpstr>
      <vt:lpstr>Arial</vt:lpstr>
      <vt:lpstr>Arial Black</vt:lpstr>
      <vt:lpstr>Bahnschrift</vt:lpstr>
      <vt:lpstr>Bahnschrift Light SemiCondensed</vt:lpstr>
      <vt:lpstr>Calibri</vt:lpstr>
      <vt:lpstr>Calibri Light</vt:lpstr>
      <vt:lpstr>Tema de Office</vt:lpstr>
      <vt:lpstr>Presentación de PowerPoint</vt:lpstr>
      <vt:lpstr>Martes 23 de noviembre del 2021 JARDÍN DE NIÑOS “HÉROES DE LA LIBERTAD”  Clave: 05DJN0206U </vt:lpstr>
      <vt:lpstr>Presentación de PowerPoint</vt:lpstr>
      <vt:lpstr>Jueves 25 de noviembre del 2021 JARDÍN DE NIÑOS “HÉROES DE LA LIBERTAD”  Clave: 05DJN0206U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daiva ramirez treviño</dc:creator>
  <cp:lastModifiedBy>daiva ramirez treviño</cp:lastModifiedBy>
  <cp:revision>1</cp:revision>
  <dcterms:created xsi:type="dcterms:W3CDTF">2021-11-23T03:32:12Z</dcterms:created>
  <dcterms:modified xsi:type="dcterms:W3CDTF">2021-11-23T05:35:10Z</dcterms:modified>
</cp:coreProperties>
</file>